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2"/>
  </p:notesMasterIdLst>
  <p:sldIdLst>
    <p:sldId id="268" r:id="rId5"/>
    <p:sldId id="266" r:id="rId6"/>
    <p:sldId id="267" r:id="rId7"/>
    <p:sldId id="265" r:id="rId8"/>
    <p:sldId id="269" r:id="rId9"/>
    <p:sldId id="281" r:id="rId10"/>
    <p:sldId id="280" r:id="rId11"/>
    <p:sldId id="273" r:id="rId12"/>
    <p:sldId id="270" r:id="rId13"/>
    <p:sldId id="271" r:id="rId14"/>
    <p:sldId id="272" r:id="rId15"/>
    <p:sldId id="275" r:id="rId16"/>
    <p:sldId id="274" r:id="rId17"/>
    <p:sldId id="279" r:id="rId18"/>
    <p:sldId id="277" r:id="rId19"/>
    <p:sldId id="278" r:id="rId20"/>
    <p:sldId id="276" r:id="rId21"/>
  </p:sldIdLst>
  <p:sldSz cx="9906000" cy="6858000" type="A4"/>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C69A6C-F872-4383-8232-A9E7A51BC048}" v="2" dt="2026-07-10T09:31:18.3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67" d="100"/>
          <a:sy n="67" d="100"/>
        </p:scale>
        <p:origin x="10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 Walker" userId="cbce8964-af15-4450-96b9-ddf62eef329d" providerId="ADAL" clId="{D9FE18D2-3D5C-4CFD-80CD-6C73294259FA}"/>
    <pc:docChg chg="addSld modSld sldOrd">
      <pc:chgData name="V Walker" userId="cbce8964-af15-4450-96b9-ddf62eef329d" providerId="ADAL" clId="{D9FE18D2-3D5C-4CFD-80CD-6C73294259FA}" dt="2026-07-08T14:54:26.188" v="2"/>
      <pc:docMkLst>
        <pc:docMk/>
      </pc:docMkLst>
      <pc:sldChg chg="ord">
        <pc:chgData name="V Walker" userId="cbce8964-af15-4450-96b9-ddf62eef329d" providerId="ADAL" clId="{D9FE18D2-3D5C-4CFD-80CD-6C73294259FA}" dt="2026-07-08T14:54:26.188" v="2"/>
        <pc:sldMkLst>
          <pc:docMk/>
          <pc:sldMk cId="2746091793" sldId="275"/>
        </pc:sldMkLst>
      </pc:sldChg>
      <pc:sldChg chg="add">
        <pc:chgData name="V Walker" userId="cbce8964-af15-4450-96b9-ddf62eef329d" providerId="ADAL" clId="{D9FE18D2-3D5C-4CFD-80CD-6C73294259FA}" dt="2026-07-08T14:53:54.930" v="0"/>
        <pc:sldMkLst>
          <pc:docMk/>
          <pc:sldMk cId="1451603425" sldId="279"/>
        </pc:sldMkLst>
      </pc:sldChg>
    </pc:docChg>
  </pc:docChgLst>
  <pc:docChgLst>
    <pc:chgData name="V Walker" userId="cbce8964-af15-4450-96b9-ddf62eef329d" providerId="ADAL" clId="{63C69A6C-F872-4383-8232-A9E7A51BC048}"/>
    <pc:docChg chg="addSld modSld">
      <pc:chgData name="V Walker" userId="cbce8964-af15-4450-96b9-ddf62eef329d" providerId="ADAL" clId="{63C69A6C-F872-4383-8232-A9E7A51BC048}" dt="2026-07-10T09:31:18.309" v="1"/>
      <pc:docMkLst>
        <pc:docMk/>
      </pc:docMkLst>
      <pc:sldChg chg="add">
        <pc:chgData name="V Walker" userId="cbce8964-af15-4450-96b9-ddf62eef329d" providerId="ADAL" clId="{63C69A6C-F872-4383-8232-A9E7A51BC048}" dt="2026-07-08T18:59:20.594" v="0"/>
        <pc:sldMkLst>
          <pc:docMk/>
          <pc:sldMk cId="3463288113" sldId="280"/>
        </pc:sldMkLst>
      </pc:sldChg>
      <pc:sldChg chg="add">
        <pc:chgData name="V Walker" userId="cbce8964-af15-4450-96b9-ddf62eef329d" providerId="ADAL" clId="{63C69A6C-F872-4383-8232-A9E7A51BC048}" dt="2026-07-10T09:31:18.309" v="1"/>
        <pc:sldMkLst>
          <pc:docMk/>
          <pc:sldMk cId="3708135667" sldId="28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2925" y="0"/>
            <a:ext cx="4302125" cy="341313"/>
          </a:xfrm>
          <a:prstGeom prst="rect">
            <a:avLst/>
          </a:prstGeom>
        </p:spPr>
        <p:txBody>
          <a:bodyPr vert="horz" lIns="91440" tIns="45720" rIns="91440" bIns="45720" rtlCol="0"/>
          <a:lstStyle>
            <a:lvl1pPr algn="r">
              <a:defRPr sz="1200"/>
            </a:lvl1pPr>
          </a:lstStyle>
          <a:p>
            <a:fld id="{9EEC4B2A-9725-47DD-B6AE-6598C0311C4B}" type="datetimeFigureOut">
              <a:rPr lang="en-GB" smtClean="0"/>
              <a:t>10/07/2026</a:t>
            </a:fld>
            <a:endParaRPr lang="en-GB"/>
          </a:p>
        </p:txBody>
      </p:sp>
      <p:sp>
        <p:nvSpPr>
          <p:cNvPr id="4" name="Slide Image Placeholder 3"/>
          <p:cNvSpPr>
            <a:spLocks noGrp="1" noRot="1" noChangeAspect="1"/>
          </p:cNvSpPr>
          <p:nvPr>
            <p:ph type="sldImg" idx="2"/>
          </p:nvPr>
        </p:nvSpPr>
        <p:spPr>
          <a:xfrm>
            <a:off x="3306763" y="849313"/>
            <a:ext cx="3313112" cy="229393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188" y="3271838"/>
            <a:ext cx="7942262" cy="2676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456363"/>
            <a:ext cx="4302125" cy="34131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2925" y="6456363"/>
            <a:ext cx="4302125" cy="341312"/>
          </a:xfrm>
          <a:prstGeom prst="rect">
            <a:avLst/>
          </a:prstGeom>
        </p:spPr>
        <p:txBody>
          <a:bodyPr vert="horz" lIns="91440" tIns="45720" rIns="91440" bIns="45720" rtlCol="0" anchor="b"/>
          <a:lstStyle>
            <a:lvl1pPr algn="r">
              <a:defRPr sz="1200"/>
            </a:lvl1pPr>
          </a:lstStyle>
          <a:p>
            <a:fld id="{08FF81DE-A565-440C-9404-FDD429D89D7E}" type="slidenum">
              <a:rPr lang="en-GB" smtClean="0"/>
              <a:t>‹#›</a:t>
            </a:fld>
            <a:endParaRPr lang="en-GB"/>
          </a:p>
        </p:txBody>
      </p:sp>
    </p:spTree>
    <p:extLst>
      <p:ext uri="{BB962C8B-B14F-4D97-AF65-F5344CB8AC3E}">
        <p14:creationId xmlns:p14="http://schemas.microsoft.com/office/powerpoint/2010/main" val="2177728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29500" cy="2387600"/>
          </a:xfrm>
        </p:spPr>
        <p:txBody>
          <a:bodyPr anchor="b"/>
          <a:lstStyle>
            <a:lvl1pPr algn="ctr">
              <a:defRPr sz="4875"/>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1"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7"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8" y="1709739"/>
            <a:ext cx="8543925" cy="2852737"/>
          </a:xfrm>
        </p:spPr>
        <p:txBody>
          <a:bodyPr anchor="b"/>
          <a:lstStyle>
            <a:lvl1pPr>
              <a:defRPr sz="4875"/>
            </a:lvl1pPr>
          </a:lstStyle>
          <a:p>
            <a:r>
              <a:rPr lang="en-US"/>
              <a:t>Click to edit Master title style</a:t>
            </a:r>
            <a:endParaRPr lang="en-US" dirty="0"/>
          </a:p>
        </p:txBody>
      </p:sp>
      <p:sp>
        <p:nvSpPr>
          <p:cNvPr id="3" name="Text Placeholder 2"/>
          <p:cNvSpPr>
            <a:spLocks noGrp="1"/>
          </p:cNvSpPr>
          <p:nvPr>
            <p:ph type="body" idx="1"/>
          </p:nvPr>
        </p:nvSpPr>
        <p:spPr>
          <a:xfrm>
            <a:off x="675878" y="4589464"/>
            <a:ext cx="8543925" cy="1500187"/>
          </a:xfrm>
        </p:spPr>
        <p:txBody>
          <a:bodyPr/>
          <a:lstStyle>
            <a:lvl1pPr marL="0" indent="0">
              <a:buNone/>
              <a:defRPr sz="1950">
                <a:solidFill>
                  <a:schemeClr val="tx1">
                    <a:tint val="82000"/>
                  </a:schemeClr>
                </a:solidFill>
              </a:defRPr>
            </a:lvl1pPr>
            <a:lvl2pPr marL="371475" indent="0">
              <a:buNone/>
              <a:defRPr sz="1625">
                <a:solidFill>
                  <a:schemeClr val="tx1">
                    <a:tint val="82000"/>
                  </a:schemeClr>
                </a:solidFill>
              </a:defRPr>
            </a:lvl2pPr>
            <a:lvl3pPr marL="742950" indent="0">
              <a:buNone/>
              <a:defRPr sz="1463">
                <a:solidFill>
                  <a:schemeClr val="tx1">
                    <a:tint val="82000"/>
                  </a:schemeClr>
                </a:solidFill>
              </a:defRPr>
            </a:lvl3pPr>
            <a:lvl4pPr marL="1114425" indent="0">
              <a:buNone/>
              <a:defRPr sz="1300">
                <a:solidFill>
                  <a:schemeClr val="tx1">
                    <a:tint val="82000"/>
                  </a:schemeClr>
                </a:solidFill>
              </a:defRPr>
            </a:lvl4pPr>
            <a:lvl5pPr marL="1485900" indent="0">
              <a:buNone/>
              <a:defRPr sz="1300">
                <a:solidFill>
                  <a:schemeClr val="tx1">
                    <a:tint val="82000"/>
                  </a:schemeClr>
                </a:solidFill>
              </a:defRPr>
            </a:lvl5pPr>
            <a:lvl6pPr marL="1857375" indent="0">
              <a:buNone/>
              <a:defRPr sz="1300">
                <a:solidFill>
                  <a:schemeClr val="tx1">
                    <a:tint val="82000"/>
                  </a:schemeClr>
                </a:solidFill>
              </a:defRPr>
            </a:lvl6pPr>
            <a:lvl7pPr marL="2228850" indent="0">
              <a:buNone/>
              <a:defRPr sz="1300">
                <a:solidFill>
                  <a:schemeClr val="tx1">
                    <a:tint val="82000"/>
                  </a:schemeClr>
                </a:solidFill>
              </a:defRPr>
            </a:lvl7pPr>
            <a:lvl8pPr marL="2600325" indent="0">
              <a:buNone/>
              <a:defRPr sz="1300">
                <a:solidFill>
                  <a:schemeClr val="tx1">
                    <a:tint val="82000"/>
                  </a:schemeClr>
                </a:solidFill>
              </a:defRPr>
            </a:lvl8pPr>
            <a:lvl9pPr marL="2971800" indent="0">
              <a:buNone/>
              <a:defRPr sz="13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4" name="Content Placeholder 3"/>
          <p:cNvSpPr>
            <a:spLocks noGrp="1"/>
          </p:cNvSpPr>
          <p:nvPr>
            <p:ph sz="half" idx="2"/>
          </p:nvPr>
        </p:nvSpPr>
        <p:spPr>
          <a:xfrm>
            <a:off x="682328"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600"/>
            </a:lvl1pPr>
          </a:lstStyle>
          <a:p>
            <a:r>
              <a:rPr lang="en-US"/>
              <a:t>Click to edit Master title style</a:t>
            </a:r>
            <a:endParaRPr lang="en-US" dirty="0"/>
          </a:p>
        </p:txBody>
      </p:sp>
      <p:sp>
        <p:nvSpPr>
          <p:cNvPr id="3" name="Content Placeholder 2"/>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6"/>
            <a:ext cx="5014913" cy="4873625"/>
          </a:xfrm>
        </p:spPr>
        <p:txBody>
          <a:bodyPr anchor="t"/>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82000"/>
                  </a:schemeClr>
                </a:solidFill>
              </a:defRPr>
            </a:lvl1pPr>
          </a:lstStyle>
          <a:p>
            <a:fld id="{846CE7D5-CF57-46EF-B807-FDD0502418D4}" type="datetimeFigureOut">
              <a:rPr lang="en-US" smtClean="0"/>
              <a:t>7/10/2026</a:t>
            </a:fld>
            <a:endParaRPr lang="en-US"/>
          </a:p>
        </p:txBody>
      </p:sp>
      <p:sp>
        <p:nvSpPr>
          <p:cNvPr id="5" name="Footer Placeholder 4"/>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xGKpngesISI" TargetMode="External"/><Relationship Id="rId7" Type="http://schemas.openxmlformats.org/officeDocument/2006/relationships/hyperlink" Target="https://www.youtube.com/watch?v=GTXBLyp7_Dw" TargetMode="External"/><Relationship Id="rId2" Type="http://schemas.openxmlformats.org/officeDocument/2006/relationships/hyperlink" Target="https://www.youtube.com/watch?v=rWxhMwmW2QM&amp;t=9s" TargetMode="External"/><Relationship Id="rId1" Type="http://schemas.openxmlformats.org/officeDocument/2006/relationships/slideLayout" Target="../slideLayouts/slideLayout7.xml"/><Relationship Id="rId6" Type="http://schemas.openxmlformats.org/officeDocument/2006/relationships/hyperlink" Target="https://www.bbc.co.uk/teach/ten-pieces/articles/znvn7nb" TargetMode="External"/><Relationship Id="rId5" Type="http://schemas.openxmlformats.org/officeDocument/2006/relationships/hyperlink" Target="https://www.youtube.com/watch?v=MP2_6OLummA" TargetMode="External"/><Relationship Id="rId4" Type="http://schemas.openxmlformats.org/officeDocument/2006/relationships/hyperlink" Target="https://www.youtube.com/watch?v=yE0aSxziNdY"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8875436-my.sharepoint.com/:p:/g/personal/c_nicholas_stjohnfisher_school/IQDvuXxoNaW3QIj9TxusmxQsAbZwi1ISmUoj3w9e1I2wQP4?e=DLtc2I" TargetMode="External"/><Relationship Id="rId2" Type="http://schemas.openxmlformats.org/officeDocument/2006/relationships/hyperlink" Target="https://forms.cloud.microsoft/e/Bq3LGU0rUg" TargetMode="External"/><Relationship Id="rId1" Type="http://schemas.openxmlformats.org/officeDocument/2006/relationships/slideLayout" Target="../slideLayouts/slideLayout7.xml"/><Relationship Id="rId4" Type="http://schemas.openxmlformats.org/officeDocument/2006/relationships/hyperlink" Target="https://forms.cloud.microsoft/e/AJVN9JP4M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2.tmp"/><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tmp"/></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93VBdWgPpMw"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fLVH4vp0QkA" TargetMode="External"/><Relationship Id="rId2" Type="http://schemas.openxmlformats.org/officeDocument/2006/relationships/hyperlink" Target="https://www.youtube.com/watch?v=0CcR2PILQUE" TargetMode="External"/><Relationship Id="rId1" Type="http://schemas.openxmlformats.org/officeDocument/2006/relationships/slideLayout" Target="../slideLayouts/slideLayout7.xml"/><Relationship Id="rId4" Type="http://schemas.openxmlformats.org/officeDocument/2006/relationships/hyperlink" Target="https://www.sndohio.org/sister-dorothy" TargetMode="Externa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kFpVOIpeksk"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text on a white background&#10;&#10;Description automatically generated">
            <a:extLst>
              <a:ext uri="{FF2B5EF4-FFF2-40B4-BE49-F238E27FC236}">
                <a16:creationId xmlns:a16="http://schemas.microsoft.com/office/drawing/2014/main" id="{DAAD3D62-E76B-472E-B860-3AF3259A9D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3000" y="168021"/>
            <a:ext cx="4836795" cy="1153033"/>
          </a:xfrm>
          <a:prstGeom prst="rect">
            <a:avLst/>
          </a:prstGeom>
        </p:spPr>
      </p:pic>
      <p:sp>
        <p:nvSpPr>
          <p:cNvPr id="4" name="TextBox 3">
            <a:extLst>
              <a:ext uri="{FF2B5EF4-FFF2-40B4-BE49-F238E27FC236}">
                <a16:creationId xmlns:a16="http://schemas.microsoft.com/office/drawing/2014/main" id="{7E3BF677-9D3A-4815-9D91-FE0C0CE6D44E}"/>
              </a:ext>
            </a:extLst>
          </p:cNvPr>
          <p:cNvSpPr txBox="1"/>
          <p:nvPr/>
        </p:nvSpPr>
        <p:spPr>
          <a:xfrm>
            <a:off x="2428875" y="2528888"/>
            <a:ext cx="5386388" cy="2554545"/>
          </a:xfrm>
          <a:prstGeom prst="rect">
            <a:avLst/>
          </a:prstGeom>
          <a:noFill/>
        </p:spPr>
        <p:txBody>
          <a:bodyPr wrap="square" rtlCol="0">
            <a:spAutoFit/>
          </a:bodyPr>
          <a:lstStyle/>
          <a:p>
            <a:pPr algn="ctr"/>
            <a:r>
              <a:rPr lang="en-GB" sz="3200" dirty="0"/>
              <a:t>Independent Learning</a:t>
            </a:r>
          </a:p>
          <a:p>
            <a:pPr algn="ctr"/>
            <a:endParaRPr lang="en-GB" sz="3200" dirty="0"/>
          </a:p>
          <a:p>
            <a:pPr algn="ctr"/>
            <a:r>
              <a:rPr lang="en-GB" sz="3200" dirty="0"/>
              <a:t>Year 7</a:t>
            </a:r>
          </a:p>
          <a:p>
            <a:pPr algn="ctr"/>
            <a:endParaRPr lang="en-GB" sz="3200" dirty="0"/>
          </a:p>
          <a:p>
            <a:pPr algn="ctr"/>
            <a:r>
              <a:rPr lang="en-GB" sz="3200" dirty="0"/>
              <a:t>Term 1</a:t>
            </a:r>
          </a:p>
        </p:txBody>
      </p:sp>
    </p:spTree>
    <p:extLst>
      <p:ext uri="{BB962C8B-B14F-4D97-AF65-F5344CB8AC3E}">
        <p14:creationId xmlns:p14="http://schemas.microsoft.com/office/powerpoint/2010/main" val="3098967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a:t>
            </a:r>
            <a:r>
              <a:rPr lang="en-US" sz="1200" b="1">
                <a:solidFill>
                  <a:srgbClr val="000000"/>
                </a:solidFill>
                <a:latin typeface="Calibri" panose="020F0502020204030204" pitchFamily="34" charset="0"/>
                <a:ea typeface="Calibri" panose="020F0502020204030204" pitchFamily="34" charset="0"/>
              </a:rPr>
              <a:t>new school year</a:t>
            </a: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History</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the new school year</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44794"/>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1. Choose your research topic from the list provided.</a:t>
            </a:r>
            <a:endParaRPr lang="en-GB" b="1" dirty="0">
              <a:latin typeface="Calibri" panose="020F0502020204030204" pitchFamily="34" charset="0"/>
              <a:ea typeface="Calibri" panose="020F0502020204030204" pitchFamily="34" charset="0"/>
            </a:endParaRPr>
          </a:p>
          <a:p>
            <a:pPr>
              <a:spcBef>
                <a:spcPts val="1390"/>
              </a:spcBef>
              <a:tabLst>
                <a:tab pos="255270" algn="l"/>
              </a:tabLst>
            </a:pPr>
            <a:r>
              <a:rPr lang="en-US" sz="1200" b="1" dirty="0">
                <a:solidFill>
                  <a:srgbClr val="000000"/>
                </a:solidFill>
                <a:latin typeface="Calibri" panose="020F0502020204030204" pitchFamily="34" charset="0"/>
                <a:ea typeface="Calibri" panose="020F0502020204030204" pitchFamily="34" charset="0"/>
              </a:rPr>
              <a:t>2. In one paragraph, explain why you chose this topic to research.</a:t>
            </a:r>
            <a:endParaRPr lang="en-GB" b="1" dirty="0">
              <a:latin typeface="Calibri" panose="020F0502020204030204" pitchFamily="34" charset="0"/>
              <a:ea typeface="Calibri" panose="020F0502020204030204" pitchFamily="34" charset="0"/>
            </a:endParaRPr>
          </a:p>
          <a:p>
            <a:pPr>
              <a:spcBef>
                <a:spcPts val="1390"/>
              </a:spcBef>
              <a:tabLst>
                <a:tab pos="255270" algn="l"/>
              </a:tabLst>
            </a:pPr>
            <a:r>
              <a:rPr lang="en-US" sz="1200" b="1" dirty="0">
                <a:solidFill>
                  <a:srgbClr val="000000"/>
                </a:solidFill>
                <a:latin typeface="Calibri" panose="020F0502020204030204" pitchFamily="34" charset="0"/>
                <a:ea typeface="Calibri" panose="020F0502020204030204" pitchFamily="34" charset="0"/>
              </a:rPr>
              <a:t>3. Discover and write down three interesting facts about your chosen research topic.</a:t>
            </a:r>
            <a:endParaRPr lang="en-GB" b="1" dirty="0">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pPr marL="81280">
              <a:spcBef>
                <a:spcPts val="35"/>
              </a:spcBef>
              <a:spcAft>
                <a:spcPts val="0"/>
              </a:spcAft>
            </a:pPr>
            <a:endParaRPr lang="en-US" sz="1200" b="1" dirty="0">
              <a:latin typeface="Calibri" panose="020F0502020204030204" pitchFamily="34" charset="0"/>
              <a:ea typeface="Calibri" panose="020F0502020204030204" pitchFamily="34" charset="0"/>
            </a:endParaRPr>
          </a:p>
          <a:p>
            <a:pPr marL="81280">
              <a:spcBef>
                <a:spcPts val="35"/>
              </a:spcBef>
              <a:spcAft>
                <a:spcPts val="0"/>
              </a:spcAft>
            </a:pPr>
            <a:r>
              <a:rPr lang="en-US" sz="1200" b="1" dirty="0">
                <a:latin typeface="Calibri" panose="020F0502020204030204" pitchFamily="34" charset="0"/>
                <a:ea typeface="Calibri" panose="020F0502020204030204" pitchFamily="34" charset="0"/>
              </a:rPr>
              <a:t>Your research project requires you to know when the events you are investigating occurred. This week, complete the timeline page in your independent learning book. Plot the key dates for your chosen topic.</a:t>
            </a:r>
            <a:endParaRPr lang="en-GB" sz="1400" dirty="0">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week your independent learning task will be to start to complete an information sheet on your chosen topic. This week, make a plan for your information sheet. There is a planning page in your booklet for this. Once you have made your plan, make a start on your project.</a:t>
            </a:r>
            <a:endParaRPr lang="en-GB" dirty="0">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marR="283210">
              <a:lnSpc>
                <a:spcPct val="96000"/>
              </a:lnSpc>
            </a:pPr>
            <a:r>
              <a:rPr lang="en-US" sz="1200" b="1" dirty="0">
                <a:solidFill>
                  <a:srgbClr val="000000"/>
                </a:solidFill>
                <a:latin typeface="Calibri" panose="020F0502020204030204" pitchFamily="34" charset="0"/>
                <a:ea typeface="Calibri" panose="020F0502020204030204" pitchFamily="34" charset="0"/>
              </a:rPr>
              <a:t>For this week’s independent learning task, you are required to </a:t>
            </a:r>
            <a:r>
              <a:rPr lang="en-US" sz="1200" b="1" u="sng" dirty="0">
                <a:solidFill>
                  <a:srgbClr val="000000"/>
                </a:solidFill>
                <a:latin typeface="Calibri" panose="020F0502020204030204" pitchFamily="34" charset="0"/>
                <a:ea typeface="Calibri" panose="020F0502020204030204" pitchFamily="34" charset="0"/>
              </a:rPr>
              <a:t>complete</a:t>
            </a:r>
            <a:r>
              <a:rPr lang="en-US" sz="1200" b="1" dirty="0">
                <a:solidFill>
                  <a:srgbClr val="000000"/>
                </a:solidFill>
                <a:latin typeface="Calibri" panose="020F0502020204030204" pitchFamily="34" charset="0"/>
                <a:ea typeface="Calibri" panose="020F0502020204030204" pitchFamily="34" charset="0"/>
              </a:rPr>
              <a:t> your information sheet. Remember that your work must be illustrated. It must also describe in detail the topic you have chosen for your research.</a:t>
            </a:r>
            <a:endParaRPr lang="en-GB" dirty="0">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lnSpc>
                <a:spcPts val="1680"/>
              </a:lnSpc>
            </a:pPr>
            <a:r>
              <a:rPr lang="en-US" sz="1200" b="1" dirty="0">
                <a:solidFill>
                  <a:srgbClr val="000000"/>
                </a:solidFill>
                <a:latin typeface="Calibri" panose="020F0502020204030204" pitchFamily="34" charset="0"/>
                <a:ea typeface="Calibri" panose="020F0502020204030204" pitchFamily="34" charset="0"/>
              </a:rPr>
              <a:t>Now that you have completed your first research project, it is time to reflect on what went well, and what you might do differently next time.</a:t>
            </a:r>
            <a:endParaRPr lang="en-GB" sz="1600" dirty="0">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r>
              <a:rPr lang="en-US" sz="1200" b="1" i="1" dirty="0">
                <a:latin typeface="Calibri" panose="020F0502020204030204" pitchFamily="34" charset="0"/>
                <a:ea typeface="Calibri" panose="020F0502020204030204" pitchFamily="34" charset="0"/>
              </a:rPr>
              <a:t>History, Historian, Evidence, Analysis, Evaluation, Source, Primary, Secondary, Change, Continuity, Cause, Consequence, Similarity, Difference, Significance, Judgement, Context, Research, Visual, Textual</a:t>
            </a: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88476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a:t>
            </a:r>
            <a:r>
              <a:rPr lang="en-US" sz="1200" b="1">
                <a:solidFill>
                  <a:srgbClr val="000000"/>
                </a:solidFill>
                <a:latin typeface="Calibri" panose="020F0502020204030204" pitchFamily="34" charset="0"/>
                <a:ea typeface="Calibri" panose="020F0502020204030204" pitchFamily="34" charset="0"/>
              </a:rPr>
              <a:t>new school year</a:t>
            </a: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Year </a:t>
            </a:r>
            <a:r>
              <a:rPr lang="en-GB" sz="2400">
                <a:solidFill>
                  <a:schemeClr val="bg1"/>
                </a:solidFill>
              </a:rPr>
              <a:t>7 Geography</a:t>
            </a:r>
            <a:endParaRPr lang="en-GB" sz="2400" dirty="0">
              <a:solidFill>
                <a:schemeClr val="bg1"/>
              </a:solidFill>
            </a:endParaRP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Week 2:</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the Term 1 map skills assignment on Seneca Learning. </a:t>
            </a:r>
          </a:p>
          <a:p>
            <a:pPr lvl="1">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automatically by Seneca Learning</a:t>
            </a: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Week3:</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the Term 1 map skills assignment on Seneca Learning. </a:t>
            </a:r>
          </a:p>
          <a:p>
            <a:pPr lvl="1">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automatically by Seneca Learning</a:t>
            </a: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Week 4:</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the Term 1 map skills assignment on Seneca Learning. </a:t>
            </a:r>
          </a:p>
          <a:p>
            <a:pPr lvl="1">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automatically by Seneca Learning</a:t>
            </a: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Week 5:</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the Term 1 map skills assignment on Seneca Learning. </a:t>
            </a:r>
          </a:p>
          <a:p>
            <a:pPr lvl="1">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automatically by Seneca Learning</a:t>
            </a: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Week 6: </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the Term 1 map skills assignment on Seneca Learning. </a:t>
            </a:r>
          </a:p>
          <a:p>
            <a:pPr lvl="1">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automatically by Seneca Learning</a:t>
            </a: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Week 7:</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the Term 1 map skills  assignment on Seneca Learning. </a:t>
            </a:r>
          </a:p>
          <a:p>
            <a:pPr lvl="1">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automatically by Seneca Learning</a:t>
            </a: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Map, direction, compass, OS maps, contour lines, symbol, scale, distance, aerial, satellite. </a:t>
            </a:r>
          </a:p>
        </p:txBody>
      </p:sp>
    </p:spTree>
    <p:extLst>
      <p:ext uri="{BB962C8B-B14F-4D97-AF65-F5344CB8AC3E}">
        <p14:creationId xmlns:p14="http://schemas.microsoft.com/office/powerpoint/2010/main" val="2079337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369332"/>
          </a:xfrm>
          <a:prstGeom prst="rect">
            <a:avLst/>
          </a:prstGeom>
          <a:solidFill>
            <a:srgbClr val="FF0000"/>
          </a:solidFill>
          <a:ln w="28575">
            <a:solidFill>
              <a:schemeClr val="tx1"/>
            </a:solidFill>
          </a:ln>
        </p:spPr>
        <p:txBody>
          <a:bodyPr wrap="square" rtlCol="0">
            <a:spAutoFit/>
          </a:bodyPr>
          <a:lstStyle/>
          <a:p>
            <a:pPr algn="ctr"/>
            <a:r>
              <a:rPr lang="en-GB" b="1" dirty="0">
                <a:solidFill>
                  <a:schemeClr val="bg1"/>
                </a:solidFill>
                <a:latin typeface="Arial" panose="020B0604020202020204" pitchFamily="34" charset="0"/>
                <a:cs typeface="Arial" panose="020B0604020202020204" pitchFamily="34" charset="0"/>
              </a:rPr>
              <a:t>Computing</a:t>
            </a: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a:t>
            </a:r>
            <a:r>
              <a:rPr lang="en-US" b="1" dirty="0">
                <a:solidFill>
                  <a:srgbClr val="000000"/>
                </a:solidFill>
                <a:latin typeface="Arial" panose="020B0604020202020204" pitchFamily="34" charset="0"/>
                <a:ea typeface="Calibri" panose="020F0502020204030204" pitchFamily="34" charset="0"/>
                <a:cs typeface="Arial" panose="020B0604020202020204" pitchFamily="34" charset="0"/>
              </a:rPr>
              <a:t>6:</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lang="en-US" altLang="en-US"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250825" algn="l"/>
              </a:tabLst>
            </a:pPr>
            <a:r>
              <a:rPr lang="en-US" dirty="0">
                <a:effectLst/>
                <a:latin typeface="Cambria" panose="02040503050406030204" pitchFamily="18" charset="0"/>
                <a:ea typeface="MS Mincho" panose="02020609040205080304" pitchFamily="49" charset="-128"/>
                <a:cs typeface="Times New Roman" panose="02020603050405020304" pitchFamily="18" charset="0"/>
              </a:rPr>
              <a:t>Sketch or describe your idea for a poster on staying safe online.</a:t>
            </a:r>
            <a:endParaRPr lang="en-GB" dirty="0">
              <a:effectLst/>
              <a:latin typeface="Cambria" panose="02040503050406030204" pitchFamily="18" charset="0"/>
              <a:ea typeface="MS Mincho" panose="02020609040205080304" pitchFamily="49"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endParaRPr kumimoji="0" lang="en-US"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55331" y="5329738"/>
            <a:ext cx="4736212" cy="1416343"/>
          </a:xfrm>
          <a:prstGeom prst="rect">
            <a:avLst/>
          </a:prstGeom>
          <a:noFill/>
          <a:ln w="12700">
            <a:solidFill>
              <a:srgbClr val="000000"/>
            </a:solidFill>
            <a:prstDash val="solid"/>
          </a:ln>
        </p:spPr>
        <p:txBody>
          <a:bodyPr wrap="square" lIns="0" tIns="0" rIns="0" bIns="0" rtlCol="0">
            <a:noAutofit/>
          </a:bodyPr>
          <a:lstStyle/>
          <a:p>
            <a:pPr algn="ctr">
              <a:spcBef>
                <a:spcPts val="1390"/>
              </a:spcBef>
              <a:tabLst>
                <a:tab pos="251460" algn="l"/>
              </a:tabLst>
            </a:pPr>
            <a:r>
              <a:rPr lang="en-US" b="1" dirty="0">
                <a:solidFill>
                  <a:srgbClr val="000000"/>
                </a:solidFill>
                <a:latin typeface="Arial" panose="020B0604020202020204" pitchFamily="34" charset="0"/>
                <a:ea typeface="Calibri" panose="020F0502020204030204" pitchFamily="34" charset="0"/>
                <a:cs typeface="Arial" panose="020B0604020202020204" pitchFamily="34" charset="0"/>
              </a:rPr>
              <a:t>KEY VOCABULARY</a:t>
            </a:r>
          </a:p>
          <a:p>
            <a:pPr>
              <a:spcBef>
                <a:spcPts val="1390"/>
              </a:spcBef>
              <a:tabLst>
                <a:tab pos="251460" algn="l"/>
              </a:tabLst>
            </a:pPr>
            <a:r>
              <a:rPr lang="en-US" b="1" dirty="0">
                <a:solidFill>
                  <a:srgbClr val="000000"/>
                </a:solidFill>
                <a:latin typeface="Arial" panose="020B0604020202020204" pitchFamily="34" charset="0"/>
                <a:ea typeface="Calibri" panose="020F0502020204030204" pitchFamily="34" charset="0"/>
                <a:cs typeface="Arial" panose="020B0604020202020204" pitchFamily="34" charset="0"/>
              </a:rPr>
              <a:t>Online safety, Digital footprint, Netiquette, Designing</a:t>
            </a:r>
            <a:endParaRPr lang="zh-TW" altLang="zh-HK" b="1" dirty="0">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Textbox 33">
            <a:extLst>
              <a:ext uri="{FF2B5EF4-FFF2-40B4-BE49-F238E27FC236}">
                <a16:creationId xmlns:a16="http://schemas.microsoft.com/office/drawing/2014/main" id="{724A5C24-BDCB-5005-CC3B-B100261ADE9E}"/>
              </a:ext>
            </a:extLst>
          </p:cNvPr>
          <p:cNvSpPr txBox="1">
            <a:spLocks/>
          </p:cNvSpPr>
          <p:nvPr/>
        </p:nvSpPr>
        <p:spPr>
          <a:xfrm>
            <a:off x="125415"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1: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GB"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tabLst>
                <a:tab pos="228600" algn="l"/>
              </a:tabLst>
            </a:pPr>
            <a:r>
              <a:rPr lang="en-US" dirty="0">
                <a:effectLst/>
                <a:latin typeface="Cambria" panose="02040503050406030204" pitchFamily="18" charset="0"/>
                <a:ea typeface="MS Mincho" panose="02020609040205080304" pitchFamily="49" charset="-128"/>
                <a:cs typeface="Times New Roman" panose="02020603050405020304" pitchFamily="18" charset="0"/>
              </a:rPr>
              <a:t>Write 5 rules you should follow when messaging online.</a:t>
            </a:r>
            <a:endParaRPr lang="en-GB"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3" name="Textbox 33">
            <a:extLst>
              <a:ext uri="{FF2B5EF4-FFF2-40B4-BE49-F238E27FC236}">
                <a16:creationId xmlns:a16="http://schemas.microsoft.com/office/drawing/2014/main" id="{9276481F-264E-3FBC-B966-0AC6E593BD48}"/>
              </a:ext>
            </a:extLst>
          </p:cNvPr>
          <p:cNvSpPr txBox="1">
            <a:spLocks/>
          </p:cNvSpPr>
          <p:nvPr/>
        </p:nvSpPr>
        <p:spPr>
          <a:xfrm>
            <a:off x="95431" y="2240033"/>
            <a:ext cx="4749860" cy="1376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2: </a:t>
            </a:r>
          </a:p>
          <a:p>
            <a:pPr algn="ctr" eaLnBrk="0" fontAlgn="base" hangingPunct="0">
              <a:spcBef>
                <a:spcPct val="0"/>
              </a:spcBef>
              <a:spcAft>
                <a:spcPct val="0"/>
              </a:spcAft>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GB"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tabLst>
                <a:tab pos="228600" algn="l"/>
              </a:tabLst>
            </a:pPr>
            <a:r>
              <a:rPr lang="en-US" dirty="0">
                <a:effectLst/>
                <a:latin typeface="Cambria" panose="02040503050406030204" pitchFamily="18" charset="0"/>
                <a:ea typeface="MS Mincho" panose="02020609040205080304" pitchFamily="49" charset="-128"/>
                <a:cs typeface="Times New Roman" panose="02020603050405020304" pitchFamily="18" charset="0"/>
              </a:rPr>
              <a:t>Create a short 'About Me' plan (bullet points only) for a presentation.</a:t>
            </a:r>
            <a:endParaRPr lang="en-GB"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Textbox 33">
            <a:extLst>
              <a:ext uri="{FF2B5EF4-FFF2-40B4-BE49-F238E27FC236}">
                <a16:creationId xmlns:a16="http://schemas.microsoft.com/office/drawing/2014/main" id="{6D9C72A6-3BA5-90A6-05A1-254A54CE8920}"/>
              </a:ext>
            </a:extLst>
          </p:cNvPr>
          <p:cNvSpPr txBox="1">
            <a:spLocks/>
          </p:cNvSpPr>
          <p:nvPr/>
        </p:nvSpPr>
        <p:spPr>
          <a:xfrm>
            <a:off x="125415" y="3753466"/>
            <a:ext cx="4736212" cy="139900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3: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US"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spcAft>
                <a:spcPts val="1000"/>
              </a:spcAft>
              <a:tabLst>
                <a:tab pos="228600" algn="l"/>
              </a:tabLst>
            </a:pPr>
            <a:r>
              <a:rPr lang="en-US" dirty="0">
                <a:effectLst/>
                <a:latin typeface="Cambria" panose="02040503050406030204" pitchFamily="18" charset="0"/>
                <a:ea typeface="MS Mincho" panose="02020609040205080304" pitchFamily="49" charset="-128"/>
                <a:cs typeface="Times New Roman" panose="02020603050405020304" pitchFamily="18" charset="0"/>
              </a:rPr>
              <a:t>Draft 3 professional design tips you would use in a PowerPoint.</a:t>
            </a:r>
            <a:endParaRPr lang="en-GB" dirty="0">
              <a:effectLst/>
              <a:latin typeface="Cambria" panose="02040503050406030204" pitchFamily="18" charset="0"/>
              <a:ea typeface="MS Mincho" panose="02020609040205080304" pitchFamily="49" charset="-128"/>
              <a:cs typeface="Times New Roman" panose="02020603050405020304" pitchFamily="18" charset="0"/>
            </a:endParaRPr>
          </a:p>
          <a:p>
            <a:pPr lvl="1">
              <a:spcBef>
                <a:spcPts val="1390"/>
              </a:spcBef>
              <a:tabLst>
                <a:tab pos="251460" algn="l"/>
              </a:tabLst>
            </a:pPr>
            <a:endParaRPr lang="en-GB" b="1"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Textbox 33">
            <a:extLst>
              <a:ext uri="{FF2B5EF4-FFF2-40B4-BE49-F238E27FC236}">
                <a16:creationId xmlns:a16="http://schemas.microsoft.com/office/drawing/2014/main" id="{E1CF3722-E2F4-C852-D01A-2F26368B63E4}"/>
              </a:ext>
            </a:extLst>
          </p:cNvPr>
          <p:cNvSpPr txBox="1">
            <a:spLocks/>
          </p:cNvSpPr>
          <p:nvPr/>
        </p:nvSpPr>
        <p:spPr>
          <a:xfrm>
            <a:off x="139065" y="5347080"/>
            <a:ext cx="4706226" cy="1399001"/>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4: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US"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tabLst>
                <a:tab pos="228600" algn="l"/>
              </a:tabLst>
            </a:pPr>
            <a:r>
              <a:rPr lang="en-US" dirty="0">
                <a:effectLst/>
                <a:latin typeface="Cambria" panose="02040503050406030204" pitchFamily="18" charset="0"/>
                <a:ea typeface="MS Mincho" panose="02020609040205080304" pitchFamily="49" charset="-128"/>
                <a:cs typeface="Times New Roman" panose="02020603050405020304" pitchFamily="18" charset="0"/>
              </a:rPr>
              <a:t>Write a sample email to your teacher, using proper etiquette.</a:t>
            </a:r>
            <a:endParaRPr lang="en-GB"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7" name="Textbox 33">
            <a:extLst>
              <a:ext uri="{FF2B5EF4-FFF2-40B4-BE49-F238E27FC236}">
                <a16:creationId xmlns:a16="http://schemas.microsoft.com/office/drawing/2014/main" id="{0A5140DA-FBDD-524A-30BA-6E91614F2C15}"/>
              </a:ext>
            </a:extLst>
          </p:cNvPr>
          <p:cNvSpPr txBox="1">
            <a:spLocks/>
          </p:cNvSpPr>
          <p:nvPr/>
        </p:nvSpPr>
        <p:spPr>
          <a:xfrm>
            <a:off x="5074359" y="628544"/>
            <a:ext cx="4706226" cy="141634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5: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US"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tabLst>
                <a:tab pos="228600" algn="l"/>
              </a:tabLst>
            </a:pPr>
            <a:r>
              <a:rPr lang="en-US" dirty="0">
                <a:effectLst/>
                <a:latin typeface="Cambria" panose="02040503050406030204" pitchFamily="18" charset="0"/>
                <a:ea typeface="MS Mincho" panose="02020609040205080304" pitchFamily="49" charset="-128"/>
                <a:cs typeface="Times New Roman" panose="02020603050405020304" pitchFamily="18" charset="0"/>
              </a:rPr>
              <a:t>Review a poster online or at school – list 2 strengths and 2 improvements.</a:t>
            </a:r>
            <a:endParaRPr lang="en-GB" dirty="0">
              <a:effectLst/>
              <a:latin typeface="Cambria" panose="02040503050406030204" pitchFamily="18" charset="0"/>
              <a:ea typeface="MS Mincho" panose="02020609040205080304" pitchFamily="49" charset="-128"/>
              <a:cs typeface="Times New Roman" panose="02020603050405020304" pitchFamily="18" charset="0"/>
            </a:endParaRPr>
          </a:p>
          <a:p>
            <a:pPr lvl="1">
              <a:spcBef>
                <a:spcPts val="1390"/>
              </a:spcBef>
              <a:tabLst>
                <a:tab pos="251460" algn="l"/>
              </a:tabLst>
            </a:pPr>
            <a:endParaRPr lang="en-GB" b="1" dirty="0">
              <a:effectLst/>
              <a:latin typeface="Arial" panose="020B0604020202020204" pitchFamily="34" charset="0"/>
              <a:ea typeface="Calibri" panose="020F0502020204030204" pitchFamily="34" charset="0"/>
              <a:cs typeface="Arial" panose="020B0604020202020204" pitchFamily="34" charset="0"/>
            </a:endParaRPr>
          </a:p>
        </p:txBody>
      </p:sp>
      <p:sp>
        <p:nvSpPr>
          <p:cNvPr id="11" name="Textbox 33">
            <a:extLst>
              <a:ext uri="{FF2B5EF4-FFF2-40B4-BE49-F238E27FC236}">
                <a16:creationId xmlns:a16="http://schemas.microsoft.com/office/drawing/2014/main" id="{C5E43708-D892-A68B-7948-E231CD82F640}"/>
              </a:ext>
            </a:extLst>
          </p:cNvPr>
          <p:cNvSpPr txBox="1">
            <a:spLocks/>
          </p:cNvSpPr>
          <p:nvPr/>
        </p:nvSpPr>
        <p:spPr>
          <a:xfrm>
            <a:off x="5044373" y="3753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7: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p>
          <a:p>
            <a:pPr lvl="0">
              <a:lnSpc>
                <a:spcPct val="115000"/>
              </a:lnSpc>
              <a:spcAft>
                <a:spcPts val="1000"/>
              </a:spcAft>
              <a:tabLst>
                <a:tab pos="228600" algn="l"/>
              </a:tabLst>
            </a:pPr>
            <a:r>
              <a:rPr lang="en-US" dirty="0">
                <a:effectLst/>
                <a:latin typeface="Cambria" panose="02040503050406030204" pitchFamily="18" charset="0"/>
                <a:ea typeface="MS Mincho" panose="02020609040205080304" pitchFamily="49" charset="-128"/>
                <a:cs typeface="Times New Roman" panose="02020603050405020304" pitchFamily="18" charset="0"/>
              </a:rPr>
              <a:t>Write 3 sentences on what you learned about designing and presenting information.</a:t>
            </a:r>
            <a:endParaRPr lang="en-GB" dirty="0">
              <a:effectLst/>
              <a:latin typeface="Cambria" panose="02040503050406030204" pitchFamily="18" charset="0"/>
              <a:ea typeface="MS Mincho" panose="02020609040205080304" pitchFamily="49"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endParaRPr kumimoji="0" lang="en-GB"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6091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0">
            <a:extLst>
              <a:ext uri="{FF2B5EF4-FFF2-40B4-BE49-F238E27FC236}">
                <a16:creationId xmlns:a16="http://schemas.microsoft.com/office/drawing/2014/main" id="{3973B9B9-C15B-43C8-BCDE-7B5D1E493AA3}"/>
              </a:ext>
            </a:extLst>
          </p:cNvPr>
          <p:cNvSpPr txBox="1">
            <a:spLocks/>
          </p:cNvSpPr>
          <p:nvPr/>
        </p:nvSpPr>
        <p:spPr>
          <a:xfrm>
            <a:off x="1309823" y="5319185"/>
            <a:ext cx="7263866" cy="579407"/>
          </a:xfrm>
          <a:prstGeom prst="rect">
            <a:avLst/>
          </a:prstGeom>
          <a:noFill/>
          <a:ln w="12700">
            <a:solidFill>
              <a:srgbClr val="000000"/>
            </a:solidFill>
            <a:prstDash val="solid"/>
          </a:ln>
        </p:spPr>
        <p:txBody>
          <a:bodyPr wrap="square" lIns="0" tIns="0" rIns="0" bIns="0" rtlCol="0">
            <a:noAutofit/>
          </a:bodyPr>
          <a:lstStyle/>
          <a:p>
            <a:pPr algn="just">
              <a:lnSpc>
                <a:spcPts val="863"/>
              </a:lnSpc>
            </a:pPr>
            <a:r>
              <a:rPr lang="en-US" sz="900" dirty="0">
                <a:solidFill>
                  <a:srgbClr val="000000"/>
                </a:solidFill>
                <a:latin typeface="Calibri" panose="020F0502020204030204" pitchFamily="34" charset="0"/>
                <a:ea typeface="Calibri" panose="020F0502020204030204" pitchFamily="34" charset="0"/>
              </a:rPr>
              <a:t> </a:t>
            </a:r>
            <a:endParaRPr lang="en-GB" sz="900" dirty="0">
              <a:latin typeface="Calibri" panose="020F0502020204030204" pitchFamily="34" charset="0"/>
              <a:ea typeface="Calibri" panose="020F0502020204030204" pitchFamily="34" charset="0"/>
            </a:endParaRPr>
          </a:p>
          <a:p>
            <a:pPr algn="just">
              <a:lnSpc>
                <a:spcPts val="863"/>
              </a:lnSpc>
            </a:pPr>
            <a:r>
              <a:rPr lang="en-US" sz="900" b="1" dirty="0">
                <a:solidFill>
                  <a:srgbClr val="000000"/>
                </a:solidFill>
                <a:latin typeface="Calibri" panose="020F0502020204030204" pitchFamily="34" charset="0"/>
                <a:ea typeface="Calibri" panose="020F0502020204030204" pitchFamily="34" charset="0"/>
              </a:rPr>
              <a:t> Key vocabulary: </a:t>
            </a:r>
            <a:r>
              <a:rPr lang="en-US" sz="900" dirty="0">
                <a:solidFill>
                  <a:srgbClr val="000000"/>
                </a:solidFill>
                <a:latin typeface="Calibri" panose="020F0502020204030204" pitchFamily="34" charset="0"/>
                <a:ea typeface="Calibri" panose="020F0502020204030204" pitchFamily="34" charset="0"/>
              </a:rPr>
              <a:t>greetings, birthdays, months, numbers, family members and physical description.         </a:t>
            </a:r>
          </a:p>
        </p:txBody>
      </p:sp>
      <p:sp>
        <p:nvSpPr>
          <p:cNvPr id="5" name="Textbox 33">
            <a:extLst>
              <a:ext uri="{FF2B5EF4-FFF2-40B4-BE49-F238E27FC236}">
                <a16:creationId xmlns:a16="http://schemas.microsoft.com/office/drawing/2014/main" id="{E3A55620-2632-4F83-970A-7D6DBB1A7945}"/>
              </a:ext>
            </a:extLst>
          </p:cNvPr>
          <p:cNvSpPr txBox="1">
            <a:spLocks/>
          </p:cNvSpPr>
          <p:nvPr/>
        </p:nvSpPr>
        <p:spPr>
          <a:xfrm>
            <a:off x="1309824" y="1327101"/>
            <a:ext cx="3552159" cy="1279041"/>
          </a:xfrm>
          <a:prstGeom prst="rect">
            <a:avLst/>
          </a:prstGeom>
          <a:noFill/>
          <a:ln w="12700">
            <a:solidFill>
              <a:srgbClr val="000000"/>
            </a:solidFill>
            <a:prstDash val="solid"/>
          </a:ln>
        </p:spPr>
        <p:txBody>
          <a:bodyPr wrap="square" lIns="0" tIns="0" rIns="0" bIns="0" rtlCol="0">
            <a:noAutofit/>
          </a:bodyPr>
          <a:lstStyle/>
          <a:p>
            <a:pPr>
              <a:spcBef>
                <a:spcPts val="1043"/>
              </a:spcBef>
              <a:tabLst>
                <a:tab pos="188595" algn="l"/>
              </a:tabLst>
            </a:pPr>
            <a:r>
              <a:rPr lang="en-US" sz="900" b="1" dirty="0">
                <a:solidFill>
                  <a:srgbClr val="000000"/>
                </a:solidFill>
                <a:latin typeface="Calibri" panose="020F0502020204030204" pitchFamily="34" charset="0"/>
                <a:ea typeface="Calibri" panose="020F0502020204030204" pitchFamily="34" charset="0"/>
              </a:rPr>
              <a:t> Week 1: </a:t>
            </a:r>
          </a:p>
          <a:p>
            <a:pPr lvl="1" algn="ctr">
              <a:spcBef>
                <a:spcPts val="1043"/>
              </a:spcBef>
              <a:tabLst>
                <a:tab pos="188595" algn="l"/>
              </a:tabLst>
            </a:pPr>
            <a:r>
              <a:rPr lang="en-US" sz="1050" b="1" dirty="0">
                <a:solidFill>
                  <a:srgbClr val="000000"/>
                </a:solidFill>
                <a:latin typeface="Calibri" panose="020F0502020204030204" pitchFamily="34" charset="0"/>
                <a:ea typeface="Calibri" panose="020F0502020204030204" pitchFamily="34" charset="0"/>
              </a:rPr>
              <a:t>Collect learning booklet from class.</a:t>
            </a:r>
          </a:p>
          <a:p>
            <a:pPr lvl="1" algn="ctr">
              <a:spcBef>
                <a:spcPts val="1043"/>
              </a:spcBef>
              <a:tabLst>
                <a:tab pos="188595" algn="l"/>
              </a:tabLst>
            </a:pPr>
            <a:r>
              <a:rPr lang="en-US" sz="1050" b="1" dirty="0">
                <a:solidFill>
                  <a:srgbClr val="000000"/>
                </a:solidFill>
                <a:latin typeface="Calibri" panose="020F0502020204030204" pitchFamily="34" charset="0"/>
                <a:ea typeface="Calibri" panose="020F0502020204030204" pitchFamily="34" charset="0"/>
              </a:rPr>
              <a:t>No homework. </a:t>
            </a:r>
            <a:endParaRPr lang="en-GB" sz="1050" dirty="0">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493897" y="281211"/>
            <a:ext cx="9031103" cy="369332"/>
          </a:xfrm>
          <a:prstGeom prst="rect">
            <a:avLst/>
          </a:prstGeom>
          <a:solidFill>
            <a:srgbClr val="FF0000"/>
          </a:solidFill>
          <a:ln w="28575">
            <a:solidFill>
              <a:schemeClr val="tx1"/>
            </a:solidFill>
          </a:ln>
        </p:spPr>
        <p:txBody>
          <a:bodyPr wrap="square" rtlCol="0">
            <a:spAutoFit/>
          </a:bodyPr>
          <a:lstStyle/>
          <a:p>
            <a:pPr algn="ctr"/>
            <a:r>
              <a:rPr lang="en-GB" b="1" dirty="0">
                <a:solidFill>
                  <a:schemeClr val="bg1"/>
                </a:solidFill>
              </a:rPr>
              <a:t>Year 7-French</a:t>
            </a:r>
          </a:p>
        </p:txBody>
      </p:sp>
      <p:sp>
        <p:nvSpPr>
          <p:cNvPr id="11" name="Textbox 33">
            <a:extLst>
              <a:ext uri="{FF2B5EF4-FFF2-40B4-BE49-F238E27FC236}">
                <a16:creationId xmlns:a16="http://schemas.microsoft.com/office/drawing/2014/main" id="{C685EFA8-18AF-4154-9A9C-0E84FA264F90}"/>
              </a:ext>
            </a:extLst>
          </p:cNvPr>
          <p:cNvSpPr txBox="1">
            <a:spLocks/>
          </p:cNvSpPr>
          <p:nvPr/>
        </p:nvSpPr>
        <p:spPr>
          <a:xfrm>
            <a:off x="5044019" y="1327102"/>
            <a:ext cx="3529670" cy="1279040"/>
          </a:xfrm>
          <a:prstGeom prst="rect">
            <a:avLst/>
          </a:prstGeom>
          <a:noFill/>
          <a:ln w="12700">
            <a:solidFill>
              <a:srgbClr val="000000"/>
            </a:solidFill>
            <a:prstDash val="solid"/>
          </a:ln>
        </p:spPr>
        <p:txBody>
          <a:bodyPr wrap="square" lIns="0" tIns="0" rIns="0" bIns="0" rtlCol="0">
            <a:noAutofit/>
          </a:bodyPr>
          <a:lstStyle/>
          <a:p>
            <a:pPr>
              <a:spcBef>
                <a:spcPts val="1043"/>
              </a:spcBef>
              <a:tabLst>
                <a:tab pos="188595" algn="l"/>
              </a:tabLst>
            </a:pPr>
            <a:r>
              <a:rPr lang="en-GB" sz="1050" b="1" dirty="0">
                <a:solidFill>
                  <a:srgbClr val="000000"/>
                </a:solidFill>
                <a:latin typeface="Calibri" panose="020F0502020204030204" pitchFamily="34" charset="0"/>
                <a:ea typeface="Calibri" panose="020F0502020204030204" pitchFamily="34" charset="0"/>
              </a:rPr>
              <a:t>Week 4: </a:t>
            </a:r>
            <a:r>
              <a:rPr lang="en-GB" sz="1050" b="1" dirty="0" err="1">
                <a:solidFill>
                  <a:srgbClr val="000000"/>
                </a:solidFill>
                <a:latin typeface="Calibri" panose="020F0502020204030204" pitchFamily="34" charset="0"/>
                <a:ea typeface="Calibri" panose="020F0502020204030204" pitchFamily="34" charset="0"/>
              </a:rPr>
              <a:t>Voici</a:t>
            </a:r>
            <a:r>
              <a:rPr lang="en-GB" sz="1050" b="1" dirty="0">
                <a:solidFill>
                  <a:srgbClr val="000000"/>
                </a:solidFill>
                <a:latin typeface="Calibri" panose="020F0502020204030204" pitchFamily="34" charset="0"/>
                <a:ea typeface="Calibri" panose="020F0502020204030204" pitchFamily="34" charset="0"/>
              </a:rPr>
              <a:t> ma </a:t>
            </a:r>
            <a:r>
              <a:rPr lang="en-GB" sz="1050" b="1" dirty="0" err="1">
                <a:solidFill>
                  <a:srgbClr val="000000"/>
                </a:solidFill>
                <a:latin typeface="Calibri" panose="020F0502020204030204" pitchFamily="34" charset="0"/>
                <a:ea typeface="Calibri" panose="020F0502020204030204" pitchFamily="34" charset="0"/>
              </a:rPr>
              <a:t>famille</a:t>
            </a:r>
            <a:r>
              <a:rPr lang="en-GB" sz="1050" b="1" dirty="0">
                <a:solidFill>
                  <a:srgbClr val="000000"/>
                </a:solidFill>
                <a:latin typeface="Calibri" panose="020F0502020204030204" pitchFamily="34" charset="0"/>
                <a:ea typeface="Calibri" panose="020F0502020204030204" pitchFamily="34" charset="0"/>
              </a:rPr>
              <a:t> </a:t>
            </a:r>
          </a:p>
          <a:p>
            <a:pPr>
              <a:spcBef>
                <a:spcPts val="1043"/>
              </a:spcBef>
              <a:tabLst>
                <a:tab pos="188595" algn="l"/>
              </a:tabLst>
            </a:pPr>
            <a:r>
              <a:rPr lang="en-GB" sz="1050" dirty="0">
                <a:solidFill>
                  <a:srgbClr val="000000"/>
                </a:solidFill>
                <a:latin typeface="Calibri" panose="020F0502020204030204" pitchFamily="34" charset="0"/>
                <a:ea typeface="Calibri" panose="020F0502020204030204" pitchFamily="34" charset="0"/>
              </a:rPr>
              <a:t>Create a family tree of your home/your family. Please do not use photos of your family, just drawings. Write their names and the words for the family members in French. E.g. </a:t>
            </a:r>
            <a:r>
              <a:rPr lang="en-GB" sz="1050" dirty="0" err="1">
                <a:solidFill>
                  <a:srgbClr val="000000"/>
                </a:solidFill>
                <a:latin typeface="Calibri" panose="020F0502020204030204" pitchFamily="34" charset="0"/>
                <a:ea typeface="Calibri" panose="020F0502020204030204" pitchFamily="34" charset="0"/>
              </a:rPr>
              <a:t>soeur</a:t>
            </a:r>
            <a:r>
              <a:rPr lang="en-GB" sz="1050" dirty="0">
                <a:solidFill>
                  <a:srgbClr val="000000"/>
                </a:solidFill>
                <a:latin typeface="Calibri" panose="020F0502020204030204" pitchFamily="34" charset="0"/>
                <a:ea typeface="Calibri" panose="020F0502020204030204" pitchFamily="34" charset="0"/>
              </a:rPr>
              <a:t> (sister) etc. </a:t>
            </a:r>
          </a:p>
          <a:p>
            <a:pPr>
              <a:spcBef>
                <a:spcPts val="1043"/>
              </a:spcBef>
              <a:tabLst>
                <a:tab pos="188595" algn="l"/>
              </a:tabLst>
            </a:pPr>
            <a:r>
              <a:rPr lang="en-GB" sz="900" b="1" dirty="0">
                <a:solidFill>
                  <a:srgbClr val="000000"/>
                </a:solidFill>
                <a:latin typeface="Calibri" panose="020F0502020204030204" pitchFamily="34" charset="0"/>
                <a:ea typeface="Calibri" panose="020F0502020204030204" pitchFamily="34" charset="0"/>
              </a:rPr>
              <a:t> </a:t>
            </a:r>
            <a:endParaRPr lang="en-US" sz="900" b="1" dirty="0">
              <a:solidFill>
                <a:srgbClr val="000000"/>
              </a:solidFill>
              <a:latin typeface="Calibri" panose="020F0502020204030204" pitchFamily="34" charset="0"/>
              <a:ea typeface="Calibri" panose="020F0502020204030204" pitchFamily="34" charset="0"/>
            </a:endParaRPr>
          </a:p>
        </p:txBody>
      </p:sp>
      <p:sp>
        <p:nvSpPr>
          <p:cNvPr id="12" name="Textbox 33">
            <a:extLst>
              <a:ext uri="{FF2B5EF4-FFF2-40B4-BE49-F238E27FC236}">
                <a16:creationId xmlns:a16="http://schemas.microsoft.com/office/drawing/2014/main" id="{8F806E06-F4EA-4ED4-9AA1-7F62AA51B23A}"/>
              </a:ext>
            </a:extLst>
          </p:cNvPr>
          <p:cNvSpPr txBox="1">
            <a:spLocks/>
          </p:cNvSpPr>
          <p:nvPr/>
        </p:nvSpPr>
        <p:spPr>
          <a:xfrm>
            <a:off x="5044019" y="2772668"/>
            <a:ext cx="3529670" cy="1193403"/>
          </a:xfrm>
          <a:prstGeom prst="rect">
            <a:avLst/>
          </a:prstGeom>
          <a:noFill/>
          <a:ln w="12700">
            <a:solidFill>
              <a:srgbClr val="000000"/>
            </a:solidFill>
            <a:prstDash val="solid"/>
          </a:ln>
        </p:spPr>
        <p:txBody>
          <a:bodyPr wrap="square" lIns="0" tIns="0" rIns="0" bIns="0" rtlCol="0">
            <a:noAutofit/>
          </a:bodyPr>
          <a:lstStyle/>
          <a:p>
            <a:pPr>
              <a:spcBef>
                <a:spcPts val="1043"/>
              </a:spcBef>
              <a:tabLst>
                <a:tab pos="188595" algn="l"/>
              </a:tabLst>
            </a:pPr>
            <a:r>
              <a:rPr lang="en-US" sz="900" b="1" dirty="0">
                <a:solidFill>
                  <a:srgbClr val="000000"/>
                </a:solidFill>
                <a:latin typeface="Calibri" panose="020F0502020204030204" pitchFamily="34" charset="0"/>
                <a:ea typeface="Calibri" panose="020F0502020204030204" pitchFamily="34" charset="0"/>
              </a:rPr>
              <a:t>  Week 5: </a:t>
            </a:r>
          </a:p>
          <a:p>
            <a:pPr>
              <a:spcBef>
                <a:spcPts val="1043"/>
              </a:spcBef>
              <a:tabLst>
                <a:tab pos="188595" algn="l"/>
              </a:tabLst>
            </a:pPr>
            <a:r>
              <a:rPr lang="en-US" sz="1050" dirty="0">
                <a:solidFill>
                  <a:srgbClr val="000000"/>
                </a:solidFill>
                <a:latin typeface="Calibri" panose="020F0502020204030204" pitchFamily="34" charset="0"/>
                <a:ea typeface="Calibri" panose="020F0502020204030204" pitchFamily="34" charset="0"/>
              </a:rPr>
              <a:t>Written task. Write a 50 word to describe your physical description, your family and your pets in French. </a:t>
            </a:r>
            <a:endParaRPr lang="en-GB" sz="1050" dirty="0">
              <a:latin typeface="Calibri" panose="020F0502020204030204" pitchFamily="34" charset="0"/>
              <a:ea typeface="Calibri" panose="020F0502020204030204" pitchFamily="34" charset="0"/>
            </a:endParaRPr>
          </a:p>
        </p:txBody>
      </p:sp>
      <p:sp>
        <p:nvSpPr>
          <p:cNvPr id="13" name="Textbox 33">
            <a:extLst>
              <a:ext uri="{FF2B5EF4-FFF2-40B4-BE49-F238E27FC236}">
                <a16:creationId xmlns:a16="http://schemas.microsoft.com/office/drawing/2014/main" id="{E2C88F8C-9D99-4DA5-A0F2-AC3943AA1F36}"/>
              </a:ext>
            </a:extLst>
          </p:cNvPr>
          <p:cNvSpPr txBox="1">
            <a:spLocks/>
          </p:cNvSpPr>
          <p:nvPr/>
        </p:nvSpPr>
        <p:spPr>
          <a:xfrm>
            <a:off x="1309824" y="2772669"/>
            <a:ext cx="3552159" cy="1193403"/>
          </a:xfrm>
          <a:prstGeom prst="rect">
            <a:avLst/>
          </a:prstGeom>
          <a:noFill/>
          <a:ln w="12700">
            <a:solidFill>
              <a:srgbClr val="000000"/>
            </a:solidFill>
            <a:prstDash val="solid"/>
          </a:ln>
        </p:spPr>
        <p:txBody>
          <a:bodyPr wrap="square" lIns="0" tIns="0" rIns="0" bIns="0" rtlCol="0">
            <a:noAutofit/>
          </a:bodyPr>
          <a:lstStyle/>
          <a:p>
            <a:pPr>
              <a:spcBef>
                <a:spcPts val="1043"/>
              </a:spcBef>
              <a:tabLst>
                <a:tab pos="188595" algn="l"/>
              </a:tabLst>
            </a:pPr>
            <a:r>
              <a:rPr lang="en-US" sz="900" b="1" dirty="0">
                <a:solidFill>
                  <a:srgbClr val="000000"/>
                </a:solidFill>
                <a:latin typeface="Calibri" panose="020F0502020204030204" pitchFamily="34" charset="0"/>
                <a:ea typeface="Calibri" panose="020F0502020204030204" pitchFamily="34" charset="0"/>
              </a:rPr>
              <a:t>  Week 2: </a:t>
            </a:r>
          </a:p>
          <a:p>
            <a:pPr lvl="1">
              <a:spcBef>
                <a:spcPts val="1043"/>
              </a:spcBef>
              <a:tabLst>
                <a:tab pos="188595" algn="l"/>
              </a:tabLst>
            </a:pPr>
            <a:r>
              <a:rPr lang="en-US" sz="1050" b="1" dirty="0">
                <a:solidFill>
                  <a:srgbClr val="000000"/>
                </a:solidFill>
                <a:latin typeface="Calibri" panose="020F0502020204030204" pitchFamily="34" charset="0"/>
                <a:ea typeface="Calibri" panose="020F0502020204030204" pitchFamily="34" charset="0"/>
              </a:rPr>
              <a:t>Quel age-as </a:t>
            </a:r>
            <a:r>
              <a:rPr lang="en-US" sz="1050" b="1" dirty="0" err="1">
                <a:solidFill>
                  <a:srgbClr val="000000"/>
                </a:solidFill>
                <a:latin typeface="Calibri" panose="020F0502020204030204" pitchFamily="34" charset="0"/>
                <a:ea typeface="Calibri" panose="020F0502020204030204" pitchFamily="34" charset="0"/>
              </a:rPr>
              <a:t>tu</a:t>
            </a:r>
            <a:r>
              <a:rPr lang="en-US" sz="1050" b="1" dirty="0">
                <a:solidFill>
                  <a:srgbClr val="000000"/>
                </a:solidFill>
                <a:latin typeface="Calibri" panose="020F0502020204030204" pitchFamily="34" charset="0"/>
                <a:ea typeface="Calibri" panose="020F0502020204030204" pitchFamily="34" charset="0"/>
              </a:rPr>
              <a:t>?</a:t>
            </a:r>
          </a:p>
          <a:p>
            <a:pPr lvl="1">
              <a:spcBef>
                <a:spcPts val="1043"/>
              </a:spcBef>
              <a:tabLst>
                <a:tab pos="188595" algn="l"/>
              </a:tabLst>
            </a:pPr>
            <a:r>
              <a:rPr lang="en-US" sz="1050" dirty="0">
                <a:solidFill>
                  <a:srgbClr val="000000"/>
                </a:solidFill>
                <a:latin typeface="Calibri" panose="020F0502020204030204" pitchFamily="34" charset="0"/>
                <a:ea typeface="Calibri" panose="020F0502020204030204" pitchFamily="34" charset="0"/>
              </a:rPr>
              <a:t>Learn the numbers vocab from 1-31 which will be on teams.</a:t>
            </a:r>
            <a:endParaRPr lang="en-GB" sz="1050" dirty="0">
              <a:latin typeface="Calibri" panose="020F0502020204030204" pitchFamily="34" charset="0"/>
              <a:ea typeface="Calibri" panose="020F0502020204030204" pitchFamily="34" charset="0"/>
            </a:endParaRPr>
          </a:p>
        </p:txBody>
      </p:sp>
      <p:sp>
        <p:nvSpPr>
          <p:cNvPr id="14" name="Textbox 33">
            <a:extLst>
              <a:ext uri="{FF2B5EF4-FFF2-40B4-BE49-F238E27FC236}">
                <a16:creationId xmlns:a16="http://schemas.microsoft.com/office/drawing/2014/main" id="{5A1274F4-7A5B-4945-97BB-A27E057C4C42}"/>
              </a:ext>
            </a:extLst>
          </p:cNvPr>
          <p:cNvSpPr txBox="1">
            <a:spLocks/>
          </p:cNvSpPr>
          <p:nvPr/>
        </p:nvSpPr>
        <p:spPr>
          <a:xfrm>
            <a:off x="5044019" y="4132599"/>
            <a:ext cx="3529670" cy="1049250"/>
          </a:xfrm>
          <a:prstGeom prst="rect">
            <a:avLst/>
          </a:prstGeom>
          <a:noFill/>
          <a:ln w="12700">
            <a:solidFill>
              <a:srgbClr val="000000"/>
            </a:solidFill>
            <a:prstDash val="solid"/>
          </a:ln>
        </p:spPr>
        <p:txBody>
          <a:bodyPr wrap="square" lIns="0" tIns="0" rIns="0" bIns="0" rtlCol="0">
            <a:noAutofit/>
          </a:bodyPr>
          <a:lstStyle/>
          <a:p>
            <a:pPr>
              <a:spcBef>
                <a:spcPts val="1043"/>
              </a:spcBef>
              <a:tabLst>
                <a:tab pos="188595" algn="l"/>
              </a:tabLst>
            </a:pPr>
            <a:r>
              <a:rPr lang="en-US" sz="1050" b="1" dirty="0">
                <a:solidFill>
                  <a:srgbClr val="000000"/>
                </a:solidFill>
                <a:latin typeface="Calibri" panose="020F0502020204030204" pitchFamily="34" charset="0"/>
                <a:ea typeface="Calibri" panose="020F0502020204030204" pitchFamily="34" charset="0"/>
              </a:rPr>
              <a:t>  Week 6:  Presentation homework. </a:t>
            </a:r>
            <a:r>
              <a:rPr lang="en-GB" sz="1050" b="1" dirty="0">
                <a:solidFill>
                  <a:srgbClr val="000000"/>
                </a:solidFill>
                <a:latin typeface="Calibri" panose="020F0502020204030204" pitchFamily="34" charset="0"/>
                <a:ea typeface="Calibri" panose="020F0502020204030204" pitchFamily="34" charset="0"/>
              </a:rPr>
              <a:t>Choose a celebrity.</a:t>
            </a:r>
          </a:p>
          <a:p>
            <a:pPr>
              <a:spcBef>
                <a:spcPts val="1043"/>
              </a:spcBef>
              <a:tabLst>
                <a:tab pos="188595" algn="l"/>
              </a:tabLst>
            </a:pPr>
            <a:r>
              <a:rPr lang="en-GB" sz="900" b="1" dirty="0">
                <a:solidFill>
                  <a:srgbClr val="000000"/>
                </a:solidFill>
                <a:latin typeface="Calibri" panose="020F0502020204030204" pitchFamily="34" charset="0"/>
                <a:ea typeface="Calibri" panose="020F0502020204030204" pitchFamily="34" charset="0"/>
              </a:rPr>
              <a:t> </a:t>
            </a:r>
            <a:r>
              <a:rPr lang="en-GB" sz="1050" dirty="0">
                <a:solidFill>
                  <a:srgbClr val="000000"/>
                </a:solidFill>
                <a:latin typeface="Calibri" panose="020F0502020204030204" pitchFamily="34" charset="0"/>
                <a:ea typeface="Calibri" panose="020F0502020204030204" pitchFamily="34" charset="0"/>
              </a:rPr>
              <a:t>Describe: Their height, Their size (are they big, slim…), Their hair &amp;Their eyes. You’ll be presenting this in class. You can choose to work individually or separately</a:t>
            </a:r>
          </a:p>
          <a:p>
            <a:pPr>
              <a:spcBef>
                <a:spcPts val="1043"/>
              </a:spcBef>
              <a:tabLst>
                <a:tab pos="188595" algn="l"/>
              </a:tabLst>
            </a:pPr>
            <a:endParaRPr lang="en-GB" sz="900" b="1" dirty="0">
              <a:solidFill>
                <a:srgbClr val="000000"/>
              </a:solidFill>
              <a:latin typeface="Calibri" panose="020F0502020204030204" pitchFamily="34" charset="0"/>
              <a:ea typeface="Calibri" panose="020F0502020204030204" pitchFamily="34" charset="0"/>
            </a:endParaRPr>
          </a:p>
        </p:txBody>
      </p:sp>
      <p:sp>
        <p:nvSpPr>
          <p:cNvPr id="15" name="Textbox 33">
            <a:extLst>
              <a:ext uri="{FF2B5EF4-FFF2-40B4-BE49-F238E27FC236}">
                <a16:creationId xmlns:a16="http://schemas.microsoft.com/office/drawing/2014/main" id="{A52F0DFD-EFB1-4088-BA71-8F77E80FA754}"/>
              </a:ext>
            </a:extLst>
          </p:cNvPr>
          <p:cNvSpPr txBox="1">
            <a:spLocks/>
          </p:cNvSpPr>
          <p:nvPr/>
        </p:nvSpPr>
        <p:spPr>
          <a:xfrm>
            <a:off x="1309824" y="4132599"/>
            <a:ext cx="3552159" cy="1049250"/>
          </a:xfrm>
          <a:prstGeom prst="rect">
            <a:avLst/>
          </a:prstGeom>
          <a:noFill/>
          <a:ln w="12700">
            <a:solidFill>
              <a:srgbClr val="000000"/>
            </a:solidFill>
            <a:prstDash val="solid"/>
          </a:ln>
        </p:spPr>
        <p:txBody>
          <a:bodyPr wrap="square" lIns="0" tIns="0" rIns="0" bIns="0" rtlCol="0">
            <a:noAutofit/>
          </a:bodyPr>
          <a:lstStyle/>
          <a:p>
            <a:pPr>
              <a:spcBef>
                <a:spcPts val="1043"/>
              </a:spcBef>
              <a:tabLst>
                <a:tab pos="188595" algn="l"/>
              </a:tabLst>
            </a:pPr>
            <a:r>
              <a:rPr lang="en-GB" sz="900" b="1" dirty="0">
                <a:solidFill>
                  <a:srgbClr val="000000"/>
                </a:solidFill>
                <a:latin typeface="Calibri" panose="020F0502020204030204" pitchFamily="34" charset="0"/>
                <a:ea typeface="Calibri" panose="020F0502020204030204" pitchFamily="34" charset="0"/>
              </a:rPr>
              <a:t>  Week 3: Quelle </a:t>
            </a:r>
            <a:r>
              <a:rPr lang="en-GB" sz="900" b="1" dirty="0" err="1">
                <a:solidFill>
                  <a:srgbClr val="000000"/>
                </a:solidFill>
                <a:latin typeface="Calibri" panose="020F0502020204030204" pitchFamily="34" charset="0"/>
                <a:ea typeface="Calibri" panose="020F0502020204030204" pitchFamily="34" charset="0"/>
              </a:rPr>
              <a:t>est</a:t>
            </a:r>
            <a:r>
              <a:rPr lang="en-GB" sz="900" b="1" dirty="0">
                <a:solidFill>
                  <a:srgbClr val="000000"/>
                </a:solidFill>
                <a:latin typeface="Calibri" panose="020F0502020204030204" pitchFamily="34" charset="0"/>
                <a:ea typeface="Calibri" panose="020F0502020204030204" pitchFamily="34" charset="0"/>
              </a:rPr>
              <a:t> la date de ton </a:t>
            </a:r>
            <a:r>
              <a:rPr lang="en-GB" sz="900" b="1" dirty="0" err="1">
                <a:solidFill>
                  <a:srgbClr val="000000"/>
                </a:solidFill>
                <a:latin typeface="Calibri" panose="020F0502020204030204" pitchFamily="34" charset="0"/>
                <a:ea typeface="Calibri" panose="020F0502020204030204" pitchFamily="34" charset="0"/>
              </a:rPr>
              <a:t>anniversaire</a:t>
            </a:r>
            <a:r>
              <a:rPr lang="en-GB" sz="900" b="1" dirty="0">
                <a:solidFill>
                  <a:srgbClr val="000000"/>
                </a:solidFill>
                <a:latin typeface="Calibri" panose="020F0502020204030204" pitchFamily="34" charset="0"/>
                <a:ea typeface="Calibri" panose="020F0502020204030204" pitchFamily="34" charset="0"/>
              </a:rPr>
              <a:t>? Vocab test. Learn the  months in French. You’ll be tested on this in class</a:t>
            </a:r>
          </a:p>
          <a:p>
            <a:pPr>
              <a:spcBef>
                <a:spcPts val="1043"/>
              </a:spcBef>
              <a:tabLst>
                <a:tab pos="188595" algn="l"/>
              </a:tabLst>
            </a:pPr>
            <a:endParaRPr lang="en-GB" sz="900" b="1" dirty="0">
              <a:solidFill>
                <a:srgbClr val="000000"/>
              </a:solidFill>
              <a:latin typeface="Calibri" panose="020F0502020204030204" pitchFamily="34" charset="0"/>
              <a:ea typeface="Calibri" panose="020F0502020204030204" pitchFamily="34" charset="0"/>
            </a:endParaRPr>
          </a:p>
          <a:p>
            <a:pPr>
              <a:spcBef>
                <a:spcPts val="1043"/>
              </a:spcBef>
              <a:tabLst>
                <a:tab pos="188595" algn="l"/>
              </a:tabLst>
            </a:pPr>
            <a:br>
              <a:rPr lang="en-GB" sz="900" b="1" dirty="0">
                <a:solidFill>
                  <a:srgbClr val="000000"/>
                </a:solidFill>
                <a:latin typeface="Calibri" panose="020F0502020204030204" pitchFamily="34" charset="0"/>
                <a:ea typeface="Calibri" panose="020F0502020204030204" pitchFamily="34" charset="0"/>
              </a:rPr>
            </a:br>
            <a:endParaRPr lang="en-GB" sz="900" dirty="0">
              <a:latin typeface="Calibri" panose="020F0502020204030204" pitchFamily="34" charset="0"/>
              <a:ea typeface="Calibri" panose="020F0502020204030204" pitchFamily="34" charset="0"/>
            </a:endParaRPr>
          </a:p>
        </p:txBody>
      </p:sp>
      <p:pic>
        <p:nvPicPr>
          <p:cNvPr id="6" name="Picture 5">
            <a:extLst>
              <a:ext uri="{FF2B5EF4-FFF2-40B4-BE49-F238E27FC236}">
                <a16:creationId xmlns:a16="http://schemas.microsoft.com/office/drawing/2014/main" id="{F2F24DDC-57ED-2B4A-3325-A70A439F6722}"/>
              </a:ext>
            </a:extLst>
          </p:cNvPr>
          <p:cNvPicPr>
            <a:picLocks noChangeAspect="1"/>
          </p:cNvPicPr>
          <p:nvPr/>
        </p:nvPicPr>
        <p:blipFill>
          <a:blip r:embed="rId2"/>
          <a:srcRect b="22283"/>
          <a:stretch>
            <a:fillRect/>
          </a:stretch>
        </p:blipFill>
        <p:spPr>
          <a:xfrm>
            <a:off x="1835308" y="4440905"/>
            <a:ext cx="1871455" cy="568016"/>
          </a:xfrm>
          <a:prstGeom prst="rect">
            <a:avLst/>
          </a:prstGeom>
        </p:spPr>
      </p:pic>
    </p:spTree>
    <p:extLst>
      <p:ext uri="{BB962C8B-B14F-4D97-AF65-F5344CB8AC3E}">
        <p14:creationId xmlns:p14="http://schemas.microsoft.com/office/powerpoint/2010/main" val="3132278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spcBef>
                <a:spcPts val="1390"/>
              </a:spcBef>
              <a:tabLst>
                <a:tab pos="251460" algn="l"/>
              </a:tabLst>
            </a:pPr>
            <a:r>
              <a:rPr lang="en-US" sz="1200" dirty="0">
                <a:solidFill>
                  <a:srgbClr val="000000"/>
                </a:solidFill>
                <a:effectLst/>
                <a:latin typeface="Calibri" panose="020F0502020204030204" pitchFamily="34" charset="0"/>
                <a:ea typeface="Calibri" panose="020F0502020204030204" pitchFamily="34" charset="0"/>
              </a:rPr>
              <a:t>I</a:t>
            </a:r>
            <a:r>
              <a:rPr lang="en-GB" sz="1200" dirty="0">
                <a:effectLst/>
                <a:latin typeface="Calibri" panose="020F0502020204030204" pitchFamily="34" charset="0"/>
                <a:ea typeface="Calibri" panose="020F0502020204030204" pitchFamily="34" charset="0"/>
                <a:cs typeface="Times New Roman" panose="02020603050405020304" pitchFamily="18" charset="0"/>
              </a:rPr>
              <a:t>Research the Rhinoceros woodcut by Albrecht Durer. This is a print of an Indian Rhinoceros. Watch the following video to find out more:</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https://www.youtube.com/watch?v=IPthhO4YU28</a:t>
            </a:r>
          </a:p>
          <a:p>
            <a:pPr>
              <a:spcBef>
                <a:spcPts val="1390"/>
              </a:spcBef>
              <a:tabLst>
                <a:tab pos="251460" algn="l"/>
              </a:tabLst>
            </a:pPr>
            <a:endParaRPr lang="en-US" sz="1200"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Art and Design Year </a:t>
            </a:r>
            <a:r>
              <a:rPr lang="en-GB" sz="2400">
                <a:solidFill>
                  <a:schemeClr val="bg1"/>
                </a:solidFill>
              </a:rPr>
              <a:t>7 Term 1</a:t>
            </a:r>
            <a:endParaRPr lang="en-GB" sz="2400" dirty="0">
              <a:solidFill>
                <a:schemeClr val="bg1"/>
              </a:solidFill>
            </a:endParaRP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Draw an animal using different mark-making techniques like those seen on Albrecht Durer’s rhinoceros. </a:t>
            </a:r>
            <a:br>
              <a:rPr lang="en-US" sz="1200" dirty="0">
                <a:solidFill>
                  <a:srgbClr val="000000"/>
                </a:solidFill>
                <a:latin typeface="Calibri" panose="020F0502020204030204" pitchFamily="34" charset="0"/>
                <a:ea typeface="Calibri" panose="020F0502020204030204" pitchFamily="34" charset="0"/>
              </a:rPr>
            </a:br>
            <a:endParaRPr lang="en-US" sz="1200"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Research the work of artist Susannah </a:t>
            </a:r>
            <a:r>
              <a:rPr lang="en-US" sz="1200" dirty="0" err="1">
                <a:solidFill>
                  <a:srgbClr val="000000"/>
                </a:solidFill>
                <a:latin typeface="Calibri" panose="020F0502020204030204" pitchFamily="34" charset="0"/>
                <a:ea typeface="Calibri" panose="020F0502020204030204" pitchFamily="34" charset="0"/>
              </a:rPr>
              <a:t>Blaxill</a:t>
            </a:r>
            <a:r>
              <a:rPr lang="en-US" sz="1200" dirty="0">
                <a:solidFill>
                  <a:srgbClr val="000000"/>
                </a:solidFill>
                <a:latin typeface="Calibri" panose="020F0502020204030204" pitchFamily="34" charset="0"/>
                <a:ea typeface="Calibri" panose="020F0502020204030204" pitchFamily="34" charset="0"/>
              </a:rPr>
              <a:t>. Collect images of her black and white drawings of fruit and vegetables. Present on a PowerPoint slide with some information about the artist. </a:t>
            </a: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Create a drawing of a piece of fruit using line and tone (shading) in the style of Susannah </a:t>
            </a:r>
            <a:r>
              <a:rPr lang="en-US" sz="1200" dirty="0" err="1">
                <a:solidFill>
                  <a:srgbClr val="000000"/>
                </a:solidFill>
                <a:latin typeface="Calibri" panose="020F0502020204030204" pitchFamily="34" charset="0"/>
                <a:ea typeface="Calibri" panose="020F0502020204030204" pitchFamily="34" charset="0"/>
              </a:rPr>
              <a:t>Blaxill</a:t>
            </a:r>
            <a:r>
              <a:rPr lang="en-US" sz="1200" dirty="0">
                <a:solidFill>
                  <a:srgbClr val="000000"/>
                </a:solidFill>
                <a:latin typeface="Calibri" panose="020F0502020204030204" pitchFamily="34" charset="0"/>
                <a:ea typeface="Calibri" panose="020F0502020204030204" pitchFamily="34" charset="0"/>
              </a:rPr>
              <a:t>. </a:t>
            </a:r>
          </a:p>
          <a:p>
            <a:pPr>
              <a:spcBef>
                <a:spcPts val="1390"/>
              </a:spcBef>
              <a:tabLst>
                <a:tab pos="251460" algn="l"/>
              </a:tabLst>
            </a:pP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Research the work of Helen Wells. Create a PowerPoint slide of examples of her work.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spcBef>
                <a:spcPts val="1390"/>
              </a:spcBef>
              <a:tabLst>
                <a:tab pos="251460" algn="l"/>
              </a:tabLst>
            </a:pPr>
            <a:r>
              <a:rPr lang="en-GB" sz="1200" dirty="0">
                <a:effectLst/>
                <a:latin typeface="Calibri" panose="020F0502020204030204" pitchFamily="34" charset="0"/>
                <a:ea typeface="Calibri" panose="020F0502020204030204" pitchFamily="34" charset="0"/>
                <a:cs typeface="Times New Roman" panose="02020603050405020304" pitchFamily="18" charset="0"/>
              </a:rPr>
              <a:t>Research life in coral reefs. Create an A4 page of images or a PowerPoint slide.</a:t>
            </a: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a:t>
            </a:r>
            <a:br>
              <a:rPr lang="en-US" sz="1200" b="1" dirty="0">
                <a:solidFill>
                  <a:srgbClr val="000000"/>
                </a:solidFill>
                <a:latin typeface="Calibri" panose="020F0502020204030204" pitchFamily="34" charset="0"/>
                <a:ea typeface="Calibri" panose="020F0502020204030204" pitchFamily="34" charset="0"/>
              </a:rPr>
            </a:br>
            <a:r>
              <a:rPr lang="en-US" sz="1200" b="1" dirty="0">
                <a:solidFill>
                  <a:srgbClr val="000000"/>
                </a:solidFill>
                <a:latin typeface="Calibri" panose="020F0502020204030204" pitchFamily="34" charset="0"/>
                <a:ea typeface="Calibri" panose="020F0502020204030204" pitchFamily="34" charset="0"/>
              </a:rPr>
              <a:t>I</a:t>
            </a: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 your project this term we are investigating the use of the Formal Elements of Art and Design.</a:t>
            </a:r>
            <a:br>
              <a:rPr lang="en-GB" sz="1200" dirty="0">
                <a:latin typeface="Calibri" panose="020F0502020204030204" pitchFamily="34" charset="0"/>
                <a:ea typeface="Calibri" panose="020F0502020204030204" pitchFamily="34" charset="0"/>
              </a:rPr>
            </a:br>
            <a:r>
              <a:rPr lang="en-GB"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TASK: </a:t>
            </a: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Learn the following spellings: Line</a:t>
            </a:r>
            <a:r>
              <a:rPr lang="en-GB" sz="1200" dirty="0">
                <a:latin typeface="Calibri" panose="020F0502020204030204" pitchFamily="34" charset="0"/>
                <a:ea typeface="Calibri" panose="020F0502020204030204" pitchFamily="34" charset="0"/>
              </a:rPr>
              <a:t>, </a:t>
            </a: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Colour</a:t>
            </a:r>
            <a:r>
              <a:rPr lang="en-GB" sz="1200" dirty="0">
                <a:latin typeface="Calibri" panose="020F0502020204030204" pitchFamily="34" charset="0"/>
                <a:ea typeface="Calibri" panose="020F0502020204030204" pitchFamily="34" charset="0"/>
              </a:rPr>
              <a:t>, </a:t>
            </a: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Tone</a:t>
            </a:r>
            <a:r>
              <a:rPr lang="en-GB" sz="1200" dirty="0">
                <a:latin typeface="Calibri" panose="020F0502020204030204" pitchFamily="34" charset="0"/>
                <a:ea typeface="Calibri" panose="020F0502020204030204" pitchFamily="34" charset="0"/>
              </a:rPr>
              <a:t>, </a:t>
            </a: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Pattern</a:t>
            </a:r>
            <a:r>
              <a:rPr lang="en-GB" sz="1200" dirty="0">
                <a:latin typeface="Calibri" panose="020F0502020204030204" pitchFamily="34" charset="0"/>
                <a:ea typeface="Calibri" panose="020F0502020204030204" pitchFamily="34" charset="0"/>
              </a:rPr>
              <a:t>, </a:t>
            </a: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Texture</a:t>
            </a:r>
            <a:r>
              <a:rPr lang="en-GB" sz="1200" dirty="0">
                <a:latin typeface="Calibri" panose="020F0502020204030204" pitchFamily="34" charset="0"/>
                <a:ea typeface="Calibri" panose="020F0502020204030204" pitchFamily="34" charset="0"/>
              </a:rPr>
              <a:t>, </a:t>
            </a: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Shape</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Line, Tone, Pattern, </a:t>
            </a:r>
            <a:r>
              <a:rPr lang="en-US" sz="1200" b="1" dirty="0" err="1">
                <a:solidFill>
                  <a:srgbClr val="000000"/>
                </a:solidFill>
                <a:latin typeface="Calibri" panose="020F0502020204030204" pitchFamily="34" charset="0"/>
                <a:ea typeface="Calibri" panose="020F0502020204030204" pitchFamily="34" charset="0"/>
              </a:rPr>
              <a:t>Colour</a:t>
            </a:r>
            <a:r>
              <a:rPr lang="en-US" sz="1200" b="1" dirty="0">
                <a:solidFill>
                  <a:srgbClr val="000000"/>
                </a:solidFill>
                <a:latin typeface="Calibri" panose="020F0502020204030204" pitchFamily="34" charset="0"/>
                <a:ea typeface="Calibri" panose="020F0502020204030204" pitchFamily="34" charset="0"/>
              </a:rPr>
              <a:t>, Shape, Texture, Composition, Artist, Linear drawing, Tonal drawing, Coral Reef, Sea Forms</a:t>
            </a:r>
          </a:p>
        </p:txBody>
      </p:sp>
    </p:spTree>
    <p:extLst>
      <p:ext uri="{BB962C8B-B14F-4D97-AF65-F5344CB8AC3E}">
        <p14:creationId xmlns:p14="http://schemas.microsoft.com/office/powerpoint/2010/main" val="1451603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46275"/>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into the new school year.</a:t>
            </a:r>
            <a:r>
              <a:rPr lang="en-US" sz="1200" b="1" dirty="0">
                <a:solidFill>
                  <a:srgbClr val="000000"/>
                </a:solidFill>
                <a:effectLst/>
                <a:latin typeface="Calibri" panose="020F0502020204030204" pitchFamily="34" charset="0"/>
                <a:ea typeface="Calibri" panose="020F0502020204030204" pitchFamily="34" charset="0"/>
              </a:rPr>
              <a:t> </a:t>
            </a: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Drama – Year 7 – Term 1</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109069"/>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Watch a piece of drama (TV show or movie) that you really enjoy.  Identify what the actors do that makes their performance effective.  Think about facial expressions, body language and vocal performance.</a:t>
            </a:r>
          </a:p>
          <a:p>
            <a:pPr algn="ct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492080"/>
            <a:ext cx="4736212" cy="1394088"/>
          </a:xfrm>
          <a:prstGeom prst="rect">
            <a:avLst/>
          </a:prstGeom>
          <a:noFill/>
          <a:ln w="12700">
            <a:solidFill>
              <a:srgbClr val="000000"/>
            </a:solidFill>
            <a:prstDash val="solid"/>
          </a:ln>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Week 3: </a:t>
            </a:r>
            <a:r>
              <a:rPr kumimoji="0" lang="en-US" sz="1100" b="1" i="1" u="none" strike="noStrike" kern="1200" cap="none" spc="0" normalizeH="0" baseline="0" noProof="0" dirty="0">
                <a:ln>
                  <a:noFill/>
                </a:ln>
                <a:solidFill>
                  <a:prstClr val="black"/>
                </a:solidFill>
                <a:effectLst/>
                <a:uLnTx/>
                <a:uFillTx/>
                <a:latin typeface="Aptos" panose="020B0004020202020204"/>
                <a:ea typeface="+mn-ea"/>
                <a:cs typeface="+mn-cs"/>
              </a:rPr>
              <a:t>Who are Frantic Assembly?</a:t>
            </a:r>
            <a:endParaRPr kumimoji="0" lang="en-GB" sz="11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0B0004020202020204"/>
                <a:ea typeface="+mn-ea"/>
                <a:cs typeface="+mn-cs"/>
              </a:rPr>
              <a:t>Google the theatre company Frantic Assembly and find the answers to the questions below. Hand your work in to me on paper next week:</a:t>
            </a:r>
            <a:endParaRPr kumimoji="0" lang="en-GB" sz="11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100" b="1" i="0" u="sng" strike="noStrike" kern="1200" cap="none" spc="0" normalizeH="0" baseline="0" noProof="0" dirty="0">
                <a:ln>
                  <a:noFill/>
                </a:ln>
                <a:solidFill>
                  <a:prstClr val="black"/>
                </a:solidFill>
                <a:effectLst/>
                <a:uLnTx/>
                <a:uFillTx/>
                <a:latin typeface="Aptos" panose="020B0004020202020204"/>
                <a:ea typeface="+mn-ea"/>
                <a:cs typeface="+mn-cs"/>
              </a:rPr>
              <a:t>Who</a:t>
            </a:r>
            <a:r>
              <a:rPr kumimoji="0" lang="en-US" sz="1100" b="0" i="0" u="none" strike="noStrike" kern="1200" cap="none" spc="0" normalizeH="0" baseline="0" noProof="0" dirty="0">
                <a:ln>
                  <a:noFill/>
                </a:ln>
                <a:solidFill>
                  <a:prstClr val="black"/>
                </a:solidFill>
                <a:effectLst/>
                <a:uLnTx/>
                <a:uFillTx/>
                <a:latin typeface="Aptos" panose="020B0004020202020204"/>
                <a:ea typeface="+mn-ea"/>
                <a:cs typeface="+mn-cs"/>
              </a:rPr>
              <a:t> is the artistic director? </a:t>
            </a:r>
            <a:endParaRPr kumimoji="0" lang="en-GB" sz="11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100" b="1" i="0" u="sng" strike="noStrike" kern="1200" cap="none" spc="0" normalizeH="0" baseline="0" noProof="0" dirty="0">
                <a:ln>
                  <a:noFill/>
                </a:ln>
                <a:solidFill>
                  <a:prstClr val="black"/>
                </a:solidFill>
                <a:effectLst/>
                <a:uLnTx/>
                <a:uFillTx/>
                <a:latin typeface="Aptos" panose="020B0004020202020204"/>
                <a:ea typeface="+mn-ea"/>
                <a:cs typeface="+mn-cs"/>
              </a:rPr>
              <a:t>When</a:t>
            </a:r>
            <a:r>
              <a:rPr kumimoji="0" lang="en-US" sz="1100" b="0" i="0" u="none" strike="noStrike" kern="1200" cap="none" spc="0" normalizeH="0" baseline="0" noProof="0" dirty="0">
                <a:ln>
                  <a:noFill/>
                </a:ln>
                <a:solidFill>
                  <a:prstClr val="black"/>
                </a:solidFill>
                <a:effectLst/>
                <a:uLnTx/>
                <a:uFillTx/>
                <a:latin typeface="Aptos" panose="020B0004020202020204"/>
                <a:ea typeface="+mn-ea"/>
                <a:cs typeface="+mn-cs"/>
              </a:rPr>
              <a:t> was the company formed? </a:t>
            </a:r>
            <a:endParaRPr kumimoji="0" lang="en-GB" sz="11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100" b="1" i="0" u="sng" strike="noStrike" kern="1200" cap="none" spc="0" normalizeH="0" baseline="0" noProof="0" dirty="0">
                <a:ln>
                  <a:noFill/>
                </a:ln>
                <a:solidFill>
                  <a:prstClr val="black"/>
                </a:solidFill>
                <a:effectLst/>
                <a:uLnTx/>
                <a:uFillTx/>
                <a:latin typeface="Aptos" panose="020B0004020202020204"/>
                <a:ea typeface="+mn-ea"/>
                <a:cs typeface="+mn-cs"/>
              </a:rPr>
              <a:t>What</a:t>
            </a:r>
            <a:r>
              <a:rPr kumimoji="0" lang="en-US" sz="1100" b="0" i="0" u="none" strike="noStrike" kern="1200" cap="none" spc="0" normalizeH="0" baseline="0" noProof="0" dirty="0">
                <a:ln>
                  <a:noFill/>
                </a:ln>
                <a:solidFill>
                  <a:prstClr val="black"/>
                </a:solidFill>
                <a:effectLst/>
                <a:uLnTx/>
                <a:uFillTx/>
                <a:latin typeface="Aptos" panose="020B0004020202020204"/>
                <a:ea typeface="+mn-ea"/>
                <a:cs typeface="+mn-cs"/>
              </a:rPr>
              <a:t> methods do they use in their work? </a:t>
            </a:r>
            <a:endParaRPr kumimoji="0" lang="en-GB" sz="11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100" b="1" i="0" u="sng" strike="noStrike" kern="1200" cap="none" spc="0" normalizeH="0" baseline="0" noProof="0" dirty="0">
                <a:ln>
                  <a:noFill/>
                </a:ln>
                <a:solidFill>
                  <a:prstClr val="black"/>
                </a:solidFill>
                <a:effectLst/>
                <a:uLnTx/>
                <a:uFillTx/>
                <a:latin typeface="Aptos" panose="020B0004020202020204"/>
                <a:ea typeface="+mn-ea"/>
                <a:cs typeface="+mn-cs"/>
              </a:rPr>
              <a:t>Name</a:t>
            </a:r>
            <a:r>
              <a:rPr kumimoji="0" lang="en-US" sz="1100" b="0" i="0" u="none" strike="noStrike" kern="1200" cap="none" spc="0" normalizeH="0" baseline="0" noProof="0" dirty="0">
                <a:ln>
                  <a:noFill/>
                </a:ln>
                <a:solidFill>
                  <a:prstClr val="black"/>
                </a:solidFill>
                <a:effectLst/>
                <a:uLnTx/>
                <a:uFillTx/>
                <a:latin typeface="Aptos" panose="020B0004020202020204"/>
                <a:ea typeface="+mn-ea"/>
                <a:cs typeface="+mn-cs"/>
              </a:rPr>
              <a:t> a past production of theirs and explain what it was about. </a:t>
            </a:r>
            <a:endParaRPr kumimoji="0" lang="en-GB" sz="11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100" b="1" i="0" u="sng" strike="noStrike" kern="1200" cap="none" spc="0" normalizeH="0" baseline="0" noProof="0" dirty="0">
                <a:ln>
                  <a:noFill/>
                </a:ln>
                <a:solidFill>
                  <a:prstClr val="black"/>
                </a:solidFill>
                <a:effectLst/>
                <a:uLnTx/>
                <a:uFillTx/>
                <a:latin typeface="Aptos" panose="020B0004020202020204"/>
                <a:ea typeface="+mn-ea"/>
                <a:cs typeface="+mn-cs"/>
              </a:rPr>
              <a:t>Why</a:t>
            </a:r>
            <a:r>
              <a:rPr kumimoji="0" lang="en-US" sz="1100" b="0" i="0" u="none" strike="noStrike" kern="1200" cap="none" spc="0" normalizeH="0" baseline="0" noProof="0" dirty="0">
                <a:ln>
                  <a:noFill/>
                </a:ln>
                <a:solidFill>
                  <a:prstClr val="black"/>
                </a:solidFill>
                <a:effectLst/>
                <a:uLnTx/>
                <a:uFillTx/>
                <a:latin typeface="Aptos" panose="020B0004020202020204"/>
                <a:ea typeface="+mn-ea"/>
                <a:cs typeface="+mn-cs"/>
              </a:rPr>
              <a:t> is their work so engaging?</a:t>
            </a: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991878"/>
            <a:ext cx="4736212" cy="1151556"/>
          </a:xfrm>
          <a:prstGeom prst="rect">
            <a:avLst/>
          </a:prstGeom>
          <a:noFill/>
          <a:ln w="12700">
            <a:solidFill>
              <a:srgbClr val="000000"/>
            </a:solidFill>
            <a:prstDash val="solid"/>
          </a:ln>
        </p:spPr>
        <p:txBody>
          <a:bodyPr wrap="square" lIns="0" tIns="0" rIns="0" bIns="0" rtlCol="0">
            <a:noAutofit/>
          </a:bodyPr>
          <a:lstStyle/>
          <a:p>
            <a:pPr marL="0" marR="0" lvl="0" indent="0" algn="l" defTabSz="914400" rtl="0" eaLnBrk="1" fontAlgn="auto" latinLnBrk="0" hangingPunct="1">
              <a:lnSpc>
                <a:spcPct val="100000"/>
              </a:lnSpc>
              <a:spcBef>
                <a:spcPts val="1390"/>
              </a:spcBef>
              <a:spcAft>
                <a:spcPts val="0"/>
              </a:spcAft>
              <a:buClrTx/>
              <a:buSzTx/>
              <a:buFontTx/>
              <a:buNone/>
              <a:tabLst>
                <a:tab pos="251460" algn="l"/>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Week 4: </a:t>
            </a:r>
            <a:r>
              <a:rPr kumimoji="0" lang="en-US" sz="1200" b="1"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What are the key skills in Drama?</a:t>
            </a:r>
          </a:p>
          <a:p>
            <a:pPr marL="0" marR="0" lvl="0" indent="0" algn="l" defTabSz="914400" rtl="0" eaLnBrk="1" fontAlgn="auto" latinLnBrk="0" hangingPunct="1">
              <a:lnSpc>
                <a:spcPct val="100000"/>
              </a:lnSpc>
              <a:spcBef>
                <a:spcPts val="1390"/>
              </a:spcBef>
              <a:spcAft>
                <a:spcPts val="0"/>
              </a:spcAft>
              <a:buClrTx/>
              <a:buSzTx/>
              <a:buFontTx/>
              <a:buNone/>
              <a:tabLst>
                <a:tab pos="251460" algn="l"/>
              </a:tabLst>
              <a:defRPr/>
            </a:pPr>
            <a:r>
              <a:rPr kumimoji="0" lang="en-US" sz="1200" b="1"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Use your yellow and blue skills sheet to revise over the key skills in Drama. </a:t>
            </a:r>
            <a:r>
              <a:rPr kumimoji="0" lang="en-US" sz="12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When creating and performing characters, you must use these skills to create believable characters. This is what gets you good marks in your assessments. It is therefore important your know them</a:t>
            </a: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4953000" y="1348230"/>
            <a:ext cx="4736212" cy="1274603"/>
          </a:xfrm>
          <a:prstGeom prst="rect">
            <a:avLst/>
          </a:prstGeom>
          <a:noFill/>
          <a:ln w="12700">
            <a:solidFill>
              <a:srgbClr val="000000"/>
            </a:solidFill>
            <a:prstDash val="solid"/>
          </a:ln>
        </p:spPr>
        <p:txBody>
          <a:bodyPr wrap="square" lIns="0" tIns="0" rIns="0" bIns="0" rtlCol="0">
            <a:noAutofit/>
          </a:bodyPr>
          <a:lstStyle/>
          <a:p>
            <a:pPr marL="0" marR="0" lvl="0" indent="0" algn="l" defTabSz="914400" rtl="0" eaLnBrk="1" fontAlgn="auto" latinLnBrk="0" hangingPunct="1">
              <a:lnSpc>
                <a:spcPct val="100000"/>
              </a:lnSpc>
              <a:spcBef>
                <a:spcPts val="1390"/>
              </a:spcBef>
              <a:spcAft>
                <a:spcPts val="0"/>
              </a:spcAft>
              <a:buClrTx/>
              <a:buSzTx/>
              <a:buFontTx/>
              <a:buNone/>
              <a:tabLst>
                <a:tab pos="251460" algn="l"/>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Week 5: </a:t>
            </a:r>
            <a:r>
              <a:rPr kumimoji="0" lang="en-US" sz="1200" b="1"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How can I create an effective jetpack lift?</a:t>
            </a:r>
          </a:p>
          <a:p>
            <a:pPr marL="0" marR="0" lvl="0" indent="0" algn="l" defTabSz="914400" rtl="0" eaLnBrk="1" fontAlgn="auto" latinLnBrk="0" hangingPunct="1">
              <a:lnSpc>
                <a:spcPct val="100000"/>
              </a:lnSpc>
              <a:spcBef>
                <a:spcPts val="1390"/>
              </a:spcBef>
              <a:spcAft>
                <a:spcPts val="0"/>
              </a:spcAft>
              <a:buClrTx/>
              <a:buSzTx/>
              <a:buFontTx/>
              <a:buNone/>
              <a:tabLst>
                <a:tab pos="251460" algn="l"/>
              </a:tabLst>
              <a:defRPr/>
            </a:pPr>
            <a:r>
              <a:rPr kumimoji="0" lang="en-US" sz="1200" b="1"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Revise over how to create an effective jetpack lift from last lesson</a:t>
            </a: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Physical Theatre, Ensemble, Essence Machines, Clowning, Mime, Improvisation, Performance, Lift, Frantic </a:t>
            </a:r>
            <a:r>
              <a:rPr lang="en-US" sz="1200" b="1">
                <a:solidFill>
                  <a:srgbClr val="000000"/>
                </a:solidFill>
                <a:latin typeface="Calibri" panose="020F0502020204030204" pitchFamily="34" charset="0"/>
                <a:ea typeface="Calibri" panose="020F0502020204030204" pitchFamily="34" charset="0"/>
              </a:rPr>
              <a:t>Assembley</a:t>
            </a:r>
            <a:endParaRPr lang="en-US" sz="1200" b="1" dirty="0">
              <a:solidFill>
                <a:srgbClr val="000000"/>
              </a:solidFill>
              <a:latin typeface="Calibri" panose="020F0502020204030204" pitchFamily="34" charset="0"/>
              <a:ea typeface="Calibri" panose="020F0502020204030204" pitchFamily="34" charset="0"/>
            </a:endParaRPr>
          </a:p>
        </p:txBody>
      </p:sp>
      <p:sp>
        <p:nvSpPr>
          <p:cNvPr id="2" name="Textbox 33">
            <a:extLst>
              <a:ext uri="{FF2B5EF4-FFF2-40B4-BE49-F238E27FC236}">
                <a16:creationId xmlns:a16="http://schemas.microsoft.com/office/drawing/2014/main" id="{D3C5A0F4-6B61-9001-BEAD-EEB2C5A38D5F}"/>
              </a:ext>
            </a:extLst>
          </p:cNvPr>
          <p:cNvSpPr txBox="1">
            <a:spLocks/>
          </p:cNvSpPr>
          <p:nvPr/>
        </p:nvSpPr>
        <p:spPr>
          <a:xfrm>
            <a:off x="4953000" y="2742318"/>
            <a:ext cx="4736212" cy="1394088"/>
          </a:xfrm>
          <a:prstGeom prst="rect">
            <a:avLst/>
          </a:prstGeom>
          <a:noFill/>
          <a:ln w="12700">
            <a:solidFill>
              <a:srgbClr val="000000"/>
            </a:solidFill>
            <a:prstDash val="solid"/>
          </a:ln>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Week 6: </a:t>
            </a:r>
            <a:r>
              <a:rPr kumimoji="0" lang="en-US" sz="1100" b="1" i="1" u="none" strike="noStrike" kern="1200" cap="none" spc="0" normalizeH="0" baseline="0" noProof="0" dirty="0">
                <a:ln>
                  <a:noFill/>
                </a:ln>
                <a:solidFill>
                  <a:prstClr val="black"/>
                </a:solidFill>
                <a:effectLst/>
                <a:uLnTx/>
                <a:uFillTx/>
                <a:latin typeface="Aptos" panose="020B0004020202020204"/>
                <a:ea typeface="+mn-ea"/>
                <a:cs typeface="+mn-cs"/>
              </a:rPr>
              <a:t>How can I rehearse effectively?</a:t>
            </a:r>
            <a:endParaRPr kumimoji="0" lang="en-GB" sz="11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1" u="none" strike="noStrike" kern="1200" cap="none" spc="0" normalizeH="0" baseline="0" noProof="0" dirty="0">
                <a:ln>
                  <a:noFill/>
                </a:ln>
                <a:solidFill>
                  <a:prstClr val="black"/>
                </a:solidFill>
                <a:effectLst/>
                <a:uLnTx/>
                <a:uFillTx/>
                <a:latin typeface="Aptos" panose="020B0004020202020204"/>
                <a:ea typeface="+mn-ea"/>
                <a:cs typeface="+mn-cs"/>
              </a:rPr>
              <a:t>Meet with your group for the first 10 minutes of </a:t>
            </a:r>
            <a:r>
              <a:rPr kumimoji="0" lang="en-US" sz="1100" b="1" i="1" u="sng" strike="noStrike" kern="1200" cap="none" spc="0" normalizeH="0" baseline="0" noProof="0" dirty="0">
                <a:ln>
                  <a:noFill/>
                </a:ln>
                <a:solidFill>
                  <a:prstClr val="black"/>
                </a:solidFill>
                <a:effectLst/>
                <a:uLnTx/>
                <a:uFillTx/>
                <a:latin typeface="Aptos" panose="020B0004020202020204"/>
                <a:ea typeface="+mn-ea"/>
                <a:cs typeface="+mn-cs"/>
              </a:rPr>
              <a:t>one</a:t>
            </a:r>
            <a:r>
              <a:rPr kumimoji="0" lang="en-US" sz="1100" b="1" i="1" u="none" strike="noStrike" kern="1200" cap="none" spc="0" normalizeH="0" baseline="0" noProof="0" dirty="0">
                <a:ln>
                  <a:noFill/>
                </a:ln>
                <a:solidFill>
                  <a:prstClr val="black"/>
                </a:solidFill>
                <a:effectLst/>
                <a:uLnTx/>
                <a:uFillTx/>
                <a:latin typeface="Aptos" panose="020B0004020202020204"/>
                <a:ea typeface="+mn-ea"/>
                <a:cs typeface="+mn-cs"/>
              </a:rPr>
              <a:t> break or lunch time to rehearse your Living House performance.</a:t>
            </a:r>
            <a:endParaRPr kumimoji="0" lang="en-GB" sz="11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prstClr val="black"/>
                </a:solidFill>
                <a:effectLst/>
                <a:uLnTx/>
                <a:uFillTx/>
                <a:latin typeface="Aptos" panose="020B0004020202020204"/>
                <a:ea typeface="+mn-ea"/>
                <a:cs typeface="+mn-cs"/>
              </a:rPr>
              <a:t>Decide on a date and time that all your group members can make</a:t>
            </a:r>
            <a:endParaRPr kumimoji="0" lang="en-GB" sz="11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prstClr val="black"/>
                </a:solidFill>
                <a:effectLst/>
                <a:uLnTx/>
                <a:uFillTx/>
                <a:latin typeface="Aptos" panose="020B0004020202020204"/>
                <a:ea typeface="+mn-ea"/>
                <a:cs typeface="+mn-cs"/>
              </a:rPr>
              <a:t>Decide where you will rehearse (playground, classroom, drama room)</a:t>
            </a:r>
            <a:endParaRPr kumimoji="0" lang="en-GB" sz="11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prstClr val="black"/>
                </a:solidFill>
                <a:effectLst/>
                <a:uLnTx/>
                <a:uFillTx/>
                <a:latin typeface="Aptos" panose="020B0004020202020204"/>
                <a:ea typeface="+mn-ea"/>
                <a:cs typeface="+mn-cs"/>
              </a:rPr>
              <a:t>Be punctual to your rehearsal and don’t waste time messing around</a:t>
            </a:r>
            <a:endParaRPr kumimoji="0" lang="en-GB" sz="11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1" u="none" strike="noStrike" kern="1200" cap="none" spc="0" normalizeH="0" baseline="0" noProof="0" dirty="0">
                <a:ln>
                  <a:noFill/>
                </a:ln>
                <a:solidFill>
                  <a:prstClr val="black"/>
                </a:solidFill>
                <a:effectLst/>
                <a:uLnTx/>
                <a:uFillTx/>
                <a:latin typeface="Aptos" panose="020B0004020202020204"/>
                <a:ea typeface="+mn-ea"/>
                <a:cs typeface="+mn-cs"/>
              </a:rPr>
              <a:t>If a group member does not turn up, don’t worry! Rehearse your part without them.</a:t>
            </a:r>
            <a:endParaRPr kumimoji="0" lang="en-GB" sz="1100" b="0" i="0" u="none" strike="noStrike" kern="1200" cap="none" spc="0" normalizeH="0" baseline="0" noProof="0" dirty="0">
              <a:ln>
                <a:noFill/>
              </a:ln>
              <a:solidFill>
                <a:prstClr val="black"/>
              </a:solidFill>
              <a:effectLst/>
              <a:uLnTx/>
              <a:uFillTx/>
              <a:latin typeface="Aptos" panose="020B0004020202020204"/>
              <a:ea typeface="+mn-ea"/>
              <a:cs typeface="+mn-cs"/>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3" name="Textbox 33">
            <a:extLst>
              <a:ext uri="{FF2B5EF4-FFF2-40B4-BE49-F238E27FC236}">
                <a16:creationId xmlns:a16="http://schemas.microsoft.com/office/drawing/2014/main" id="{C63A60FB-AD6E-246A-3333-A9B2C1505421}"/>
              </a:ext>
            </a:extLst>
          </p:cNvPr>
          <p:cNvSpPr txBox="1">
            <a:spLocks/>
          </p:cNvSpPr>
          <p:nvPr/>
        </p:nvSpPr>
        <p:spPr>
          <a:xfrm>
            <a:off x="4953000" y="4319630"/>
            <a:ext cx="4736212" cy="1540843"/>
          </a:xfrm>
          <a:prstGeom prst="rect">
            <a:avLst/>
          </a:prstGeom>
          <a:noFill/>
          <a:ln w="12700">
            <a:solidFill>
              <a:srgbClr val="000000"/>
            </a:solidFill>
            <a:prstDash val="solid"/>
          </a:ln>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Week 7: </a:t>
            </a:r>
            <a:r>
              <a:rPr kumimoji="0" lang="en-US" sz="1050" b="1" i="1" u="none" strike="noStrike" kern="1200" cap="none" spc="0" normalizeH="0" baseline="0" noProof="0" dirty="0">
                <a:ln>
                  <a:noFill/>
                </a:ln>
                <a:solidFill>
                  <a:prstClr val="black"/>
                </a:solidFill>
                <a:effectLst/>
                <a:uLnTx/>
                <a:uFillTx/>
                <a:latin typeface="Aptos" panose="020B0004020202020204"/>
                <a:ea typeface="+mn-ea"/>
                <a:cs typeface="+mn-cs"/>
              </a:rPr>
              <a:t>What does it mean to be funny?</a:t>
            </a:r>
            <a:r>
              <a:rPr kumimoji="0" lang="en-US" sz="1050" b="0" i="0" u="none" strike="noStrike" kern="1200" cap="none" spc="0" normalizeH="0" baseline="0" noProof="0" dirty="0">
                <a:ln>
                  <a:noFill/>
                </a:ln>
                <a:solidFill>
                  <a:prstClr val="black"/>
                </a:solidFill>
                <a:effectLst/>
                <a:uLnTx/>
                <a:uFillTx/>
                <a:latin typeface="Aptos" panose="020B0004020202020204"/>
                <a:ea typeface="+mn-ea"/>
                <a:cs typeface="+mn-cs"/>
              </a:rPr>
              <a:t> </a:t>
            </a:r>
            <a:endParaRPr kumimoji="0" lang="en-GB" sz="105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ptos" panose="020B0004020202020204"/>
                <a:ea typeface="+mn-ea"/>
                <a:cs typeface="+mn-cs"/>
              </a:rPr>
              <a:t>Type into Google</a:t>
            </a:r>
            <a:r>
              <a:rPr kumimoji="0" lang="en-US" sz="1000" b="0" i="0" u="none" strike="noStrike" kern="1200" cap="none" spc="0" normalizeH="0" baseline="0" noProof="0" dirty="0">
                <a:ln>
                  <a:noFill/>
                </a:ln>
                <a:solidFill>
                  <a:prstClr val="black"/>
                </a:solidFill>
                <a:effectLst/>
                <a:uLnTx/>
                <a:uFillTx/>
                <a:latin typeface="Aptos" panose="020B0004020202020204"/>
                <a:ea typeface="+mn-ea"/>
                <a:cs typeface="+mn-cs"/>
              </a:rPr>
              <a:t> ‘master clown Phillippe </a:t>
            </a:r>
            <a:r>
              <a:rPr kumimoji="0" lang="en-US" sz="1000" b="0" i="0" u="none" strike="noStrike" kern="1200" cap="none" spc="0" normalizeH="0" baseline="0" noProof="0" dirty="0" err="1">
                <a:ln>
                  <a:noFill/>
                </a:ln>
                <a:solidFill>
                  <a:prstClr val="black"/>
                </a:solidFill>
                <a:effectLst/>
                <a:uLnTx/>
                <a:uFillTx/>
                <a:latin typeface="Aptos" panose="020B0004020202020204"/>
                <a:ea typeface="+mn-ea"/>
                <a:cs typeface="+mn-cs"/>
              </a:rPr>
              <a:t>Gaulier</a:t>
            </a:r>
            <a:r>
              <a:rPr kumimoji="0" lang="en-US" sz="1000" b="0" i="0" u="none" strike="noStrike" kern="1200" cap="none" spc="0" normalizeH="0" baseline="0" noProof="0" dirty="0">
                <a:ln>
                  <a:noFill/>
                </a:ln>
                <a:solidFill>
                  <a:prstClr val="black"/>
                </a:solidFill>
                <a:effectLst/>
                <a:uLnTx/>
                <a:uFillTx/>
                <a:latin typeface="Aptos" panose="020B0004020202020204"/>
                <a:ea typeface="+mn-ea"/>
                <a:cs typeface="+mn-cs"/>
              </a:rPr>
              <a:t>’ and watch the documentary. As you watch, write the answers to the questions on paper and hand it to me next week:</a:t>
            </a:r>
            <a:endParaRPr kumimoji="0" lang="en-GB" sz="10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000" b="1" i="0" u="sng" strike="noStrike" kern="1200" cap="none" spc="0" normalizeH="0" baseline="0" noProof="0" dirty="0">
                <a:ln>
                  <a:noFill/>
                </a:ln>
                <a:solidFill>
                  <a:prstClr val="black"/>
                </a:solidFill>
                <a:effectLst/>
                <a:uLnTx/>
                <a:uFillTx/>
                <a:latin typeface="Aptos" panose="020B0004020202020204"/>
                <a:ea typeface="+mn-ea"/>
                <a:cs typeface="+mn-cs"/>
              </a:rPr>
              <a:t>Who</a:t>
            </a:r>
            <a:r>
              <a:rPr kumimoji="0" lang="en-US" sz="1000" b="1" i="0" u="none" strike="noStrike" kern="1200" cap="none" spc="0" normalizeH="0" baseline="0" noProof="0" dirty="0">
                <a:ln>
                  <a:noFill/>
                </a:ln>
                <a:solidFill>
                  <a:prstClr val="black"/>
                </a:solidFill>
                <a:effectLst/>
                <a:uLnTx/>
                <a:uFillTx/>
                <a:latin typeface="Aptos" panose="020B0004020202020204"/>
                <a:ea typeface="+mn-ea"/>
                <a:cs typeface="+mn-cs"/>
              </a:rPr>
              <a:t> </a:t>
            </a:r>
            <a:r>
              <a:rPr kumimoji="0" lang="en-US" sz="1000" b="0" i="0" u="none" strike="noStrike" kern="1200" cap="none" spc="0" normalizeH="0" baseline="0" noProof="0" dirty="0">
                <a:ln>
                  <a:noFill/>
                </a:ln>
                <a:solidFill>
                  <a:prstClr val="black"/>
                </a:solidFill>
                <a:effectLst/>
                <a:uLnTx/>
                <a:uFillTx/>
                <a:latin typeface="Aptos" panose="020B0004020202020204"/>
                <a:ea typeface="+mn-ea"/>
                <a:cs typeface="+mn-cs"/>
              </a:rPr>
              <a:t>is Phillippe </a:t>
            </a:r>
            <a:r>
              <a:rPr kumimoji="0" lang="en-US" sz="1000" b="0" i="0" u="none" strike="noStrike" kern="1200" cap="none" spc="0" normalizeH="0" baseline="0" noProof="0" dirty="0" err="1">
                <a:ln>
                  <a:noFill/>
                </a:ln>
                <a:solidFill>
                  <a:prstClr val="black"/>
                </a:solidFill>
                <a:effectLst/>
                <a:uLnTx/>
                <a:uFillTx/>
                <a:latin typeface="Aptos" panose="020B0004020202020204"/>
                <a:ea typeface="+mn-ea"/>
                <a:cs typeface="+mn-cs"/>
              </a:rPr>
              <a:t>Gaulier</a:t>
            </a:r>
            <a:r>
              <a:rPr kumimoji="0" lang="en-US" sz="1000" b="0" i="0" u="none" strike="noStrike" kern="1200" cap="none" spc="0" normalizeH="0" baseline="0" noProof="0" dirty="0">
                <a:ln>
                  <a:noFill/>
                </a:ln>
                <a:solidFill>
                  <a:prstClr val="black"/>
                </a:solidFill>
                <a:effectLst/>
                <a:uLnTx/>
                <a:uFillTx/>
                <a:latin typeface="Aptos" panose="020B0004020202020204"/>
                <a:ea typeface="+mn-ea"/>
                <a:cs typeface="+mn-cs"/>
              </a:rPr>
              <a:t>?</a:t>
            </a:r>
            <a:endParaRPr kumimoji="0" lang="en-GB" sz="10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000" b="1" i="0" u="sng" strike="noStrike" kern="1200" cap="none" spc="0" normalizeH="0" baseline="0" noProof="0" dirty="0">
                <a:ln>
                  <a:noFill/>
                </a:ln>
                <a:solidFill>
                  <a:prstClr val="black"/>
                </a:solidFill>
                <a:effectLst/>
                <a:uLnTx/>
                <a:uFillTx/>
                <a:latin typeface="Aptos" panose="020B0004020202020204"/>
                <a:ea typeface="+mn-ea"/>
                <a:cs typeface="+mn-cs"/>
              </a:rPr>
              <a:t>How</a:t>
            </a:r>
            <a:r>
              <a:rPr kumimoji="0" lang="en-US" sz="1000" b="1" i="0" u="none" strike="noStrike" kern="1200" cap="none" spc="0" normalizeH="0" baseline="0" noProof="0" dirty="0">
                <a:ln>
                  <a:noFill/>
                </a:ln>
                <a:solidFill>
                  <a:prstClr val="black"/>
                </a:solidFill>
                <a:effectLst/>
                <a:uLnTx/>
                <a:uFillTx/>
                <a:latin typeface="Aptos" panose="020B0004020202020204"/>
                <a:ea typeface="+mn-ea"/>
                <a:cs typeface="+mn-cs"/>
              </a:rPr>
              <a:t> </a:t>
            </a:r>
            <a:r>
              <a:rPr kumimoji="0" lang="en-US" sz="1000" b="0" i="0" u="none" strike="noStrike" kern="1200" cap="none" spc="0" normalizeH="0" baseline="0" noProof="0" dirty="0">
                <a:ln>
                  <a:noFill/>
                </a:ln>
                <a:solidFill>
                  <a:prstClr val="black"/>
                </a:solidFill>
                <a:effectLst/>
                <a:uLnTx/>
                <a:uFillTx/>
                <a:latin typeface="Aptos" panose="020B0004020202020204"/>
                <a:ea typeface="+mn-ea"/>
                <a:cs typeface="+mn-cs"/>
              </a:rPr>
              <a:t>do people describe him?</a:t>
            </a:r>
            <a:endParaRPr kumimoji="0" lang="en-GB" sz="10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000" b="1" i="0" u="sng" strike="noStrike" kern="1200" cap="none" spc="0" normalizeH="0" baseline="0" noProof="0" dirty="0">
                <a:ln>
                  <a:noFill/>
                </a:ln>
                <a:solidFill>
                  <a:prstClr val="black"/>
                </a:solidFill>
                <a:effectLst/>
                <a:uLnTx/>
                <a:uFillTx/>
                <a:latin typeface="Aptos" panose="020B0004020202020204"/>
                <a:ea typeface="+mn-ea"/>
                <a:cs typeface="+mn-cs"/>
              </a:rPr>
              <a:t>Name</a:t>
            </a:r>
            <a:r>
              <a:rPr kumimoji="0" lang="en-US" sz="1000" b="1" i="0" u="none" strike="noStrike" kern="1200" cap="none" spc="0" normalizeH="0" baseline="0" noProof="0" dirty="0">
                <a:ln>
                  <a:noFill/>
                </a:ln>
                <a:solidFill>
                  <a:prstClr val="black"/>
                </a:solidFill>
                <a:effectLst/>
                <a:uLnTx/>
                <a:uFillTx/>
                <a:latin typeface="Aptos" panose="020B0004020202020204"/>
                <a:ea typeface="+mn-ea"/>
                <a:cs typeface="+mn-cs"/>
              </a:rPr>
              <a:t> </a:t>
            </a:r>
            <a:r>
              <a:rPr kumimoji="0" lang="en-US" sz="1000" b="0" i="0" u="none" strike="noStrike" kern="1200" cap="none" spc="0" normalizeH="0" baseline="0" noProof="0" dirty="0">
                <a:ln>
                  <a:noFill/>
                </a:ln>
                <a:solidFill>
                  <a:prstClr val="black"/>
                </a:solidFill>
                <a:effectLst/>
                <a:uLnTx/>
                <a:uFillTx/>
                <a:latin typeface="Aptos" panose="020B0004020202020204"/>
                <a:ea typeface="+mn-ea"/>
                <a:cs typeface="+mn-cs"/>
              </a:rPr>
              <a:t>a famous actor who has trained at his school.</a:t>
            </a:r>
            <a:endParaRPr kumimoji="0" lang="en-GB" sz="10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000" b="1" i="0" u="sng" strike="noStrike" kern="1200" cap="none" spc="0" normalizeH="0" baseline="0" noProof="0" dirty="0">
                <a:ln>
                  <a:noFill/>
                </a:ln>
                <a:solidFill>
                  <a:prstClr val="black"/>
                </a:solidFill>
                <a:effectLst/>
                <a:uLnTx/>
                <a:uFillTx/>
                <a:latin typeface="Aptos" panose="020B0004020202020204"/>
                <a:ea typeface="+mn-ea"/>
                <a:cs typeface="+mn-cs"/>
              </a:rPr>
              <a:t>Explain</a:t>
            </a:r>
            <a:r>
              <a:rPr kumimoji="0" lang="en-US" sz="1000" b="1" i="0" u="none" strike="noStrike" kern="1200" cap="none" spc="0" normalizeH="0" baseline="0" noProof="0" dirty="0">
                <a:ln>
                  <a:noFill/>
                </a:ln>
                <a:solidFill>
                  <a:prstClr val="black"/>
                </a:solidFill>
                <a:effectLst/>
                <a:uLnTx/>
                <a:uFillTx/>
                <a:latin typeface="Aptos" panose="020B0004020202020204"/>
                <a:ea typeface="+mn-ea"/>
                <a:cs typeface="+mn-cs"/>
              </a:rPr>
              <a:t> </a:t>
            </a:r>
            <a:r>
              <a:rPr kumimoji="0" lang="en-US" sz="1000" b="0" i="0" u="none" strike="noStrike" kern="1200" cap="none" spc="0" normalizeH="0" baseline="0" noProof="0" dirty="0">
                <a:ln>
                  <a:noFill/>
                </a:ln>
                <a:solidFill>
                  <a:prstClr val="black"/>
                </a:solidFill>
                <a:effectLst/>
                <a:uLnTx/>
                <a:uFillTx/>
                <a:latin typeface="Aptos" panose="020B0004020202020204"/>
                <a:ea typeface="+mn-ea"/>
                <a:cs typeface="+mn-cs"/>
              </a:rPr>
              <a:t>how </a:t>
            </a:r>
            <a:r>
              <a:rPr kumimoji="0" lang="en-US" sz="1000" b="0" i="0" u="none" strike="noStrike" kern="1200" cap="none" spc="0" normalizeH="0" baseline="0" noProof="0" dirty="0" err="1">
                <a:ln>
                  <a:noFill/>
                </a:ln>
                <a:solidFill>
                  <a:prstClr val="black"/>
                </a:solidFill>
                <a:effectLst/>
                <a:uLnTx/>
                <a:uFillTx/>
                <a:latin typeface="Aptos" panose="020B0004020202020204"/>
                <a:ea typeface="+mn-ea"/>
                <a:cs typeface="+mn-cs"/>
              </a:rPr>
              <a:t>Gaulier</a:t>
            </a:r>
            <a:r>
              <a:rPr kumimoji="0" lang="en-US" sz="1000" b="0" i="0" u="none" strike="noStrike" kern="1200" cap="none" spc="0" normalizeH="0" baseline="0" noProof="0" dirty="0">
                <a:ln>
                  <a:noFill/>
                </a:ln>
                <a:solidFill>
                  <a:prstClr val="black"/>
                </a:solidFill>
                <a:effectLst/>
                <a:uLnTx/>
                <a:uFillTx/>
                <a:latin typeface="Aptos" panose="020B0004020202020204"/>
                <a:ea typeface="+mn-ea"/>
                <a:cs typeface="+mn-cs"/>
              </a:rPr>
              <a:t> provides feedback to his clown trainees.</a:t>
            </a:r>
            <a:endParaRPr kumimoji="0" lang="en-GB" sz="10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000" b="1" i="0" u="sng" strike="noStrike" kern="1200" cap="none" spc="0" normalizeH="0" baseline="0" noProof="0" dirty="0">
                <a:ln>
                  <a:noFill/>
                </a:ln>
                <a:solidFill>
                  <a:prstClr val="black"/>
                </a:solidFill>
                <a:effectLst/>
                <a:uLnTx/>
                <a:uFillTx/>
                <a:latin typeface="Aptos" panose="020B0004020202020204"/>
                <a:ea typeface="+mn-ea"/>
                <a:cs typeface="+mn-cs"/>
              </a:rPr>
              <a:t>How</a:t>
            </a:r>
            <a:r>
              <a:rPr kumimoji="0" lang="en-US" sz="1000" b="1" i="0" u="none" strike="noStrike" kern="1200" cap="none" spc="0" normalizeH="0" baseline="0" noProof="0" dirty="0">
                <a:ln>
                  <a:noFill/>
                </a:ln>
                <a:solidFill>
                  <a:prstClr val="black"/>
                </a:solidFill>
                <a:effectLst/>
                <a:uLnTx/>
                <a:uFillTx/>
                <a:latin typeface="Aptos" panose="020B0004020202020204"/>
                <a:ea typeface="+mn-ea"/>
                <a:cs typeface="+mn-cs"/>
              </a:rPr>
              <a:t> </a:t>
            </a:r>
            <a:r>
              <a:rPr kumimoji="0" lang="en-US" sz="1000" b="0" i="0" u="none" strike="noStrike" kern="1200" cap="none" spc="0" normalizeH="0" baseline="0" noProof="0" dirty="0">
                <a:ln>
                  <a:noFill/>
                </a:ln>
                <a:solidFill>
                  <a:prstClr val="black"/>
                </a:solidFill>
                <a:effectLst/>
                <a:uLnTx/>
                <a:uFillTx/>
                <a:latin typeface="Aptos" panose="020B0004020202020204"/>
                <a:ea typeface="+mn-ea"/>
                <a:cs typeface="+mn-cs"/>
              </a:rPr>
              <a:t>do you discover your ‘clown?’</a:t>
            </a:r>
            <a:endParaRPr kumimoji="0" lang="en-GB" sz="10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000" b="1" i="0" u="sng" strike="noStrike" kern="1200" cap="none" spc="0" normalizeH="0" baseline="0" noProof="0" dirty="0">
                <a:ln>
                  <a:noFill/>
                </a:ln>
                <a:solidFill>
                  <a:prstClr val="black"/>
                </a:solidFill>
                <a:effectLst/>
                <a:uLnTx/>
                <a:uFillTx/>
                <a:latin typeface="Aptos" panose="020B0004020202020204"/>
                <a:ea typeface="+mn-ea"/>
                <a:cs typeface="+mn-cs"/>
              </a:rPr>
              <a:t>Does</a:t>
            </a:r>
            <a:r>
              <a:rPr kumimoji="0" lang="en-US" sz="1000" b="1" i="0" u="none" strike="noStrike" kern="1200" cap="none" spc="0" normalizeH="0" baseline="0" noProof="0" dirty="0">
                <a:ln>
                  <a:noFill/>
                </a:ln>
                <a:solidFill>
                  <a:prstClr val="black"/>
                </a:solidFill>
                <a:effectLst/>
                <a:uLnTx/>
                <a:uFillTx/>
                <a:latin typeface="Aptos" panose="020B0004020202020204"/>
                <a:ea typeface="+mn-ea"/>
                <a:cs typeface="+mn-cs"/>
              </a:rPr>
              <a:t> </a:t>
            </a:r>
            <a:r>
              <a:rPr kumimoji="0" lang="en-US" sz="1000" b="0" i="0" u="none" strike="noStrike" kern="1200" cap="none" spc="0" normalizeH="0" baseline="0" noProof="0" dirty="0">
                <a:ln>
                  <a:noFill/>
                </a:ln>
                <a:solidFill>
                  <a:prstClr val="black"/>
                </a:solidFill>
                <a:effectLst/>
                <a:uLnTx/>
                <a:uFillTx/>
                <a:latin typeface="Aptos" panose="020B0004020202020204"/>
                <a:ea typeface="+mn-ea"/>
                <a:cs typeface="+mn-cs"/>
              </a:rPr>
              <a:t>everybody have an ‘inner clown?’</a:t>
            </a:r>
            <a:endParaRPr kumimoji="0" lang="en-GB" sz="1000" b="0" i="0" u="none" strike="noStrike" kern="1200" cap="none" spc="0" normalizeH="0" baseline="0" noProof="0" dirty="0">
              <a:ln>
                <a:noFill/>
              </a:ln>
              <a:solidFill>
                <a:prstClr val="black"/>
              </a:solidFill>
              <a:effectLst/>
              <a:uLnTx/>
              <a:uFillTx/>
              <a:latin typeface="Aptos" panose="020B0004020202020204"/>
              <a:ea typeface="+mn-ea"/>
              <a:cs typeface="+mn-cs"/>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352810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46275"/>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a:t>
            </a: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new school year</a:t>
            </a:r>
          </a:p>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a:t>
            </a: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Music Year 7 Term 1</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109069"/>
            <a:ext cx="4736212" cy="1281627"/>
          </a:xfrm>
          <a:prstGeom prst="rect">
            <a:avLst/>
          </a:prstGeom>
          <a:noFill/>
          <a:ln w="12700">
            <a:solidFill>
              <a:srgbClr val="000000"/>
            </a:solidFill>
            <a:prstDash val="solid"/>
          </a:ln>
        </p:spPr>
        <p:txBody>
          <a:bodyPr wrap="square" lIns="0" tIns="0" rIns="0" bIns="0" rtlCol="0">
            <a:noAutofit/>
          </a:bodyPr>
          <a:lstStyle/>
          <a:p>
            <a:pPr>
              <a:spcBef>
                <a:spcPts val="1043"/>
              </a:spcBef>
              <a:tabLst>
                <a:tab pos="188595" algn="l"/>
              </a:tabLst>
            </a:pPr>
            <a:r>
              <a:rPr lang="en-US" sz="1200" b="1" dirty="0">
                <a:solidFill>
                  <a:srgbClr val="000000"/>
                </a:solidFill>
                <a:latin typeface="Calibri" panose="020F0502020204030204" pitchFamily="34" charset="0"/>
                <a:ea typeface="Calibri" panose="020F0502020204030204" pitchFamily="34" charset="0"/>
              </a:rPr>
              <a:t> Week 2:</a:t>
            </a:r>
          </a:p>
          <a:p>
            <a:pPr indent="174625">
              <a:spcBef>
                <a:spcPts val="1043"/>
              </a:spcBef>
              <a:tabLst>
                <a:tab pos="188595" algn="l"/>
              </a:tabLst>
            </a:pPr>
            <a:r>
              <a:rPr lang="en-GB" sz="1200" b="1" dirty="0">
                <a:solidFill>
                  <a:srgbClr val="000000"/>
                </a:solidFill>
                <a:latin typeface="Calibri" panose="020F0502020204030204" pitchFamily="34" charset="0"/>
                <a:ea typeface="Calibri" panose="020F0502020204030204" pitchFamily="34" charset="0"/>
              </a:rPr>
              <a:t>Watch the following clip of Japanese Taiko Drumming</a:t>
            </a:r>
          </a:p>
          <a:p>
            <a:pPr indent="174625">
              <a:spcBef>
                <a:spcPts val="1043"/>
              </a:spcBef>
              <a:tabLst>
                <a:tab pos="188595" algn="l"/>
              </a:tabLst>
            </a:pPr>
            <a:r>
              <a:rPr lang="en-GB" sz="1200" b="1" dirty="0">
                <a:solidFill>
                  <a:srgbClr val="000000"/>
                </a:solidFill>
                <a:latin typeface="Calibri" panose="020F0502020204030204" pitchFamily="34" charset="0"/>
                <a:ea typeface="Calibri" panose="020F0502020204030204" pitchFamily="34" charset="0"/>
                <a:hlinkClick r:id="rId2"/>
              </a:rPr>
              <a:t>https://www.youtube.com/watch?v=rWxhMwmW2QM&amp;t=9s</a:t>
            </a:r>
            <a:r>
              <a:rPr lang="en-GB" sz="1200" b="1" dirty="0">
                <a:solidFill>
                  <a:srgbClr val="000000"/>
                </a:solidFill>
                <a:latin typeface="Calibri" panose="020F0502020204030204" pitchFamily="34" charset="0"/>
                <a:ea typeface="Calibri" panose="020F0502020204030204" pitchFamily="34" charset="0"/>
              </a:rPr>
              <a:t>  </a:t>
            </a:r>
          </a:p>
          <a:p>
            <a:pPr indent="174625">
              <a:spcBef>
                <a:spcPts val="1043"/>
              </a:spcBef>
              <a:tabLst>
                <a:tab pos="188595" algn="l"/>
              </a:tabLst>
            </a:pPr>
            <a:r>
              <a:rPr lang="en-GB" sz="1200" b="1" dirty="0">
                <a:solidFill>
                  <a:srgbClr val="000000"/>
                </a:solidFill>
                <a:latin typeface="Calibri" panose="020F0502020204030204" pitchFamily="34" charset="0"/>
                <a:ea typeface="Calibri" panose="020F0502020204030204" pitchFamily="34" charset="0"/>
              </a:rPr>
              <a:t>How do the drummers communicate?</a:t>
            </a:r>
          </a:p>
          <a:p>
            <a:pPr algn="ct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492080"/>
            <a:ext cx="4736212" cy="1281627"/>
          </a:xfrm>
          <a:prstGeom prst="rect">
            <a:avLst/>
          </a:prstGeom>
          <a:noFill/>
          <a:ln w="12700">
            <a:solidFill>
              <a:srgbClr val="000000"/>
            </a:solidFill>
            <a:prstDash val="solid"/>
          </a:ln>
        </p:spPr>
        <p:txBody>
          <a:bodyPr wrap="square" lIns="0" tIns="0" rIns="0" bIns="0" rtlCol="0">
            <a:noAutofit/>
          </a:bodyPr>
          <a:lstStyle/>
          <a:p>
            <a:pPr>
              <a:spcBef>
                <a:spcPts val="1043"/>
              </a:spcBef>
              <a:tabLst>
                <a:tab pos="188595" algn="l"/>
              </a:tabLst>
            </a:pPr>
            <a:r>
              <a:rPr lang="en-US" sz="900" b="1" dirty="0">
                <a:solidFill>
                  <a:srgbClr val="000000"/>
                </a:solidFill>
                <a:latin typeface="Calibri" panose="020F0502020204030204" pitchFamily="34" charset="0"/>
                <a:ea typeface="Calibri" panose="020F0502020204030204" pitchFamily="34" charset="0"/>
              </a:rPr>
              <a:t>Week 3:</a:t>
            </a:r>
          </a:p>
          <a:p>
            <a:pPr marL="174625">
              <a:spcBef>
                <a:spcPts val="1043"/>
              </a:spcBef>
              <a:tabLst>
                <a:tab pos="188595" algn="l"/>
              </a:tabLst>
            </a:pPr>
            <a:r>
              <a:rPr lang="en-GB" sz="900" b="1" dirty="0">
                <a:solidFill>
                  <a:srgbClr val="000000"/>
                </a:solidFill>
                <a:latin typeface="Calibri" panose="020F0502020204030204" pitchFamily="34" charset="0"/>
                <a:ea typeface="Calibri" panose="020F0502020204030204" pitchFamily="34" charset="0"/>
              </a:rPr>
              <a:t>Watch the following clip about the instruments of a percussion section in an orchestra. </a:t>
            </a:r>
          </a:p>
          <a:p>
            <a:pPr marL="174625">
              <a:spcBef>
                <a:spcPts val="1043"/>
              </a:spcBef>
              <a:tabLst>
                <a:tab pos="188595" algn="l"/>
              </a:tabLst>
            </a:pPr>
            <a:r>
              <a:rPr lang="en-GB" sz="900" b="1" dirty="0">
                <a:solidFill>
                  <a:srgbClr val="000000"/>
                </a:solidFill>
                <a:latin typeface="Calibri" panose="020F0502020204030204" pitchFamily="34" charset="0"/>
                <a:ea typeface="Calibri" panose="020F0502020204030204" pitchFamily="34" charset="0"/>
                <a:hlinkClick r:id="rId3"/>
              </a:rPr>
              <a:t>https://www.youtube.com/watch?v=xGKpngesISI</a:t>
            </a:r>
            <a:r>
              <a:rPr lang="en-GB" sz="900" b="1" dirty="0">
                <a:solidFill>
                  <a:srgbClr val="000000"/>
                </a:solidFill>
                <a:latin typeface="Calibri" panose="020F0502020204030204" pitchFamily="34" charset="0"/>
                <a:ea typeface="Calibri" panose="020F0502020204030204" pitchFamily="34" charset="0"/>
              </a:rPr>
              <a:t> </a:t>
            </a:r>
          </a:p>
          <a:p>
            <a:pPr marL="174625">
              <a:spcBef>
                <a:spcPts val="1043"/>
              </a:spcBef>
              <a:tabLst>
                <a:tab pos="188595" algn="l"/>
              </a:tabLst>
            </a:pPr>
            <a:r>
              <a:rPr lang="en-GB" sz="900" b="1" dirty="0">
                <a:solidFill>
                  <a:srgbClr val="000000"/>
                </a:solidFill>
                <a:latin typeface="Calibri" panose="020F0502020204030204" pitchFamily="34" charset="0"/>
                <a:ea typeface="Calibri" panose="020F0502020204030204" pitchFamily="34" charset="0"/>
              </a:rPr>
              <a:t>Challenge: Find another piece of music where the percussion section is important. </a:t>
            </a:r>
          </a:p>
          <a:p>
            <a:pPr marL="174625">
              <a:spcBef>
                <a:spcPts val="1043"/>
              </a:spcBef>
              <a:tabLst>
                <a:tab pos="188595" algn="l"/>
              </a:tabLst>
            </a:pPr>
            <a:r>
              <a:rPr lang="en-GB" sz="900" b="1" dirty="0">
                <a:solidFill>
                  <a:srgbClr val="000000"/>
                </a:solidFill>
                <a:latin typeface="Calibri" panose="020F0502020204030204" pitchFamily="34" charset="0"/>
                <a:ea typeface="Calibri" panose="020F0502020204030204" pitchFamily="34" charset="0"/>
              </a:rPr>
              <a:t>You will be quizzed on these instruments at the start of your next music lesson. </a:t>
            </a:r>
          </a:p>
          <a:p>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861807"/>
            <a:ext cx="4736212" cy="1281627"/>
          </a:xfrm>
          <a:prstGeom prst="rect">
            <a:avLst/>
          </a:prstGeom>
          <a:noFill/>
          <a:ln w="12700">
            <a:solidFill>
              <a:srgbClr val="000000"/>
            </a:solidFill>
            <a:prstDash val="solid"/>
          </a:ln>
        </p:spPr>
        <p:txBody>
          <a:bodyPr wrap="square" lIns="0" tIns="0" rIns="0" bIns="0" rtlCol="0">
            <a:noAutofit/>
          </a:bodyPr>
          <a:lstStyle/>
          <a:p>
            <a:pPr marL="0" marR="0" lvl="0" indent="0" algn="l" defTabSz="457200" rtl="0" eaLnBrk="1" fontAlgn="auto" latinLnBrk="0" hangingPunct="1">
              <a:lnSpc>
                <a:spcPct val="100000"/>
              </a:lnSpc>
              <a:spcBef>
                <a:spcPts val="1043"/>
              </a:spcBef>
              <a:spcAft>
                <a:spcPts val="0"/>
              </a:spcAft>
              <a:buClrTx/>
              <a:buSzTx/>
              <a:buFontTx/>
              <a:buNone/>
              <a:tabLst>
                <a:tab pos="188595"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Week 4:</a:t>
            </a:r>
          </a:p>
          <a:p>
            <a:pPr marL="0" marR="0" lvl="0" indent="174625" algn="l" defTabSz="457200" rtl="0" eaLnBrk="1" fontAlgn="auto" latinLnBrk="0" hangingPunct="1">
              <a:lnSpc>
                <a:spcPct val="100000"/>
              </a:lnSpc>
              <a:spcBef>
                <a:spcPts val="1043"/>
              </a:spcBef>
              <a:spcAft>
                <a:spcPts val="0"/>
              </a:spcAft>
              <a:buClrTx/>
              <a:buSzTx/>
              <a:buFontTx/>
              <a:buNone/>
              <a:tabLst>
                <a:tab pos="188595" algn="l"/>
              </a:tabLst>
              <a:defRPr/>
            </a:pPr>
            <a:r>
              <a:rPr kumimoji="0" lang="en-GB"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Watch the following clip about the instruments of the brass section in an orchestra.</a:t>
            </a:r>
          </a:p>
          <a:p>
            <a:pPr marL="0" marR="0" lvl="0" indent="174625" algn="l" defTabSz="457200" rtl="0" eaLnBrk="1" fontAlgn="auto" latinLnBrk="0" hangingPunct="1">
              <a:lnSpc>
                <a:spcPct val="100000"/>
              </a:lnSpc>
              <a:spcBef>
                <a:spcPts val="1043"/>
              </a:spcBef>
              <a:spcAft>
                <a:spcPts val="0"/>
              </a:spcAft>
              <a:buClrTx/>
              <a:buSzTx/>
              <a:buFontTx/>
              <a:buNone/>
              <a:tabLst>
                <a:tab pos="188595" algn="l"/>
              </a:tabLst>
              <a:defRPr/>
            </a:pPr>
            <a:r>
              <a:rPr kumimoji="0" lang="en-GB"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hlinkClick r:id="rId4"/>
              </a:rPr>
              <a:t>https://www.youtube.com/watch?v=yE0aSxziNdY</a:t>
            </a:r>
            <a:r>
              <a:rPr kumimoji="0" lang="en-GB"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a:t>
            </a:r>
          </a:p>
          <a:p>
            <a:pPr marL="0" marR="0" lvl="0" indent="174625" algn="l" defTabSz="457200" rtl="0" eaLnBrk="1" fontAlgn="auto" latinLnBrk="0" hangingPunct="1">
              <a:lnSpc>
                <a:spcPct val="100000"/>
              </a:lnSpc>
              <a:spcBef>
                <a:spcPts val="1043"/>
              </a:spcBef>
              <a:spcAft>
                <a:spcPts val="0"/>
              </a:spcAft>
              <a:buClrTx/>
              <a:buSzTx/>
              <a:buFontTx/>
              <a:buNone/>
              <a:tabLst>
                <a:tab pos="188595" algn="l"/>
              </a:tabLst>
              <a:defRPr/>
            </a:pPr>
            <a:r>
              <a:rPr kumimoji="0" lang="en-GB"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Challenge: Find a piece of music with only brass instruments.</a:t>
            </a:r>
          </a:p>
          <a:p>
            <a:pPr marL="0" marR="0" lvl="0" indent="174625" algn="l" defTabSz="457200" rtl="0" eaLnBrk="1" fontAlgn="auto" latinLnBrk="0" hangingPunct="1">
              <a:lnSpc>
                <a:spcPct val="100000"/>
              </a:lnSpc>
              <a:spcBef>
                <a:spcPts val="1043"/>
              </a:spcBef>
              <a:spcAft>
                <a:spcPts val="0"/>
              </a:spcAft>
              <a:buClrTx/>
              <a:buSzTx/>
              <a:buFontTx/>
              <a:buNone/>
              <a:tabLst>
                <a:tab pos="188595" algn="l"/>
              </a:tabLst>
              <a:defRPr/>
            </a:pPr>
            <a:r>
              <a:rPr kumimoji="0" lang="en-GB"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You will be quizzed on these instruments in your next music lesson. </a:t>
            </a: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4953000" y="1586752"/>
            <a:ext cx="4736212" cy="1274603"/>
          </a:xfrm>
          <a:prstGeom prst="rect">
            <a:avLst/>
          </a:prstGeom>
          <a:noFill/>
          <a:ln w="12700">
            <a:solidFill>
              <a:srgbClr val="000000"/>
            </a:solidFill>
            <a:prstDash val="solid"/>
          </a:ln>
        </p:spPr>
        <p:txBody>
          <a:bodyPr wrap="square" lIns="0" tIns="0" rIns="0" bIns="0" rtlCol="0">
            <a:noAutofit/>
          </a:bodyPr>
          <a:lstStyle/>
          <a:p>
            <a:pPr marL="0" marR="0" lvl="0" indent="0" algn="l" defTabSz="457200" rtl="0" eaLnBrk="1" fontAlgn="auto" latinLnBrk="0" hangingPunct="1">
              <a:lnSpc>
                <a:spcPct val="100000"/>
              </a:lnSpc>
              <a:spcBef>
                <a:spcPts val="1043"/>
              </a:spcBef>
              <a:spcAft>
                <a:spcPts val="0"/>
              </a:spcAft>
              <a:buClrTx/>
              <a:buSzTx/>
              <a:buFontTx/>
              <a:buNone/>
              <a:tabLst>
                <a:tab pos="188595"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Week 5:</a:t>
            </a:r>
          </a:p>
          <a:p>
            <a:pPr marL="0" marR="0" lvl="0" indent="174625" algn="l" defTabSz="457200" rtl="0" eaLnBrk="1" fontAlgn="auto" latinLnBrk="0" hangingPunct="1">
              <a:lnSpc>
                <a:spcPct val="100000"/>
              </a:lnSpc>
              <a:spcBef>
                <a:spcPts val="1043"/>
              </a:spcBef>
              <a:spcAft>
                <a:spcPts val="0"/>
              </a:spcAft>
              <a:buClrTx/>
              <a:buSzTx/>
              <a:buFontTx/>
              <a:buNone/>
              <a:tabLst>
                <a:tab pos="188595" algn="l"/>
              </a:tabLst>
              <a:defRPr/>
            </a:pPr>
            <a:r>
              <a:rPr kumimoji="0" lang="en-GB"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Watch the following clip about the instruments of the string section in an orchestra.</a:t>
            </a:r>
          </a:p>
          <a:p>
            <a:pPr marL="0" marR="0" lvl="0" indent="174625" algn="l" defTabSz="457200" rtl="0" eaLnBrk="1" fontAlgn="auto" latinLnBrk="0" hangingPunct="1">
              <a:lnSpc>
                <a:spcPct val="100000"/>
              </a:lnSpc>
              <a:spcBef>
                <a:spcPts val="1043"/>
              </a:spcBef>
              <a:spcAft>
                <a:spcPts val="0"/>
              </a:spcAft>
              <a:buClrTx/>
              <a:buSzTx/>
              <a:buFontTx/>
              <a:buNone/>
              <a:tabLst>
                <a:tab pos="188595" algn="l"/>
              </a:tabLst>
              <a:defRPr/>
            </a:pPr>
            <a:r>
              <a:rPr kumimoji="0" lang="en-GB"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hlinkClick r:id="rId5"/>
              </a:rPr>
              <a:t>https://www.youtube.com/watch?v=MP2_6OLummA</a:t>
            </a:r>
            <a:r>
              <a:rPr kumimoji="0" lang="en-GB"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a:t>
            </a:r>
          </a:p>
          <a:p>
            <a:pPr marL="0" marR="0" lvl="0" indent="174625" algn="l" defTabSz="457200" rtl="0" eaLnBrk="1" fontAlgn="auto" latinLnBrk="0" hangingPunct="1">
              <a:lnSpc>
                <a:spcPct val="100000"/>
              </a:lnSpc>
              <a:spcBef>
                <a:spcPts val="1043"/>
              </a:spcBef>
              <a:spcAft>
                <a:spcPts val="0"/>
              </a:spcAft>
              <a:buClrTx/>
              <a:buSzTx/>
              <a:buFontTx/>
              <a:buNone/>
              <a:tabLst>
                <a:tab pos="188595" algn="l"/>
              </a:tabLst>
              <a:defRPr/>
            </a:pPr>
            <a:r>
              <a:rPr kumimoji="0" lang="en-GB"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Challenge: Find a piece of music with only a string quartet.</a:t>
            </a:r>
          </a:p>
          <a:p>
            <a:pPr marL="0" marR="0" lvl="0" indent="174625" algn="l" defTabSz="457200" rtl="0" eaLnBrk="1" fontAlgn="auto" latinLnBrk="0" hangingPunct="1">
              <a:lnSpc>
                <a:spcPct val="100000"/>
              </a:lnSpc>
              <a:spcBef>
                <a:spcPts val="1043"/>
              </a:spcBef>
              <a:spcAft>
                <a:spcPts val="0"/>
              </a:spcAft>
              <a:buClrTx/>
              <a:buSzTx/>
              <a:buFontTx/>
              <a:buNone/>
              <a:tabLst>
                <a:tab pos="188595" algn="l"/>
              </a:tabLst>
              <a:defRPr/>
            </a:pPr>
            <a:r>
              <a:rPr kumimoji="0" lang="en-GB"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You will be quizzed on these instruments at the start of your next music lesson</a:t>
            </a: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043"/>
              </a:spcBef>
              <a:tabLst>
                <a:tab pos="188595" algn="l"/>
              </a:tabLst>
            </a:pPr>
            <a:r>
              <a:rPr lang="en-US" sz="1200" b="1" dirty="0">
                <a:solidFill>
                  <a:srgbClr val="000000"/>
                </a:solidFill>
                <a:latin typeface="Calibri" panose="020F0502020204030204" pitchFamily="34" charset="0"/>
                <a:ea typeface="Calibri" panose="020F0502020204030204" pitchFamily="34" charset="0"/>
              </a:rPr>
              <a:t>Key Vocabulary:  percussion,	woodwind,  brass, orchestra,  plucked</a:t>
            </a:r>
            <a:r>
              <a:rPr lang="en-US" sz="1200" b="1">
                <a:solidFill>
                  <a:srgbClr val="000000"/>
                </a:solidFill>
                <a:latin typeface="Calibri" panose="020F0502020204030204" pitchFamily="34" charset="0"/>
                <a:ea typeface="Calibri" panose="020F0502020204030204" pitchFamily="34" charset="0"/>
              </a:rPr>
              <a:t>, bowed, soprano,  alto, </a:t>
            </a:r>
            <a:r>
              <a:rPr lang="en-US" sz="1200" b="1" dirty="0">
                <a:solidFill>
                  <a:srgbClr val="000000"/>
                </a:solidFill>
                <a:latin typeface="Calibri" panose="020F0502020204030204" pitchFamily="34" charset="0"/>
                <a:ea typeface="Calibri" panose="020F0502020204030204" pitchFamily="34" charset="0"/>
              </a:rPr>
              <a:t>tenor</a:t>
            </a:r>
            <a:r>
              <a:rPr lang="en-US" sz="1200" b="1">
                <a:solidFill>
                  <a:srgbClr val="000000"/>
                </a:solidFill>
                <a:latin typeface="Calibri" panose="020F0502020204030204" pitchFamily="34" charset="0"/>
                <a:ea typeface="Calibri" panose="020F0502020204030204" pitchFamily="34" charset="0"/>
              </a:rPr>
              <a:t>, bass,  </a:t>
            </a:r>
            <a:r>
              <a:rPr lang="en-US" sz="1200" b="1" dirty="0">
                <a:solidFill>
                  <a:srgbClr val="000000"/>
                </a:solidFill>
                <a:latin typeface="Calibri" panose="020F0502020204030204" pitchFamily="34" charset="0"/>
                <a:ea typeface="Calibri" panose="020F0502020204030204" pitchFamily="34" charset="0"/>
              </a:rPr>
              <a:t>timbre</a:t>
            </a:r>
            <a:r>
              <a:rPr lang="en-US" sz="1200" b="1">
                <a:solidFill>
                  <a:srgbClr val="000000"/>
                </a:solidFill>
                <a:latin typeface="Calibri" panose="020F0502020204030204" pitchFamily="34" charset="0"/>
                <a:ea typeface="Calibri" panose="020F0502020204030204" pitchFamily="34" charset="0"/>
              </a:rPr>
              <a:t>, sound </a:t>
            </a:r>
            <a:r>
              <a:rPr lang="en-US" sz="1200" b="1" dirty="0">
                <a:solidFill>
                  <a:srgbClr val="000000"/>
                </a:solidFill>
                <a:latin typeface="Calibri" panose="020F0502020204030204" pitchFamily="34" charset="0"/>
                <a:ea typeface="Calibri" panose="020F0502020204030204" pitchFamily="34" charset="0"/>
              </a:rPr>
              <a:t>quality</a:t>
            </a:r>
            <a:r>
              <a:rPr lang="en-US" sz="1200" b="1">
                <a:solidFill>
                  <a:srgbClr val="000000"/>
                </a:solidFill>
                <a:latin typeface="Calibri" panose="020F0502020204030204" pitchFamily="34" charset="0"/>
                <a:ea typeface="Calibri" panose="020F0502020204030204" pitchFamily="34" charset="0"/>
              </a:rPr>
              <a:t>, technique</a:t>
            </a:r>
            <a:endParaRPr lang="en-US" sz="1200" b="1" dirty="0">
              <a:solidFill>
                <a:srgbClr val="000000"/>
              </a:solidFill>
              <a:latin typeface="Calibri" panose="020F0502020204030204" pitchFamily="34" charset="0"/>
              <a:ea typeface="Calibri" panose="020F0502020204030204" pitchFamily="34" charset="0"/>
            </a:endParaRPr>
          </a:p>
        </p:txBody>
      </p:sp>
      <p:sp>
        <p:nvSpPr>
          <p:cNvPr id="2" name="Textbox 33">
            <a:extLst>
              <a:ext uri="{FF2B5EF4-FFF2-40B4-BE49-F238E27FC236}">
                <a16:creationId xmlns:a16="http://schemas.microsoft.com/office/drawing/2014/main" id="{D3C5A0F4-6B61-9001-BEAD-EEB2C5A38D5F}"/>
              </a:ext>
            </a:extLst>
          </p:cNvPr>
          <p:cNvSpPr txBox="1">
            <a:spLocks/>
          </p:cNvSpPr>
          <p:nvPr/>
        </p:nvSpPr>
        <p:spPr>
          <a:xfrm>
            <a:off x="4953000" y="3042064"/>
            <a:ext cx="4736212" cy="1274603"/>
          </a:xfrm>
          <a:prstGeom prst="rect">
            <a:avLst/>
          </a:prstGeom>
          <a:noFill/>
          <a:ln w="12700">
            <a:solidFill>
              <a:srgbClr val="000000"/>
            </a:solidFill>
            <a:prstDash val="solid"/>
          </a:ln>
        </p:spPr>
        <p:txBody>
          <a:bodyPr wrap="square" lIns="0" tIns="0" rIns="0" bIns="0" rtlCol="0">
            <a:noAutofit/>
          </a:bodyPr>
          <a:lstStyle/>
          <a:p>
            <a:pPr marL="0" marR="0" lvl="0" indent="0" algn="l" defTabSz="457200" rtl="0" eaLnBrk="1" fontAlgn="auto" latinLnBrk="0" hangingPunct="1">
              <a:lnSpc>
                <a:spcPct val="100000"/>
              </a:lnSpc>
              <a:spcBef>
                <a:spcPts val="1043"/>
              </a:spcBef>
              <a:spcAft>
                <a:spcPts val="0"/>
              </a:spcAft>
              <a:buClrTx/>
              <a:buSzTx/>
              <a:buFontTx/>
              <a:buNone/>
              <a:tabLst>
                <a:tab pos="188595"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Week 6:</a:t>
            </a:r>
          </a:p>
          <a:p>
            <a:pPr marL="90170"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rPr>
              <a:t>Watch the clips and read the information about Bach's </a:t>
            </a:r>
            <a:r>
              <a:rPr kumimoji="0" lang="en-US" sz="900" b="1" i="1" u="none" strike="noStrike" kern="1200" cap="none" spc="0" normalizeH="0" baseline="0" noProof="0" dirty="0">
                <a:ln>
                  <a:noFill/>
                </a:ln>
                <a:solidFill>
                  <a:prstClr val="black"/>
                </a:solidFill>
                <a:effectLst/>
                <a:uLnTx/>
                <a:uFillTx/>
                <a:latin typeface="Calibri" panose="020F0502020204030204"/>
                <a:ea typeface="Calibri"/>
                <a:cs typeface="Calibri"/>
              </a:rPr>
              <a:t>Toccata and Fugue in D minor</a:t>
            </a:r>
            <a:br>
              <a:rPr kumimoji="0" lang="en-US" sz="9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a:rPr>
            </a:br>
            <a:endParaRPr kumimoji="0" lang="en-GB" sz="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a:endParaRPr>
          </a:p>
          <a:p>
            <a:pPr marL="90170" marR="0" lvl="0" indent="0" algn="l" defTabSz="457200" rtl="0" eaLnBrk="1" fontAlgn="auto" latinLnBrk="0" hangingPunct="1">
              <a:lnSpc>
                <a:spcPct val="100000"/>
              </a:lnSpc>
              <a:spcBef>
                <a:spcPts val="0"/>
              </a:spcBef>
              <a:spcAft>
                <a:spcPts val="0"/>
              </a:spcAft>
              <a:buClrTx/>
              <a:buSzTx/>
              <a:buFontTx/>
              <a:buNone/>
              <a:tabLst>
                <a:tab pos="251460" algn="l"/>
              </a:tabLst>
              <a:defRPr/>
            </a:pPr>
            <a:r>
              <a:rPr kumimoji="0" lang="en-US" sz="900" b="0" i="0" u="none" strike="noStrike" kern="1200" cap="none" spc="0" normalizeH="0" baseline="0" noProof="0" dirty="0">
                <a:ln>
                  <a:noFill/>
                </a:ln>
                <a:solidFill>
                  <a:prstClr val="black"/>
                </a:solidFill>
                <a:effectLst/>
                <a:uLnTx/>
                <a:uFillTx/>
                <a:latin typeface="Aptos" panose="02110004020202020204"/>
                <a:ea typeface="Calibri" panose="020F0502020204030204"/>
                <a:cs typeface="Calibri" panose="020F0502020204030204"/>
                <a:hlinkClick r:id="rId6"/>
              </a:rPr>
              <a:t>https://www.bbc.co.uk/teach/ten-pieces/articles/znvn7nb</a:t>
            </a:r>
            <a:r>
              <a:rPr kumimoji="0" lang="en-US" sz="900" b="0" i="0" u="none" strike="noStrike" kern="1200" cap="none" spc="0" normalizeH="0" baseline="0" noProof="0" dirty="0">
                <a:ln>
                  <a:noFill/>
                </a:ln>
                <a:solidFill>
                  <a:prstClr val="black"/>
                </a:solidFill>
                <a:effectLst/>
                <a:uLnTx/>
                <a:uFillTx/>
                <a:latin typeface="Aptos" panose="02110004020202020204"/>
                <a:ea typeface="Calibri" panose="020F0502020204030204"/>
                <a:cs typeface="Calibri" panose="020F0502020204030204"/>
              </a:rPr>
              <a:t> </a:t>
            </a:r>
            <a:endPar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90170"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rPr>
              <a:t>Be prepared to share your thoughts and ideas at the start of the next lesson!</a:t>
            </a:r>
            <a:endParaRPr kumimoji="0" lang="en-GB" sz="9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3" name="Textbox 33">
            <a:extLst>
              <a:ext uri="{FF2B5EF4-FFF2-40B4-BE49-F238E27FC236}">
                <a16:creationId xmlns:a16="http://schemas.microsoft.com/office/drawing/2014/main" id="{C63A60FB-AD6E-246A-3333-A9B2C1505421}"/>
              </a:ext>
            </a:extLst>
          </p:cNvPr>
          <p:cNvSpPr txBox="1">
            <a:spLocks/>
          </p:cNvSpPr>
          <p:nvPr/>
        </p:nvSpPr>
        <p:spPr>
          <a:xfrm>
            <a:off x="4953000" y="4444664"/>
            <a:ext cx="4736212" cy="1274603"/>
          </a:xfrm>
          <a:prstGeom prst="rect">
            <a:avLst/>
          </a:prstGeom>
          <a:noFill/>
          <a:ln w="12700">
            <a:solidFill>
              <a:srgbClr val="000000"/>
            </a:solidFill>
            <a:prstDash val="solid"/>
          </a:ln>
        </p:spPr>
        <p:txBody>
          <a:bodyPr wrap="square" lIns="0" tIns="0" rIns="0" bIns="0" rtlCol="0">
            <a:noAutofit/>
          </a:bodyPr>
          <a:lstStyle/>
          <a:p>
            <a:pPr marL="0" marR="0" lvl="0" indent="0" algn="l" defTabSz="457200" rtl="0" eaLnBrk="1" fontAlgn="auto" latinLnBrk="0" hangingPunct="1">
              <a:lnSpc>
                <a:spcPct val="100000"/>
              </a:lnSpc>
              <a:spcBef>
                <a:spcPts val="1043"/>
              </a:spcBef>
              <a:spcAft>
                <a:spcPts val="0"/>
              </a:spcAft>
              <a:buClrTx/>
              <a:buSzTx/>
              <a:buFontTx/>
              <a:buNone/>
              <a:tabLst>
                <a:tab pos="188595"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Week 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7313"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Watch and listen to the following clip of the piece </a:t>
            </a:r>
            <a:r>
              <a:rPr kumimoji="0" lang="en-US" sz="1000" b="1" i="1" u="none" strike="noStrike" kern="1200" cap="none" spc="0" normalizeH="0" baseline="0" noProof="0" dirty="0">
                <a:ln>
                  <a:noFill/>
                </a:ln>
                <a:solidFill>
                  <a:prstClr val="black"/>
                </a:solidFill>
                <a:effectLst/>
                <a:uLnTx/>
                <a:uFillTx/>
                <a:latin typeface="Calibri" panose="020F0502020204030204"/>
                <a:ea typeface="+mn-ea"/>
                <a:cs typeface="+mn-cs"/>
              </a:rPr>
              <a:t>Hedwig’s Theme (from Harry Potter and the Philosopher’s Stone)</a:t>
            </a: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 by John Williams.</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7313"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7313"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sng" strike="noStrike" kern="1200" cap="none" spc="0" normalizeH="0" baseline="0" noProof="0" dirty="0">
                <a:ln>
                  <a:noFill/>
                </a:ln>
                <a:solidFill>
                  <a:prstClr val="black"/>
                </a:solidFill>
                <a:effectLst/>
                <a:uLnTx/>
                <a:uFillTx/>
                <a:latin typeface="Calibri" panose="020F0502020204030204"/>
                <a:ea typeface="+mn-ea"/>
                <a:cs typeface="+mn-cs"/>
                <a:hlinkClick r:id="rId7"/>
              </a:rPr>
              <a:t>https://www.youtube.com/watch?v=GTXBLyp7_Dw</a:t>
            </a: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7313"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87313"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List 10 instruments you can hear.</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14334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FD65E56-08EE-4A49-97B1-B4D308B1781C}"/>
              </a:ext>
            </a:extLst>
          </p:cNvPr>
          <p:cNvSpPr txBox="1"/>
          <p:nvPr/>
        </p:nvSpPr>
        <p:spPr>
          <a:xfrm>
            <a:off x="125415" y="70978"/>
            <a:ext cx="9685154" cy="369332"/>
          </a:xfrm>
          <a:prstGeom prst="rect">
            <a:avLst/>
          </a:prstGeom>
          <a:solidFill>
            <a:srgbClr val="FF0000"/>
          </a:solidFill>
          <a:ln w="28575">
            <a:solidFill>
              <a:schemeClr val="tx1"/>
            </a:solidFill>
          </a:ln>
        </p:spPr>
        <p:txBody>
          <a:bodyPr wrap="square" rtlCol="0">
            <a:spAutoFit/>
          </a:bodyPr>
          <a:lstStyle/>
          <a:p>
            <a:pPr algn="ctr"/>
            <a:r>
              <a:rPr lang="en-GB" b="1" dirty="0">
                <a:solidFill>
                  <a:schemeClr val="bg1"/>
                </a:solidFill>
                <a:latin typeface="Arial" panose="020B0604020202020204" pitchFamily="34" charset="0"/>
                <a:cs typeface="Arial" panose="020B0604020202020204" pitchFamily="34" charset="0"/>
              </a:rPr>
              <a:t>Year 7 - Physical Education</a:t>
            </a: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532523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7</a:t>
            </a:r>
            <a:r>
              <a:rPr lang="en-US" sz="1200" b="1" dirty="0">
                <a:solidFill>
                  <a:srgbClr val="000000"/>
                </a:solidFill>
                <a:latin typeface="Arial" panose="020B0604020202020204" pitchFamily="34" charset="0"/>
                <a:ea typeface="Calibri" panose="020F0502020204030204" pitchFamily="34" charset="0"/>
                <a:cs typeface="Arial" panose="020B060402020202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lang="en-GB" sz="1200" b="1" dirty="0">
                <a:solidFill>
                  <a:srgbClr val="000000"/>
                </a:solidFill>
                <a:latin typeface="Arial" panose="020B0604020202020204" pitchFamily="34" charset="0"/>
                <a:ea typeface="Calibri" panose="020F0502020204030204" pitchFamily="34" charset="0"/>
                <a:cs typeface="Arial" panose="020B0604020202020204" pitchFamily="34" charset="0"/>
              </a:rPr>
              <a:t>Activity 2 Week 1</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endParaRPr lang="en-GB"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endParaRPr lang="en-GB" sz="12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lang="en-US" sz="1200" b="1" dirty="0">
                <a:solidFill>
                  <a:srgbClr val="000000"/>
                </a:solidFill>
                <a:latin typeface="Arial" panose="020B0604020202020204" pitchFamily="34" charset="0"/>
                <a:ea typeface="Calibri" panose="020F0502020204030204" pitchFamily="34" charset="0"/>
                <a:cs typeface="Arial" panose="020B0604020202020204" pitchFamily="34" charset="0"/>
              </a:rPr>
              <a:t>Login to Ever learner and complete assignment 2 for year 7</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endParaRPr lang="en-US"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lang="en-US" sz="1200" b="1" dirty="0">
                <a:solidFill>
                  <a:srgbClr val="000000"/>
                </a:solidFill>
                <a:latin typeface="Arial" panose="020B0604020202020204" pitchFamily="34" charset="0"/>
                <a:ea typeface="Calibri" panose="020F0502020204030204" pitchFamily="34" charset="0"/>
                <a:cs typeface="Arial" panose="020B0604020202020204" pitchFamily="34" charset="0"/>
              </a:rPr>
              <a:t>Engage in the lesson on “Effects </a:t>
            </a:r>
            <a:r>
              <a:rPr lang="en-US" sz="1200" b="1">
                <a:solidFill>
                  <a:srgbClr val="000000"/>
                </a:solidFill>
                <a:latin typeface="Arial" panose="020B0604020202020204" pitchFamily="34" charset="0"/>
                <a:ea typeface="Calibri" panose="020F0502020204030204" pitchFamily="34" charset="0"/>
                <a:cs typeface="Arial" panose="020B0604020202020204" pitchFamily="34" charset="0"/>
              </a:rPr>
              <a:t>of Exercise on Health”</a:t>
            </a:r>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endParaRPr kumimoji="0" lang="en-US" altLang="en-US" sz="12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 name="Textbox 33">
            <a:extLst>
              <a:ext uri="{FF2B5EF4-FFF2-40B4-BE49-F238E27FC236}">
                <a16:creationId xmlns:a16="http://schemas.microsoft.com/office/drawing/2014/main" id="{724A5C24-BDCB-5005-CC3B-B100261ADE9E}"/>
              </a:ext>
            </a:extLst>
          </p:cNvPr>
          <p:cNvSpPr txBox="1">
            <a:spLocks/>
          </p:cNvSpPr>
          <p:nvPr/>
        </p:nvSpPr>
        <p:spPr>
          <a:xfrm>
            <a:off x="155399" y="2615132"/>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2:      Activity 1 Week 1 – What is Physical Health</a:t>
            </a:r>
          </a:p>
          <a:p>
            <a:pPr>
              <a:spcBef>
                <a:spcPts val="1390"/>
              </a:spcBef>
              <a:tabLst>
                <a:tab pos="251460" algn="l"/>
              </a:tabLst>
            </a:pPr>
            <a:r>
              <a:rPr lang="en-US" sz="1200" b="1" dirty="0">
                <a:solidFill>
                  <a:srgbClr val="000000"/>
                </a:solidFill>
                <a:latin typeface="Arial" panose="020B0604020202020204" pitchFamily="34" charset="0"/>
                <a:ea typeface="Calibri" panose="020F0502020204030204" pitchFamily="34" charset="0"/>
                <a:cs typeface="Arial" panose="020B0604020202020204" pitchFamily="34" charset="0"/>
              </a:rPr>
              <a:t>Knowledge </a:t>
            </a:r>
            <a:r>
              <a:rPr lang="en-US" sz="1200" b="1" dirty="0" err="1">
                <a:solidFill>
                  <a:srgbClr val="000000"/>
                </a:solidFill>
                <a:latin typeface="Arial" panose="020B0604020202020204" pitchFamily="34" charset="0"/>
                <a:ea typeface="Calibri" panose="020F0502020204030204" pitchFamily="34" charset="0"/>
                <a:cs typeface="Arial" panose="020B0604020202020204" pitchFamily="34" charset="0"/>
              </a:rPr>
              <a:t>Organiser</a:t>
            </a:r>
            <a:r>
              <a:rPr lang="en-US" sz="1200" b="1" dirty="0">
                <a:solidFill>
                  <a:srgbClr val="000000"/>
                </a:solidFill>
                <a:latin typeface="Arial" panose="020B0604020202020204" pitchFamily="34" charset="0"/>
                <a:ea typeface="Calibri" panose="020F0502020204030204" pitchFamily="34" charset="0"/>
                <a:cs typeface="Arial" panose="020B0604020202020204" pitchFamily="34" charset="0"/>
              </a:rPr>
              <a:t> Page 4-5 -  What is health read the information and complete the questions.</a:t>
            </a:r>
          </a:p>
          <a:p>
            <a:pPr>
              <a:spcBef>
                <a:spcPts val="1390"/>
              </a:spcBef>
              <a:tabLst>
                <a:tab pos="251460" algn="l"/>
              </a:tabLst>
            </a:pPr>
            <a:r>
              <a:rPr lang="en-US" sz="1200" b="1" dirty="0">
                <a:solidFill>
                  <a:srgbClr val="000000"/>
                </a:solidFill>
                <a:latin typeface="Arial" panose="020B0604020202020204" pitchFamily="34" charset="0"/>
                <a:ea typeface="Calibri" panose="020F0502020204030204" pitchFamily="34" charset="0"/>
                <a:cs typeface="Arial" panose="020B0604020202020204" pitchFamily="34" charset="0"/>
              </a:rPr>
              <a:t>Login to Ever learner and complete assignment 1 for year 7.</a:t>
            </a:r>
          </a:p>
          <a:p>
            <a:pPr>
              <a:spcBef>
                <a:spcPts val="1390"/>
              </a:spcBef>
              <a:tabLst>
                <a:tab pos="251460" algn="l"/>
              </a:tabLst>
            </a:pPr>
            <a:r>
              <a:rPr lang="en-US"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p:txBody>
      </p:sp>
      <p:sp>
        <p:nvSpPr>
          <p:cNvPr id="3" name="Textbox 33">
            <a:extLst>
              <a:ext uri="{FF2B5EF4-FFF2-40B4-BE49-F238E27FC236}">
                <a16:creationId xmlns:a16="http://schemas.microsoft.com/office/drawing/2014/main" id="{9276481F-264E-3FBC-B966-0AC6E593BD48}"/>
              </a:ext>
            </a:extLst>
          </p:cNvPr>
          <p:cNvSpPr txBox="1">
            <a:spLocks/>
          </p:cNvSpPr>
          <p:nvPr/>
        </p:nvSpPr>
        <p:spPr>
          <a:xfrm>
            <a:off x="188148" y="4427159"/>
            <a:ext cx="4749860" cy="1376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3: </a:t>
            </a:r>
            <a:r>
              <a:rPr lang="en-GB"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Activity 1 Week 2 – What is Mental/Emotional Health</a:t>
            </a:r>
          </a:p>
          <a:p>
            <a:pPr>
              <a:spcBef>
                <a:spcPts val="1390"/>
              </a:spcBef>
              <a:tabLst>
                <a:tab pos="251460" algn="l"/>
              </a:tabLst>
            </a:pPr>
            <a:r>
              <a:rPr lang="en-US" sz="1200" b="1" dirty="0">
                <a:solidFill>
                  <a:srgbClr val="000000"/>
                </a:solidFill>
                <a:latin typeface="Arial" panose="020B0604020202020204" pitchFamily="34" charset="0"/>
                <a:ea typeface="Calibri" panose="020F0502020204030204" pitchFamily="34" charset="0"/>
                <a:cs typeface="Arial" panose="020B0604020202020204" pitchFamily="34" charset="0"/>
              </a:rPr>
              <a:t>Knowledge </a:t>
            </a:r>
            <a:r>
              <a:rPr lang="en-US" sz="1200" b="1" dirty="0" err="1">
                <a:solidFill>
                  <a:srgbClr val="000000"/>
                </a:solidFill>
                <a:latin typeface="Arial" panose="020B0604020202020204" pitchFamily="34" charset="0"/>
                <a:ea typeface="Calibri" panose="020F0502020204030204" pitchFamily="34" charset="0"/>
                <a:cs typeface="Arial" panose="020B0604020202020204" pitchFamily="34" charset="0"/>
              </a:rPr>
              <a:t>Organiser</a:t>
            </a:r>
            <a:r>
              <a:rPr lang="en-US" sz="1200" b="1" dirty="0">
                <a:solidFill>
                  <a:srgbClr val="000000"/>
                </a:solidFill>
                <a:latin typeface="Arial" panose="020B0604020202020204" pitchFamily="34" charset="0"/>
                <a:ea typeface="Calibri" panose="020F0502020204030204" pitchFamily="34" charset="0"/>
                <a:cs typeface="Arial" panose="020B0604020202020204" pitchFamily="34" charset="0"/>
              </a:rPr>
              <a:t> Page 6-7 -  What is emotional health read the information and complete the tasks</a:t>
            </a:r>
          </a:p>
          <a:p>
            <a:pPr>
              <a:spcBef>
                <a:spcPts val="1390"/>
              </a:spcBef>
              <a:tabLst>
                <a:tab pos="251460" algn="l"/>
              </a:tabLst>
            </a:pPr>
            <a:r>
              <a:rPr lang="en-GB" sz="1200" b="1" dirty="0">
                <a:solidFill>
                  <a:srgbClr val="000000"/>
                </a:solidFill>
                <a:latin typeface="Arial" panose="020B0604020202020204" pitchFamily="34" charset="0"/>
                <a:ea typeface="Calibri" panose="020F0502020204030204" pitchFamily="34" charset="0"/>
                <a:cs typeface="Arial" panose="020B0604020202020204" pitchFamily="34" charset="0"/>
              </a:rPr>
              <a:t>Read the information on page 6 and complete the tasks on page 7.</a:t>
            </a:r>
          </a:p>
          <a:p>
            <a:pPr>
              <a:spcBef>
                <a:spcPts val="1390"/>
              </a:spcBef>
              <a:tabLst>
                <a:tab pos="251460" algn="l"/>
              </a:tabLst>
            </a:pPr>
            <a:endParaRPr lang="en-US" sz="12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GB" sz="12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Textbox 33">
            <a:extLst>
              <a:ext uri="{FF2B5EF4-FFF2-40B4-BE49-F238E27FC236}">
                <a16:creationId xmlns:a16="http://schemas.microsoft.com/office/drawing/2014/main" id="{6D9C72A6-3BA5-90A6-05A1-254A54CE8920}"/>
              </a:ext>
            </a:extLst>
          </p:cNvPr>
          <p:cNvSpPr txBox="1">
            <a:spLocks/>
          </p:cNvSpPr>
          <p:nvPr/>
        </p:nvSpPr>
        <p:spPr>
          <a:xfrm>
            <a:off x="5074357" y="595301"/>
            <a:ext cx="4736212" cy="139900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4: </a:t>
            </a:r>
            <a:r>
              <a:rPr lang="en-GB"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Activity 1 Week 3         What is Social Health</a:t>
            </a:r>
          </a:p>
          <a:p>
            <a:pPr>
              <a:spcBef>
                <a:spcPts val="1390"/>
              </a:spcBef>
              <a:tabLst>
                <a:tab pos="251460" algn="l"/>
              </a:tabLst>
            </a:pPr>
            <a:r>
              <a:rPr lang="en-US" sz="1200" b="1" dirty="0">
                <a:solidFill>
                  <a:srgbClr val="000000"/>
                </a:solidFill>
                <a:latin typeface="Arial" panose="020B0604020202020204" pitchFamily="34" charset="0"/>
                <a:ea typeface="Calibri" panose="020F0502020204030204" pitchFamily="34" charset="0"/>
                <a:cs typeface="Arial" panose="020B0604020202020204" pitchFamily="34" charset="0"/>
              </a:rPr>
              <a:t>Knowledge </a:t>
            </a:r>
            <a:r>
              <a:rPr lang="en-US" sz="1200" b="1" dirty="0" err="1">
                <a:solidFill>
                  <a:srgbClr val="000000"/>
                </a:solidFill>
                <a:latin typeface="Arial" panose="020B0604020202020204" pitchFamily="34" charset="0"/>
                <a:ea typeface="Calibri" panose="020F0502020204030204" pitchFamily="34" charset="0"/>
                <a:cs typeface="Arial" panose="020B0604020202020204" pitchFamily="34" charset="0"/>
              </a:rPr>
              <a:t>Organiser</a:t>
            </a:r>
            <a:r>
              <a:rPr lang="en-US" sz="1200" b="1" dirty="0">
                <a:solidFill>
                  <a:srgbClr val="000000"/>
                </a:solidFill>
                <a:latin typeface="Arial" panose="020B0604020202020204" pitchFamily="34" charset="0"/>
                <a:ea typeface="Calibri" panose="020F0502020204030204" pitchFamily="34" charset="0"/>
                <a:cs typeface="Arial" panose="020B0604020202020204" pitchFamily="34" charset="0"/>
              </a:rPr>
              <a:t> Page 8-9 -  How does sport help us socially?</a:t>
            </a:r>
          </a:p>
          <a:p>
            <a:pPr>
              <a:spcBef>
                <a:spcPts val="1390"/>
              </a:spcBef>
              <a:tabLst>
                <a:tab pos="251460" algn="l"/>
              </a:tabLst>
            </a:pPr>
            <a:r>
              <a:rPr lang="en-GB" sz="1200" b="1" dirty="0">
                <a:solidFill>
                  <a:srgbClr val="000000"/>
                </a:solidFill>
                <a:latin typeface="Arial" panose="020B0604020202020204" pitchFamily="34" charset="0"/>
                <a:ea typeface="Calibri" panose="020F0502020204030204" pitchFamily="34" charset="0"/>
                <a:cs typeface="Arial" panose="020B0604020202020204" pitchFamily="34" charset="0"/>
              </a:rPr>
              <a:t>Read the information on page 8 and complete the tasks on page 9.</a:t>
            </a:r>
          </a:p>
          <a:p>
            <a:pPr>
              <a:spcBef>
                <a:spcPts val="1390"/>
              </a:spcBef>
              <a:tabLst>
                <a:tab pos="251460" algn="l"/>
              </a:tabLst>
            </a:pPr>
            <a:endParaRPr lang="en-GB"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GB" sz="12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GB"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GB" sz="12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a:p>
            <a:pPr lvl="1">
              <a:spcBef>
                <a:spcPts val="1390"/>
              </a:spcBef>
              <a:tabLst>
                <a:tab pos="251460" algn="l"/>
              </a:tabLst>
            </a:pPr>
            <a:endParaRPr lang="en-GB" sz="12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Textbox 33">
            <a:extLst>
              <a:ext uri="{FF2B5EF4-FFF2-40B4-BE49-F238E27FC236}">
                <a16:creationId xmlns:a16="http://schemas.microsoft.com/office/drawing/2014/main" id="{E1CF3722-E2F4-C852-D01A-2F26368B63E4}"/>
              </a:ext>
            </a:extLst>
          </p:cNvPr>
          <p:cNvSpPr txBox="1">
            <a:spLocks/>
          </p:cNvSpPr>
          <p:nvPr/>
        </p:nvSpPr>
        <p:spPr>
          <a:xfrm>
            <a:off x="5088007" y="2188915"/>
            <a:ext cx="4706226" cy="1399001"/>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5 :  Activity 1 Week 4</a:t>
            </a:r>
          </a:p>
          <a:p>
            <a:pPr>
              <a:spcBef>
                <a:spcPts val="1390"/>
              </a:spcBef>
              <a:tabLst>
                <a:tab pos="251460" algn="l"/>
              </a:tabLst>
            </a:pPr>
            <a:r>
              <a:rPr lang="en-US" sz="1200" b="1" dirty="0">
                <a:solidFill>
                  <a:srgbClr val="000000"/>
                </a:solidFill>
                <a:latin typeface="Arial" panose="020B0604020202020204" pitchFamily="34" charset="0"/>
                <a:ea typeface="Calibri" panose="020F0502020204030204" pitchFamily="34" charset="0"/>
                <a:cs typeface="Arial" panose="020B0604020202020204" pitchFamily="34" charset="0"/>
              </a:rPr>
              <a:t>Review the knowledge </a:t>
            </a:r>
            <a:r>
              <a:rPr lang="en-US" sz="1200" b="1" dirty="0" err="1">
                <a:solidFill>
                  <a:srgbClr val="000000"/>
                </a:solidFill>
                <a:latin typeface="Arial" panose="020B0604020202020204" pitchFamily="34" charset="0"/>
                <a:ea typeface="Calibri" panose="020F0502020204030204" pitchFamily="34" charset="0"/>
                <a:cs typeface="Arial" panose="020B0604020202020204" pitchFamily="34" charset="0"/>
              </a:rPr>
              <a:t>organiser</a:t>
            </a:r>
            <a:r>
              <a:rPr lang="en-US" sz="1200" b="1" dirty="0">
                <a:solidFill>
                  <a:srgbClr val="000000"/>
                </a:solidFill>
                <a:latin typeface="Arial" panose="020B0604020202020204" pitchFamily="34" charset="0"/>
                <a:ea typeface="Calibri" panose="020F0502020204030204" pitchFamily="34" charset="0"/>
                <a:cs typeface="Arial" panose="020B0604020202020204" pitchFamily="34" charset="0"/>
              </a:rPr>
              <a:t> pages 4-9</a:t>
            </a:r>
            <a:endParaRPr lang="en-US"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r>
              <a:rPr lang="en-US" sz="1200" b="1" dirty="0">
                <a:solidFill>
                  <a:srgbClr val="000000"/>
                </a:solidFill>
                <a:latin typeface="Arial" panose="020B0604020202020204" pitchFamily="34" charset="0"/>
                <a:ea typeface="Calibri" panose="020F0502020204030204" pitchFamily="34" charset="0"/>
                <a:cs typeface="Arial" panose="020B0604020202020204" pitchFamily="34" charset="0"/>
              </a:rPr>
              <a:t>Mock questions in preparation for your test in week 6.</a:t>
            </a:r>
          </a:p>
          <a:p>
            <a:pPr>
              <a:spcBef>
                <a:spcPts val="1390"/>
              </a:spcBef>
              <a:tabLst>
                <a:tab pos="251460" algn="l"/>
              </a:tabLst>
            </a:pPr>
            <a:r>
              <a:rPr kumimoji="0" lang="en-US" altLang="en-US" sz="1200" b="0" i="0" u="none" strike="noStrike" cap="none" normalizeH="0" baseline="0" dirty="0">
                <a:ln>
                  <a:noFill/>
                </a:ln>
                <a:solidFill>
                  <a:schemeClr val="tx1"/>
                </a:solidFill>
                <a:effectLst/>
                <a:latin typeface="Arial" panose="020B0604020202020204" pitchFamily="34" charset="0"/>
                <a:hlinkClick r:id="rId2"/>
              </a:rPr>
              <a:t>Year 7 PE Health Quiz Knowledge Practice 1 – Fill out form</a:t>
            </a:r>
            <a:endParaRPr kumimoji="0" lang="en-US" altLang="en-US" sz="1200" b="0" i="0" u="none" strike="noStrike" cap="none" normalizeH="0" baseline="0" dirty="0">
              <a:ln>
                <a:noFill/>
              </a:ln>
              <a:solidFill>
                <a:schemeClr val="tx1"/>
              </a:solidFill>
              <a:effectLst/>
              <a:latin typeface="Arial" panose="020B0604020202020204" pitchFamily="34" charset="0"/>
            </a:endParaRPr>
          </a:p>
          <a:p>
            <a:pPr>
              <a:spcBef>
                <a:spcPts val="1390"/>
              </a:spcBef>
              <a:tabLst>
                <a:tab pos="251460" algn="l"/>
              </a:tabLst>
            </a:pPr>
            <a:endParaRPr lang="en-US" sz="12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r>
              <a:rPr lang="en-US"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7" name="Textbox 33">
            <a:extLst>
              <a:ext uri="{FF2B5EF4-FFF2-40B4-BE49-F238E27FC236}">
                <a16:creationId xmlns:a16="http://schemas.microsoft.com/office/drawing/2014/main" id="{0A5140DA-FBDD-524A-30BA-6E91614F2C15}"/>
              </a:ext>
            </a:extLst>
          </p:cNvPr>
          <p:cNvSpPr txBox="1">
            <a:spLocks/>
          </p:cNvSpPr>
          <p:nvPr/>
        </p:nvSpPr>
        <p:spPr>
          <a:xfrm>
            <a:off x="5104343" y="3718988"/>
            <a:ext cx="4706226" cy="141634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6: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Activity 1 Revision &amp; Assessment Week</a:t>
            </a:r>
            <a:endParaRPr kumimoji="0" lang="en-GB" altLang="en-US" sz="1200" b="1" i="0" u="none" strike="noStrike" cap="none" normalizeH="0" baseline="0" dirty="0">
              <a:ln>
                <a:noFill/>
              </a:ln>
              <a:solidFill>
                <a:srgbClr val="000000"/>
              </a:solidFill>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endParaRPr lang="en-GB"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250825" algn="l"/>
              </a:tabLst>
            </a:pPr>
            <a:r>
              <a:rPr lang="en-GB" sz="1200" b="1" dirty="0">
                <a:solidFill>
                  <a:srgbClr val="000000"/>
                </a:solidFill>
                <a:latin typeface="Arial" panose="020B0604020202020204" pitchFamily="34" charset="0"/>
                <a:ea typeface="Calibri" panose="020F0502020204030204" pitchFamily="34" charset="0"/>
                <a:cs typeface="Arial" panose="020B0604020202020204" pitchFamily="34" charset="0"/>
              </a:rPr>
              <a:t>Use Page 10 to create a mind map on everything that you have leant in PE about Health.</a:t>
            </a:r>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5" name="Textbox 33">
            <a:extLst>
              <a:ext uri="{FF2B5EF4-FFF2-40B4-BE49-F238E27FC236}">
                <a16:creationId xmlns:a16="http://schemas.microsoft.com/office/drawing/2014/main" id="{2D6125D1-982B-3286-C94A-C38D24D0273A}"/>
              </a:ext>
            </a:extLst>
          </p:cNvPr>
          <p:cNvSpPr txBox="1">
            <a:spLocks/>
          </p:cNvSpPr>
          <p:nvPr/>
        </p:nvSpPr>
        <p:spPr>
          <a:xfrm>
            <a:off x="155399" y="571382"/>
            <a:ext cx="4736212" cy="1617534"/>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a:t>
            </a:r>
            <a:r>
              <a:rPr lang="en-US" sz="1200" b="1" dirty="0">
                <a:solidFill>
                  <a:srgbClr val="000000"/>
                </a:solidFill>
                <a:latin typeface="Arial" panose="020B0604020202020204" pitchFamily="34" charset="0"/>
                <a:ea typeface="Calibri" panose="020F0502020204030204" pitchFamily="34" charset="0"/>
                <a:cs typeface="Arial" panose="020B0604020202020204" pitchFamily="34" charset="0"/>
              </a:rPr>
              <a:t>1</a:t>
            </a:r>
            <a:r>
              <a:rPr lang="en-US"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Baseline Assessment &amp; Expectations in PE. </a:t>
            </a:r>
            <a:r>
              <a:rPr kumimoji="0" lang="en-US" altLang="en-US" sz="1200" b="0" i="0" u="none" strike="noStrike" cap="none" normalizeH="0" baseline="0" dirty="0">
                <a:ln>
                  <a:noFill/>
                </a:ln>
                <a:solidFill>
                  <a:schemeClr val="tx1"/>
                </a:solidFill>
                <a:effectLst/>
                <a:latin typeface="Arial" panose="020B0604020202020204" pitchFamily="34" charset="0"/>
                <a:hlinkClick r:id="rId3"/>
              </a:rPr>
              <a:t>PE Department Expectations.pptx</a:t>
            </a:r>
            <a:endParaRPr kumimoji="0" lang="en-US" altLang="en-US" sz="1200" b="0" i="0" u="none" strike="noStrike" cap="none" normalizeH="0" baseline="0" dirty="0">
              <a:ln>
                <a:noFill/>
              </a:ln>
              <a:solidFill>
                <a:schemeClr val="tx1"/>
              </a:solidFill>
              <a:effectLst/>
              <a:latin typeface="Arial" panose="020B0604020202020204" pitchFamily="34" charset="0"/>
            </a:endParaRPr>
          </a:p>
          <a:p>
            <a:pPr>
              <a:spcBef>
                <a:spcPts val="1390"/>
              </a:spcBef>
              <a:tabLst>
                <a:tab pos="251460" algn="l"/>
              </a:tabLst>
            </a:pPr>
            <a:r>
              <a:rPr lang="en-US" sz="1200" b="1" dirty="0">
                <a:solidFill>
                  <a:srgbClr val="000000"/>
                </a:solidFill>
                <a:latin typeface="Arial" panose="020B0604020202020204" pitchFamily="34" charset="0"/>
                <a:ea typeface="Calibri" panose="020F0502020204030204" pitchFamily="34" charset="0"/>
                <a:cs typeface="Arial" panose="020B0604020202020204" pitchFamily="34" charset="0"/>
              </a:rPr>
              <a:t>Revisit the rules and expectations in PE document and answer the </a:t>
            </a:r>
            <a:r>
              <a:rPr kumimoji="0" lang="en-US" altLang="en-US" sz="1200" b="0" i="0" u="none" strike="noStrike" cap="none" normalizeH="0" baseline="0" dirty="0">
                <a:ln>
                  <a:noFill/>
                </a:ln>
                <a:solidFill>
                  <a:schemeClr val="tx1"/>
                </a:solidFill>
                <a:effectLst/>
                <a:latin typeface="Arial" panose="020B0604020202020204" pitchFamily="34" charset="0"/>
                <a:hlinkClick r:id="rId4"/>
              </a:rPr>
              <a:t>PE Department </a:t>
            </a:r>
            <a:r>
              <a:rPr kumimoji="0" lang="en-US" altLang="en-US" sz="1200" b="0" i="0" u="none" strike="noStrike" cap="none" normalizeH="0" baseline="0" dirty="0" err="1">
                <a:ln>
                  <a:noFill/>
                </a:ln>
                <a:solidFill>
                  <a:schemeClr val="tx1"/>
                </a:solidFill>
                <a:effectLst/>
                <a:latin typeface="Arial" panose="020B0604020202020204" pitchFamily="34" charset="0"/>
                <a:hlinkClick r:id="rId4"/>
              </a:rPr>
              <a:t>Expectrations</a:t>
            </a:r>
            <a:r>
              <a:rPr kumimoji="0" lang="en-US" altLang="en-US" sz="1200" b="0" i="0" u="none" strike="noStrike" cap="none" normalizeH="0" baseline="0" dirty="0">
                <a:ln>
                  <a:noFill/>
                </a:ln>
                <a:solidFill>
                  <a:schemeClr val="tx1"/>
                </a:solidFill>
                <a:effectLst/>
                <a:latin typeface="Arial" panose="020B0604020202020204" pitchFamily="34" charset="0"/>
                <a:hlinkClick r:id="rId4"/>
              </a:rPr>
              <a:t> – Fill out form</a:t>
            </a:r>
            <a:endParaRPr kumimoji="0" lang="en-US" altLang="en-US" sz="1200" b="0" i="0" u="none" strike="noStrike" cap="none" normalizeH="0" baseline="0" dirty="0">
              <a:ln>
                <a:noFill/>
              </a:ln>
              <a:solidFill>
                <a:schemeClr val="tx1"/>
              </a:solidFill>
              <a:effectLst/>
              <a:latin typeface="Arial" panose="020B0604020202020204" pitchFamily="34" charset="0"/>
            </a:endParaRPr>
          </a:p>
          <a:p>
            <a:pPr>
              <a:spcBef>
                <a:spcPts val="1390"/>
              </a:spcBef>
              <a:tabLst>
                <a:tab pos="251460" algn="l"/>
              </a:tabLst>
            </a:pPr>
            <a:r>
              <a:rPr lang="en-US" sz="1200" b="1" dirty="0">
                <a:solidFill>
                  <a:srgbClr val="000000"/>
                </a:solidFill>
                <a:latin typeface="Arial" panose="020B0604020202020204" pitchFamily="34" charset="0"/>
                <a:ea typeface="Calibri" panose="020F0502020204030204" pitchFamily="34" charset="0"/>
                <a:cs typeface="Arial" panose="020B0604020202020204" pitchFamily="34" charset="0"/>
              </a:rPr>
              <a:t>Login to Ever learner and open assignment 1 for year 7.</a:t>
            </a:r>
          </a:p>
          <a:p>
            <a:pPr>
              <a:spcBef>
                <a:spcPts val="1390"/>
              </a:spcBef>
              <a:tabLst>
                <a:tab pos="251460" algn="l"/>
              </a:tabLst>
            </a:pPr>
            <a:endParaRPr kumimoji="0" lang="en-US" altLang="en-US" sz="1200" b="0" i="0" u="none" strike="noStrike" cap="none" normalizeH="0" baseline="0" dirty="0">
              <a:ln>
                <a:noFill/>
              </a:ln>
              <a:solidFill>
                <a:schemeClr val="tx1"/>
              </a:solidFill>
              <a:effectLst/>
              <a:latin typeface="Arial" panose="020B0604020202020204" pitchFamily="34" charset="0"/>
            </a:endParaRPr>
          </a:p>
          <a:p>
            <a:pPr>
              <a:spcBef>
                <a:spcPts val="1390"/>
              </a:spcBef>
              <a:tabLst>
                <a:tab pos="251460" algn="l"/>
              </a:tabLst>
            </a:pPr>
            <a:endParaRPr lang="en-US"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12692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8F5B79-AABC-46AA-A62F-6461945E1F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82" y="1384949"/>
            <a:ext cx="9745435" cy="1028844"/>
          </a:xfrm>
          <a:prstGeom prst="rect">
            <a:avLst/>
          </a:prstGeom>
        </p:spPr>
      </p:pic>
      <p:pic>
        <p:nvPicPr>
          <p:cNvPr id="5" name="Picture 4">
            <a:extLst>
              <a:ext uri="{FF2B5EF4-FFF2-40B4-BE49-F238E27FC236}">
                <a16:creationId xmlns:a16="http://schemas.microsoft.com/office/drawing/2014/main" id="{76B3636B-1009-4B88-B15F-0A3B4838F6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82" y="698947"/>
            <a:ext cx="9764488" cy="619211"/>
          </a:xfrm>
          <a:prstGeom prst="rect">
            <a:avLst/>
          </a:prstGeom>
        </p:spPr>
      </p:pic>
      <p:pic>
        <p:nvPicPr>
          <p:cNvPr id="7" name="Picture 6">
            <a:extLst>
              <a:ext uri="{FF2B5EF4-FFF2-40B4-BE49-F238E27FC236}">
                <a16:creationId xmlns:a16="http://schemas.microsoft.com/office/drawing/2014/main" id="{923C8A26-77C3-4E4C-8CB3-A1AFEC4C82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32" y="2480584"/>
            <a:ext cx="9745435" cy="4134427"/>
          </a:xfrm>
          <a:prstGeom prst="rect">
            <a:avLst/>
          </a:prstGeom>
        </p:spPr>
      </p:pic>
      <p:pic>
        <p:nvPicPr>
          <p:cNvPr id="8" name="Picture 7" descr="A black text on a white background&#10;&#10;Description automatically generated">
            <a:extLst>
              <a:ext uri="{FF2B5EF4-FFF2-40B4-BE49-F238E27FC236}">
                <a16:creationId xmlns:a16="http://schemas.microsoft.com/office/drawing/2014/main" id="{2455D11E-61E1-46D3-85CB-352AA22BE7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6578" y="112685"/>
            <a:ext cx="2288857" cy="545636"/>
          </a:xfrm>
          <a:prstGeom prst="rect">
            <a:avLst/>
          </a:prstGeom>
        </p:spPr>
      </p:pic>
    </p:spTree>
    <p:extLst>
      <p:ext uri="{BB962C8B-B14F-4D97-AF65-F5344CB8AC3E}">
        <p14:creationId xmlns:p14="http://schemas.microsoft.com/office/powerpoint/2010/main" val="2525961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F09EC7FB-1871-4401-A0E1-DFA8104D6D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034" y="927044"/>
            <a:ext cx="9633932" cy="5762934"/>
          </a:xfrm>
          <a:prstGeom prst="rect">
            <a:avLst/>
          </a:prstGeom>
        </p:spPr>
      </p:pic>
      <p:pic>
        <p:nvPicPr>
          <p:cNvPr id="4" name="Picture 3" descr="A black text on a white background&#10;&#10;Description automatically generated">
            <a:extLst>
              <a:ext uri="{FF2B5EF4-FFF2-40B4-BE49-F238E27FC236}">
                <a16:creationId xmlns:a16="http://schemas.microsoft.com/office/drawing/2014/main" id="{0767AA94-579A-4E00-AECD-1F86F91A7C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86588" y="168022"/>
            <a:ext cx="2803207" cy="668250"/>
          </a:xfrm>
          <a:prstGeom prst="rect">
            <a:avLst/>
          </a:prstGeom>
        </p:spPr>
      </p:pic>
    </p:spTree>
    <p:extLst>
      <p:ext uri="{BB962C8B-B14F-4D97-AF65-F5344CB8AC3E}">
        <p14:creationId xmlns:p14="http://schemas.microsoft.com/office/powerpoint/2010/main" val="3082010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a:solidFill>
                  <a:schemeClr val="bg1"/>
                </a:solidFill>
              </a:rPr>
              <a:t>Mathematics Year 7 (GS)</a:t>
            </a:r>
            <a:endParaRPr lang="en-GB" sz="2400" dirty="0">
              <a:solidFill>
                <a:schemeClr val="bg1"/>
              </a:solidFill>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145725"/>
            <a:ext cx="4736212" cy="127760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6:</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a:t>
            </a:r>
            <a:r>
              <a:rPr lang="en-GB" altLang="en-US" sz="1400" b="1" dirty="0">
                <a:latin typeface="TT Commons"/>
                <a:ea typeface="Calibri" panose="020F0502020204030204" pitchFamily="34" charset="0"/>
              </a:rPr>
              <a:t>Area of parallelogram and trapezium</a:t>
            </a:r>
            <a:endParaRPr lang="en-GB" altLang="zh-HK" sz="1400" b="1" dirty="0">
              <a:latin typeface="TT Commons"/>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60709" y="354708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7:</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a:t>
            </a:r>
            <a:r>
              <a:rPr lang="en-GB" altLang="zh-HK" sz="1200" b="1" dirty="0">
                <a:latin typeface="TT Commons"/>
              </a:rPr>
              <a:t> </a:t>
            </a:r>
            <a:r>
              <a:rPr lang="en-GB" altLang="zh-HK" sz="1600" b="1" dirty="0">
                <a:latin typeface="TT Commons"/>
              </a:rPr>
              <a:t>Volume of cube and cuboids</a:t>
            </a:r>
            <a:endParaRPr lang="en-US" altLang="zh-HK" sz="1200" b="1" dirty="0">
              <a:latin typeface="TT Commons"/>
            </a:endParaRPr>
          </a:p>
          <a:p>
            <a:pPr algn="ctr"/>
            <a:r>
              <a:rPr lang="en-US" altLang="zh-HK" sz="1200" b="1" dirty="0">
                <a:latin typeface="TT Commons"/>
              </a:rPr>
              <a:t> </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74359" y="505947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Week 8</a:t>
            </a:r>
            <a:r>
              <a:rPr lang="en-US" sz="1200" b="1" dirty="0">
                <a:latin typeface="Calibri" panose="020F0502020204030204" pitchFamily="34" charset="0"/>
                <a:ea typeface="Calibri" panose="020F050202020403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altLang="zh-HK" sz="1600" b="1" dirty="0">
                <a:latin typeface="TT Commons"/>
              </a:rPr>
              <a:t>Surface area of cube and cuboids</a:t>
            </a:r>
            <a:endParaRPr lang="en-GB" sz="1200" b="1" i="0" dirty="0">
              <a:effectLst/>
              <a:latin typeface="TT Commons"/>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2" name="Textbox 33">
            <a:extLst>
              <a:ext uri="{FF2B5EF4-FFF2-40B4-BE49-F238E27FC236}">
                <a16:creationId xmlns:a16="http://schemas.microsoft.com/office/drawing/2014/main" id="{724A5C24-BDCB-5005-CC3B-B100261ADE9E}"/>
              </a:ext>
            </a:extLst>
          </p:cNvPr>
          <p:cNvSpPr txBox="1">
            <a:spLocks/>
          </p:cNvSpPr>
          <p:nvPr/>
        </p:nvSpPr>
        <p:spPr>
          <a:xfrm>
            <a:off x="125415"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altLang="zh-HK" sz="1200" b="1" dirty="0">
                <a:latin typeface="Calibri" panose="020F0502020204030204" pitchFamily="34" charset="0"/>
                <a:ea typeface="Calibri" panose="020F0502020204030204" pitchFamily="34" charset="0"/>
              </a:rPr>
              <a:t>Week 1: </a:t>
            </a:r>
          </a:p>
          <a:p>
            <a:pPr algn="ctr" eaLnBrk="0" fontAlgn="base" hangingPunct="0">
              <a:spcBef>
                <a:spcPct val="0"/>
              </a:spcBef>
              <a:spcAft>
                <a:spcPct val="0"/>
              </a:spcAft>
              <a:tabLst>
                <a:tab pos="250825" algn="l"/>
              </a:tabLst>
            </a:pPr>
            <a:endParaRPr lang="en-US" altLang="en-US" sz="1200" dirty="0">
              <a:latin typeface="Arial" panose="020B0604020202020204" pitchFamily="34" charset="0"/>
              <a:ea typeface="Calibri" panose="020F0502020204030204" pitchFamily="34" charset="0"/>
            </a:endParaRPr>
          </a:p>
          <a:p>
            <a:pPr algn="ctr" eaLnBrk="0" fontAlgn="base" hangingPunct="0">
              <a:spcBef>
                <a:spcPct val="0"/>
              </a:spcBef>
              <a:spcAft>
                <a:spcPct val="0"/>
              </a:spcAft>
              <a:tabLst>
                <a:tab pos="250825" algn="l"/>
              </a:tabLst>
            </a:pPr>
            <a:endParaRPr lang="en-US" altLang="en-US" sz="1200" dirty="0">
              <a:latin typeface="Arial" panose="020B0604020202020204" pitchFamily="34" charset="0"/>
              <a:ea typeface="Calibri" panose="020F0502020204030204" pitchFamily="34" charset="0"/>
            </a:endParaRPr>
          </a:p>
          <a:p>
            <a:pPr algn="ctr" eaLnBrk="0" fontAlgn="base" hangingPunct="0">
              <a:spcBef>
                <a:spcPct val="0"/>
              </a:spcBef>
              <a:spcAft>
                <a:spcPct val="0"/>
              </a:spcAft>
              <a:tabLst>
                <a:tab pos="250825" algn="l"/>
              </a:tabLst>
            </a:pPr>
            <a:r>
              <a:rPr lang="en-US" altLang="en-US" sz="1200" dirty="0">
                <a:latin typeface="Arial" panose="020B0604020202020204" pitchFamily="34" charset="0"/>
                <a:ea typeface="Calibri" panose="020F0502020204030204" pitchFamily="34" charset="0"/>
              </a:rPr>
              <a:t>NO HOMEWORK</a:t>
            </a:r>
            <a:endParaRPr lang="en-GB" altLang="en-US" sz="800" dirty="0">
              <a:latin typeface="Arial" panose="020B0604020202020204" pitchFamily="34" charset="0"/>
            </a:endParaRPr>
          </a:p>
          <a:p>
            <a:pPr>
              <a:spcBef>
                <a:spcPts val="1390"/>
              </a:spcBef>
              <a:tabLst>
                <a:tab pos="251460" algn="l"/>
              </a:tabLst>
            </a:pPr>
            <a:endParaRPr kumimoji="0" lang="en-US" altLang="en-US" sz="1600" b="0" i="0" u="none" strike="noStrike" cap="none" normalizeH="0" baseline="0" dirty="0">
              <a:ln>
                <a:noFill/>
              </a:ln>
              <a:effectLst/>
              <a:latin typeface="Arial" panose="020B0604020202020204" pitchFamily="34" charset="0"/>
            </a:endParaRPr>
          </a:p>
        </p:txBody>
      </p:sp>
      <p:sp>
        <p:nvSpPr>
          <p:cNvPr id="3" name="Textbox 33">
            <a:extLst>
              <a:ext uri="{FF2B5EF4-FFF2-40B4-BE49-F238E27FC236}">
                <a16:creationId xmlns:a16="http://schemas.microsoft.com/office/drawing/2014/main" id="{9276481F-264E-3FBC-B966-0AC6E593BD48}"/>
              </a:ext>
            </a:extLst>
          </p:cNvPr>
          <p:cNvSpPr txBox="1">
            <a:spLocks/>
          </p:cNvSpPr>
          <p:nvPr/>
        </p:nvSpPr>
        <p:spPr>
          <a:xfrm>
            <a:off x="109079" y="2151397"/>
            <a:ext cx="4736212" cy="127760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2: </a:t>
            </a: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GB"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GB"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sz="1400" b="1" dirty="0">
                <a:solidFill>
                  <a:srgbClr val="000000"/>
                </a:solidFill>
                <a:effectLst/>
                <a:latin typeface="Calibri" panose="020F0502020204030204" pitchFamily="34" charset="0"/>
                <a:ea typeface="Calibri" panose="020F0502020204030204" pitchFamily="34" charset="0"/>
              </a:rPr>
              <a:t>Divisibility and division</a:t>
            </a:r>
            <a:r>
              <a:rPr lang="en-GB" sz="1050" dirty="0"/>
              <a:t>	</a:t>
            </a:r>
            <a:endParaRPr lang="en-GB" sz="1200" dirty="0"/>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4" name="Textbox 33">
            <a:extLst>
              <a:ext uri="{FF2B5EF4-FFF2-40B4-BE49-F238E27FC236}">
                <a16:creationId xmlns:a16="http://schemas.microsoft.com/office/drawing/2014/main" id="{6D9C72A6-3BA5-90A6-05A1-254A54CE8920}"/>
              </a:ext>
            </a:extLst>
          </p:cNvPr>
          <p:cNvSpPr txBox="1">
            <a:spLocks/>
          </p:cNvSpPr>
          <p:nvPr/>
        </p:nvSpPr>
        <p:spPr>
          <a:xfrm>
            <a:off x="125415" y="3518689"/>
            <a:ext cx="4736212" cy="139900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3: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S</a:t>
            </a:r>
            <a:r>
              <a:rPr lang="en-US" sz="1600" b="1" dirty="0">
                <a:solidFill>
                  <a:srgbClr val="000000"/>
                </a:solidFill>
                <a:effectLst/>
                <a:latin typeface="Calibri" panose="020F0502020204030204" pitchFamily="34" charset="0"/>
                <a:ea typeface="Calibri" panose="020F0502020204030204" pitchFamily="34" charset="0"/>
              </a:rPr>
              <a:t>quare numbers and square roots</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6" name="Textbox 33">
            <a:extLst>
              <a:ext uri="{FF2B5EF4-FFF2-40B4-BE49-F238E27FC236}">
                <a16:creationId xmlns:a16="http://schemas.microsoft.com/office/drawing/2014/main" id="{E1CF3722-E2F4-C852-D01A-2F26368B63E4}"/>
              </a:ext>
            </a:extLst>
          </p:cNvPr>
          <p:cNvSpPr txBox="1">
            <a:spLocks/>
          </p:cNvSpPr>
          <p:nvPr/>
        </p:nvSpPr>
        <p:spPr>
          <a:xfrm>
            <a:off x="95429" y="5059475"/>
            <a:ext cx="4706226" cy="1399001"/>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4: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sz="1600" b="1" dirty="0">
                <a:solidFill>
                  <a:srgbClr val="000000"/>
                </a:solidFill>
                <a:effectLst/>
                <a:latin typeface="Calibri" panose="020F0502020204030204" pitchFamily="34" charset="0"/>
                <a:ea typeface="Calibri" panose="020F0502020204030204" pitchFamily="34" charset="0"/>
              </a:rPr>
              <a:t>Factors, multiples and primes</a:t>
            </a:r>
            <a:endParaRPr lang="en-GB" sz="1200" b="1" dirty="0">
              <a:effectLst/>
              <a:latin typeface="Calibri" panose="020F0502020204030204" pitchFamily="34" charset="0"/>
              <a:ea typeface="Calibri" panose="020F0502020204030204" pitchFamily="34" charset="0"/>
            </a:endParaRP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7" name="Textbox 33">
            <a:extLst>
              <a:ext uri="{FF2B5EF4-FFF2-40B4-BE49-F238E27FC236}">
                <a16:creationId xmlns:a16="http://schemas.microsoft.com/office/drawing/2014/main" id="{0A5140DA-FBDD-524A-30BA-6E91614F2C15}"/>
              </a:ext>
            </a:extLst>
          </p:cNvPr>
          <p:cNvSpPr txBox="1">
            <a:spLocks/>
          </p:cNvSpPr>
          <p:nvPr/>
        </p:nvSpPr>
        <p:spPr>
          <a:xfrm>
            <a:off x="5074359" y="628544"/>
            <a:ext cx="4706226" cy="141634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5: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a:t>
            </a:r>
            <a:r>
              <a:rPr lang="en-GB" altLang="en-US" sz="1200" b="1" dirty="0">
                <a:latin typeface="TT Commons"/>
                <a:ea typeface="Calibri" panose="020F0502020204030204" pitchFamily="34" charset="0"/>
              </a:rPr>
              <a:t> </a:t>
            </a:r>
            <a:r>
              <a:rPr lang="en-US" sz="1600" b="1" dirty="0">
                <a:solidFill>
                  <a:srgbClr val="000000"/>
                </a:solidFill>
                <a:effectLst/>
                <a:latin typeface="Calibri" panose="020F0502020204030204" pitchFamily="34" charset="0"/>
                <a:ea typeface="Calibri" panose="020F0502020204030204" pitchFamily="34" charset="0"/>
              </a:rPr>
              <a:t>Area of triangle</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5" name="Textbox 30">
            <a:extLst>
              <a:ext uri="{FF2B5EF4-FFF2-40B4-BE49-F238E27FC236}">
                <a16:creationId xmlns:a16="http://schemas.microsoft.com/office/drawing/2014/main" id="{A160D683-1E0E-F6FF-86C9-6AE130B4C3BE}"/>
              </a:ext>
            </a:extLst>
          </p:cNvPr>
          <p:cNvSpPr txBox="1">
            <a:spLocks/>
          </p:cNvSpPr>
          <p:nvPr/>
        </p:nvSpPr>
        <p:spPr>
          <a:xfrm>
            <a:off x="127174" y="6503528"/>
            <a:ext cx="9685154" cy="288432"/>
          </a:xfrm>
          <a:prstGeom prst="rect">
            <a:avLst/>
          </a:prstGeom>
          <a:noFill/>
          <a:ln w="12700">
            <a:solidFill>
              <a:srgbClr val="000000"/>
            </a:solidFill>
            <a:prstDash val="solid"/>
          </a:ln>
        </p:spPr>
        <p:txBody>
          <a:bodyPr wrap="square" lIns="0" tIns="0" rIns="0" bIns="0" rtlCol="0">
            <a:noAutofit/>
          </a:bodyPr>
          <a:lstStyle/>
          <a:p>
            <a:pPr algn="just">
              <a:lnSpc>
                <a:spcPts val="1150"/>
              </a:lnSpc>
            </a:pPr>
            <a:r>
              <a:rPr lang="en-US" sz="1200" dirty="0">
                <a:solidFill>
                  <a:srgbClr val="000000"/>
                </a:solidFill>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pPr algn="just">
              <a:lnSpc>
                <a:spcPts val="1150"/>
              </a:lnSpc>
            </a:pPr>
            <a:r>
              <a:rPr lang="en-US" sz="1200" b="1" dirty="0">
                <a:solidFill>
                  <a:srgbClr val="000000"/>
                </a:solidFill>
                <a:effectLst/>
                <a:latin typeface="Calibri" panose="020F0502020204030204" pitchFamily="34" charset="0"/>
                <a:ea typeface="Calibri" panose="020F0502020204030204" pitchFamily="34" charset="0"/>
              </a:rPr>
              <a:t> </a:t>
            </a:r>
            <a:r>
              <a:rPr lang="en-US" b="1" dirty="0">
                <a:solidFill>
                  <a:srgbClr val="000000"/>
                </a:solidFill>
                <a:effectLst/>
                <a:latin typeface="Calibri" panose="020F0502020204030204" pitchFamily="34" charset="0"/>
                <a:ea typeface="Calibri" panose="020F0502020204030204" pitchFamily="34" charset="0"/>
              </a:rPr>
              <a:t>Key vocabulary:</a:t>
            </a:r>
            <a:r>
              <a:rPr lang="en-US" altLang="zh-HK" b="1" dirty="0">
                <a:latin typeface="TT Commons"/>
                <a:ea typeface="Calibri" panose="020F0502020204030204" pitchFamily="34" charset="0"/>
              </a:rPr>
              <a:t> Division, Divisibility, Square roots, Primes, Area, Volume, Parallelogram, Cuboids </a:t>
            </a:r>
            <a:endParaRPr lang="en-GB" altLang="zh-HK" b="1" dirty="0">
              <a:latin typeface="TT Commons"/>
              <a:ea typeface="Calibri" panose="020F0502020204030204" pitchFamily="34" charset="0"/>
            </a:endParaRPr>
          </a:p>
          <a:p>
            <a:pPr algn="just">
              <a:lnSpc>
                <a:spcPts val="1150"/>
              </a:lnSpc>
            </a:pPr>
            <a:r>
              <a:rPr lang="en-US" sz="1200" b="1" dirty="0">
                <a:solidFill>
                  <a:srgbClr val="000000"/>
                </a:solidFill>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3111903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Mathematics Year 7 (MS)</a:t>
            </a: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145725"/>
            <a:ext cx="4736212" cy="127760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6:</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12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1200" b="0" i="0" u="none" strike="noStrike" cap="none" normalizeH="0" baseline="0" dirty="0">
              <a:ln>
                <a:noFill/>
              </a:ln>
              <a:effectLst/>
              <a:latin typeface="Arial" panose="020B0604020202020204" pitchFamily="34" charset="0"/>
            </a:endParaRP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a:t>
            </a:r>
            <a:r>
              <a:rPr lang="en-GB" altLang="en-US" sz="1200" b="1" dirty="0">
                <a:latin typeface="TT Commons"/>
                <a:ea typeface="Calibri" panose="020F0502020204030204" pitchFamily="34" charset="0"/>
              </a:rPr>
              <a:t> Pie charts</a:t>
            </a:r>
            <a:endParaRPr lang="en-GB" altLang="zh-HK" sz="1200" b="1" dirty="0">
              <a:latin typeface="TT Commons"/>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2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48009" y="353438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7:</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12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12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a:t>
            </a:r>
            <a:r>
              <a:rPr lang="en-GB" altLang="zh-HK" sz="1200" b="1" dirty="0">
                <a:latin typeface="TT Commons"/>
              </a:rPr>
              <a:t> Stem and leaf diagram</a:t>
            </a:r>
            <a:endParaRPr lang="en-US" altLang="zh-HK" sz="1200" b="1" dirty="0">
              <a:latin typeface="TT Commons"/>
            </a:endParaRPr>
          </a:p>
          <a:p>
            <a:pPr algn="ctr"/>
            <a:r>
              <a:rPr lang="en-US" altLang="zh-HK" sz="1200" b="1" dirty="0">
                <a:latin typeface="TT Commons"/>
              </a:rPr>
              <a:t> </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2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8959" y="503407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Week 8</a:t>
            </a:r>
            <a:r>
              <a:rPr lang="en-US" sz="1200" b="1" dirty="0">
                <a:latin typeface="Calibri" panose="020F0502020204030204" pitchFamily="34" charset="0"/>
                <a:ea typeface="Calibri" panose="020F050202020403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12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12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altLang="zh-HK" sz="1200" b="1" dirty="0">
                <a:latin typeface="TT Commons"/>
              </a:rPr>
              <a:t>Scatter graphs</a:t>
            </a:r>
            <a:endParaRPr lang="en-GB" sz="1200" b="1" i="0" dirty="0">
              <a:effectLst/>
              <a:latin typeface="TT Commons"/>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200" b="0" i="0" u="none" strike="noStrike" cap="none" normalizeH="0" baseline="0" dirty="0">
              <a:ln>
                <a:noFill/>
              </a:ln>
              <a:effectLst/>
              <a:latin typeface="Arial" panose="020B0604020202020204" pitchFamily="34" charset="0"/>
            </a:endParaRPr>
          </a:p>
        </p:txBody>
      </p:sp>
      <p:sp>
        <p:nvSpPr>
          <p:cNvPr id="2" name="Textbox 33">
            <a:extLst>
              <a:ext uri="{FF2B5EF4-FFF2-40B4-BE49-F238E27FC236}">
                <a16:creationId xmlns:a16="http://schemas.microsoft.com/office/drawing/2014/main" id="{724A5C24-BDCB-5005-CC3B-B100261ADE9E}"/>
              </a:ext>
            </a:extLst>
          </p:cNvPr>
          <p:cNvSpPr txBox="1">
            <a:spLocks/>
          </p:cNvSpPr>
          <p:nvPr/>
        </p:nvSpPr>
        <p:spPr>
          <a:xfrm>
            <a:off x="125415"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altLang="zh-HK" sz="1200" b="1" dirty="0">
                <a:latin typeface="Calibri" panose="020F0502020204030204" pitchFamily="34" charset="0"/>
                <a:ea typeface="Calibri" panose="020F0502020204030204" pitchFamily="34" charset="0"/>
              </a:rPr>
              <a:t>Week 1: </a:t>
            </a:r>
          </a:p>
          <a:p>
            <a:pPr algn="ctr" eaLnBrk="0" fontAlgn="base" hangingPunct="0">
              <a:spcBef>
                <a:spcPct val="0"/>
              </a:spcBef>
              <a:spcAft>
                <a:spcPct val="0"/>
              </a:spcAft>
              <a:tabLst>
                <a:tab pos="250825" algn="l"/>
              </a:tabLst>
            </a:pPr>
            <a:endParaRPr lang="en-US" altLang="en-US" sz="1200" dirty="0">
              <a:latin typeface="Arial" panose="020B0604020202020204" pitchFamily="34" charset="0"/>
              <a:ea typeface="Calibri" panose="020F0502020204030204" pitchFamily="34" charset="0"/>
            </a:endParaRPr>
          </a:p>
          <a:p>
            <a:pPr algn="ctr" eaLnBrk="0" fontAlgn="base" hangingPunct="0">
              <a:spcBef>
                <a:spcPct val="0"/>
              </a:spcBef>
              <a:spcAft>
                <a:spcPct val="0"/>
              </a:spcAft>
              <a:tabLst>
                <a:tab pos="250825" algn="l"/>
              </a:tabLst>
            </a:pPr>
            <a:endParaRPr lang="en-US" altLang="en-US" sz="1200" dirty="0">
              <a:latin typeface="Arial" panose="020B0604020202020204" pitchFamily="34" charset="0"/>
              <a:ea typeface="Calibri" panose="020F0502020204030204" pitchFamily="34" charset="0"/>
            </a:endParaRPr>
          </a:p>
          <a:p>
            <a:pPr algn="ctr" eaLnBrk="0" fontAlgn="base" hangingPunct="0">
              <a:spcBef>
                <a:spcPct val="0"/>
              </a:spcBef>
              <a:spcAft>
                <a:spcPct val="0"/>
              </a:spcAft>
              <a:tabLst>
                <a:tab pos="250825" algn="l"/>
              </a:tabLst>
            </a:pPr>
            <a:r>
              <a:rPr lang="en-US" altLang="en-US" sz="1200" dirty="0">
                <a:latin typeface="Arial" panose="020B0604020202020204" pitchFamily="34" charset="0"/>
                <a:ea typeface="Calibri" panose="020F0502020204030204" pitchFamily="34" charset="0"/>
              </a:rPr>
              <a:t>NO HOMEWORK</a:t>
            </a:r>
            <a:endParaRPr lang="en-GB" altLang="en-US" sz="1200" dirty="0">
              <a:latin typeface="Arial" panose="020B0604020202020204" pitchFamily="34" charset="0"/>
            </a:endParaRPr>
          </a:p>
          <a:p>
            <a:pPr>
              <a:spcBef>
                <a:spcPts val="1390"/>
              </a:spcBef>
              <a:tabLst>
                <a:tab pos="251460" algn="l"/>
              </a:tabLst>
            </a:pPr>
            <a:endParaRPr kumimoji="0" lang="en-US" altLang="en-US" sz="1200" b="0" i="0" u="none" strike="noStrike" cap="none" normalizeH="0" baseline="0" dirty="0">
              <a:ln>
                <a:noFill/>
              </a:ln>
              <a:effectLst/>
              <a:latin typeface="Arial" panose="020B0604020202020204" pitchFamily="34" charset="0"/>
            </a:endParaRPr>
          </a:p>
        </p:txBody>
      </p:sp>
      <p:sp>
        <p:nvSpPr>
          <p:cNvPr id="3" name="Textbox 33">
            <a:extLst>
              <a:ext uri="{FF2B5EF4-FFF2-40B4-BE49-F238E27FC236}">
                <a16:creationId xmlns:a16="http://schemas.microsoft.com/office/drawing/2014/main" id="{9276481F-264E-3FBC-B966-0AC6E593BD48}"/>
              </a:ext>
            </a:extLst>
          </p:cNvPr>
          <p:cNvSpPr txBox="1">
            <a:spLocks/>
          </p:cNvSpPr>
          <p:nvPr/>
        </p:nvSpPr>
        <p:spPr>
          <a:xfrm>
            <a:off x="150644" y="2151397"/>
            <a:ext cx="4736212" cy="127760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2: </a:t>
            </a: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GB" altLang="en-US" sz="12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sz="1200" b="1" dirty="0">
                <a:solidFill>
                  <a:srgbClr val="000000"/>
                </a:solidFill>
                <a:effectLst/>
                <a:latin typeface="Calibri" panose="020F0502020204030204" pitchFamily="34" charset="0"/>
                <a:ea typeface="Calibri" panose="020F0502020204030204" pitchFamily="34" charset="0"/>
              </a:rPr>
              <a:t>CALCULATIONS USING 4 OPERATIONS</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solidFill>
                  <a:srgbClr val="000000"/>
                </a:solidFill>
                <a:latin typeface="Calibri" panose="020F0502020204030204" pitchFamily="34" charset="0"/>
                <a:ea typeface="Calibri" panose="020F0502020204030204" pitchFamily="34" charset="0"/>
              </a:rPr>
              <a:t>H</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200" b="0" i="0" u="none" strike="noStrike" cap="none" normalizeH="0" baseline="0" dirty="0">
              <a:ln>
                <a:noFill/>
              </a:ln>
              <a:effectLst/>
              <a:latin typeface="Arial" panose="020B0604020202020204" pitchFamily="34" charset="0"/>
            </a:endParaRPr>
          </a:p>
        </p:txBody>
      </p:sp>
      <p:sp>
        <p:nvSpPr>
          <p:cNvPr id="4" name="Textbox 33">
            <a:extLst>
              <a:ext uri="{FF2B5EF4-FFF2-40B4-BE49-F238E27FC236}">
                <a16:creationId xmlns:a16="http://schemas.microsoft.com/office/drawing/2014/main" id="{6D9C72A6-3BA5-90A6-05A1-254A54CE8920}"/>
              </a:ext>
            </a:extLst>
          </p:cNvPr>
          <p:cNvSpPr txBox="1">
            <a:spLocks/>
          </p:cNvSpPr>
          <p:nvPr/>
        </p:nvSpPr>
        <p:spPr>
          <a:xfrm>
            <a:off x="125415" y="3518689"/>
            <a:ext cx="4736212" cy="139900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3: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12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12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sz="1200" b="1" dirty="0">
                <a:solidFill>
                  <a:srgbClr val="000000"/>
                </a:solidFill>
                <a:effectLst/>
                <a:latin typeface="Calibri" panose="020F0502020204030204" pitchFamily="34" charset="0"/>
                <a:ea typeface="Calibri" panose="020F0502020204030204" pitchFamily="34" charset="0"/>
              </a:rPr>
              <a:t>MONEY AND TIME</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2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6" name="Textbox 33">
            <a:extLst>
              <a:ext uri="{FF2B5EF4-FFF2-40B4-BE49-F238E27FC236}">
                <a16:creationId xmlns:a16="http://schemas.microsoft.com/office/drawing/2014/main" id="{E1CF3722-E2F4-C852-D01A-2F26368B63E4}"/>
              </a:ext>
            </a:extLst>
          </p:cNvPr>
          <p:cNvSpPr txBox="1">
            <a:spLocks/>
          </p:cNvSpPr>
          <p:nvPr/>
        </p:nvSpPr>
        <p:spPr>
          <a:xfrm>
            <a:off x="150644" y="5052692"/>
            <a:ext cx="4706226" cy="1399001"/>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4: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12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sz="1200" b="1" dirty="0">
                <a:solidFill>
                  <a:srgbClr val="000000"/>
                </a:solidFill>
                <a:effectLst/>
                <a:latin typeface="Calibri" panose="020F0502020204030204" pitchFamily="34" charset="0"/>
                <a:ea typeface="Calibri" panose="020F0502020204030204" pitchFamily="34" charset="0"/>
              </a:rPr>
              <a:t>NEGATIVE NUMBERS</a:t>
            </a:r>
            <a:endParaRPr lang="en-GB" sz="1200" b="1" dirty="0">
              <a:effectLst/>
              <a:latin typeface="Calibri" panose="020F0502020204030204" pitchFamily="34" charset="0"/>
              <a:ea typeface="Calibri" panose="020F0502020204030204" pitchFamily="34" charset="0"/>
            </a:endParaRP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2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7" name="Textbox 33">
            <a:extLst>
              <a:ext uri="{FF2B5EF4-FFF2-40B4-BE49-F238E27FC236}">
                <a16:creationId xmlns:a16="http://schemas.microsoft.com/office/drawing/2014/main" id="{0A5140DA-FBDD-524A-30BA-6E91614F2C15}"/>
              </a:ext>
            </a:extLst>
          </p:cNvPr>
          <p:cNvSpPr txBox="1">
            <a:spLocks/>
          </p:cNvSpPr>
          <p:nvPr/>
        </p:nvSpPr>
        <p:spPr>
          <a:xfrm>
            <a:off x="5061659" y="615844"/>
            <a:ext cx="4706226" cy="141634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5: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12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12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a:t>
            </a:r>
            <a:r>
              <a:rPr lang="en-GB" altLang="en-US" sz="1200" b="1" dirty="0">
                <a:latin typeface="TT Commons"/>
                <a:ea typeface="Calibri" panose="020F0502020204030204" pitchFamily="34" charset="0"/>
              </a:rPr>
              <a:t> </a:t>
            </a:r>
            <a:r>
              <a:rPr lang="en-US" sz="1200" b="1" dirty="0">
                <a:solidFill>
                  <a:srgbClr val="000000"/>
                </a:solidFill>
                <a:effectLst/>
                <a:latin typeface="Calibri" panose="020F0502020204030204" pitchFamily="34" charset="0"/>
                <a:ea typeface="Calibri" panose="020F0502020204030204" pitchFamily="34" charset="0"/>
              </a:rPr>
              <a:t>FACTORS AND MULTIPLES</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2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5" name="Textbox 30">
            <a:extLst>
              <a:ext uri="{FF2B5EF4-FFF2-40B4-BE49-F238E27FC236}">
                <a16:creationId xmlns:a16="http://schemas.microsoft.com/office/drawing/2014/main" id="{A160D683-1E0E-F6FF-86C9-6AE130B4C3BE}"/>
              </a:ext>
            </a:extLst>
          </p:cNvPr>
          <p:cNvSpPr txBox="1">
            <a:spLocks/>
          </p:cNvSpPr>
          <p:nvPr/>
        </p:nvSpPr>
        <p:spPr>
          <a:xfrm>
            <a:off x="127174" y="6503528"/>
            <a:ext cx="9685154" cy="288432"/>
          </a:xfrm>
          <a:prstGeom prst="rect">
            <a:avLst/>
          </a:prstGeom>
          <a:noFill/>
          <a:ln w="12700">
            <a:solidFill>
              <a:srgbClr val="000000"/>
            </a:solidFill>
            <a:prstDash val="solid"/>
          </a:ln>
        </p:spPr>
        <p:txBody>
          <a:bodyPr wrap="square" lIns="0" tIns="0" rIns="0" bIns="0" rtlCol="0">
            <a:noAutofit/>
          </a:bodyPr>
          <a:lstStyle/>
          <a:p>
            <a:pPr algn="just">
              <a:lnSpc>
                <a:spcPts val="1150"/>
              </a:lnSpc>
            </a:pPr>
            <a:r>
              <a:rPr lang="en-US" sz="1200" dirty="0">
                <a:solidFill>
                  <a:srgbClr val="000000"/>
                </a:solidFill>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pPr algn="just">
              <a:lnSpc>
                <a:spcPts val="1150"/>
              </a:lnSpc>
            </a:pPr>
            <a:r>
              <a:rPr lang="en-US" sz="1400" b="1" dirty="0">
                <a:solidFill>
                  <a:srgbClr val="000000"/>
                </a:solidFill>
                <a:effectLst/>
                <a:latin typeface="Calibri" panose="020F0502020204030204" pitchFamily="34" charset="0"/>
                <a:ea typeface="Calibri" panose="020F0502020204030204" pitchFamily="34" charset="0"/>
              </a:rPr>
              <a:t> Key vocabulary:</a:t>
            </a:r>
            <a:r>
              <a:rPr lang="en-US" altLang="zh-HK" sz="1400" b="1" dirty="0">
                <a:latin typeface="TT Commons"/>
                <a:ea typeface="Calibri" panose="020F0502020204030204" pitchFamily="34" charset="0"/>
              </a:rPr>
              <a:t> Operations, Negative, Positive, Factors, Multiples, Pie chart, Stem and leaf diagram, Scatter graphs</a:t>
            </a:r>
            <a:endParaRPr lang="en-GB" altLang="zh-HK" sz="1400" b="1" dirty="0">
              <a:latin typeface="TT Commons"/>
              <a:ea typeface="Calibri" panose="020F0502020204030204" pitchFamily="34" charset="0"/>
            </a:endParaRPr>
          </a:p>
          <a:p>
            <a:pPr algn="just">
              <a:lnSpc>
                <a:spcPts val="1150"/>
              </a:lnSpc>
            </a:pPr>
            <a:r>
              <a:rPr lang="en-US" sz="1200" b="1" dirty="0">
                <a:solidFill>
                  <a:srgbClr val="000000"/>
                </a:solidFill>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132428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spcBef>
                <a:spcPts val="1390"/>
              </a:spcBef>
              <a:tabLst>
                <a:tab pos="251460" algn="l"/>
              </a:tabLst>
            </a:pPr>
            <a:r>
              <a:rPr lang="en-US" sz="1200" dirty="0">
                <a:effectLst/>
                <a:latin typeface="Calibri" panose="020F0502020204030204" pitchFamily="34" charset="0"/>
                <a:ea typeface="Calibri" panose="020F0502020204030204" pitchFamily="34" charset="0"/>
              </a:rPr>
              <a:t>Look online at the front-page story of a Broadsheet and Tabloid – look at the differences – list them and be prepared to discuss these in the classroom with your teacher and classmates.</a:t>
            </a:r>
            <a:endParaRPr lang="en-GB" sz="1200" dirty="0">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Year 7: Term 1</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chor="t">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5270" algn="l"/>
              </a:tabLst>
            </a:pPr>
            <a:r>
              <a:rPr lang="en-GB" sz="1200" dirty="0">
                <a:solidFill>
                  <a:srgbClr val="000000"/>
                </a:solidFill>
                <a:effectLst/>
                <a:latin typeface="Calibri" panose="020F0502020204030204" pitchFamily="34" charset="0"/>
                <a:ea typeface="Calibri" panose="020F0502020204030204" pitchFamily="34" charset="0"/>
              </a:rPr>
              <a:t>Find a newspaper. This could be online or in print. </a:t>
            </a:r>
            <a:br>
              <a:rPr lang="en-GB" sz="1200" dirty="0">
                <a:solidFill>
                  <a:srgbClr val="000000"/>
                </a:solidFill>
                <a:effectLst/>
                <a:latin typeface="Calibri" panose="020F0502020204030204" pitchFamily="34" charset="0"/>
                <a:ea typeface="Calibri" panose="020F0502020204030204" pitchFamily="34" charset="0"/>
              </a:rPr>
            </a:br>
            <a:r>
              <a:rPr lang="en-GB" sz="1200" dirty="0">
                <a:solidFill>
                  <a:srgbClr val="000000"/>
                </a:solidFill>
                <a:effectLst/>
                <a:latin typeface="Calibri" panose="020F0502020204030204" pitchFamily="34" charset="0"/>
                <a:ea typeface="Calibri" panose="020F0502020204030204" pitchFamily="34" charset="0"/>
              </a:rPr>
              <a:t>Print or cut out the front cover. On a piece of paper, make notes on:</a:t>
            </a:r>
            <a:endParaRPr lang="en-GB" sz="1200" dirty="0">
              <a:effectLst/>
              <a:latin typeface="Calibri" panose="020F0502020204030204" pitchFamily="34" charset="0"/>
              <a:ea typeface="Calibri" panose="020F0502020204030204" pitchFamily="34" charset="0"/>
            </a:endParaRPr>
          </a:p>
          <a:p>
            <a:r>
              <a:rPr lang="en-GB" sz="1200" dirty="0">
                <a:solidFill>
                  <a:srgbClr val="000000"/>
                </a:solidFill>
                <a:effectLst/>
                <a:latin typeface="Calibri" panose="020F0502020204030204" pitchFamily="34" charset="0"/>
                <a:ea typeface="Calibri" panose="020F0502020204030204" pitchFamily="34" charset="0"/>
              </a:rPr>
              <a:t>The different features of a newspaper front cover. What pictures are included? How is it laid out? What information is provided</a:t>
            </a:r>
            <a:endParaRPr lang="en-US" sz="1200" dirty="0">
              <a:solidFill>
                <a:srgbClr val="000000"/>
              </a:solidFill>
              <a:latin typeface="Calibri"/>
              <a:ea typeface="Calibri"/>
              <a:cs typeface="Calibri"/>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marL="81280">
              <a:spcBef>
                <a:spcPts val="35"/>
              </a:spcBef>
              <a:spcAft>
                <a:spcPts val="0"/>
              </a:spcAft>
            </a:pPr>
            <a:endParaRPr lang="en-GB" sz="1200" dirty="0">
              <a:solidFill>
                <a:srgbClr val="000000"/>
              </a:solidFill>
              <a:effectLst/>
              <a:latin typeface="Calibri" panose="020F0502020204030204" pitchFamily="34" charset="0"/>
              <a:ea typeface="Calibri" panose="020F0502020204030204" pitchFamily="34" charset="0"/>
            </a:endParaRPr>
          </a:p>
          <a:p>
            <a:pPr marL="81280">
              <a:spcBef>
                <a:spcPts val="35"/>
              </a:spcBef>
              <a:spcAft>
                <a:spcPts val="0"/>
              </a:spcAft>
            </a:pPr>
            <a:r>
              <a:rPr lang="en-GB" sz="1200" dirty="0">
                <a:solidFill>
                  <a:srgbClr val="000000"/>
                </a:solidFill>
                <a:effectLst/>
                <a:latin typeface="Calibri" panose="020F0502020204030204" pitchFamily="34" charset="0"/>
                <a:ea typeface="Calibri" panose="020F0502020204030204" pitchFamily="34" charset="0"/>
              </a:rPr>
              <a:t>Choose something that you have an opinion on. It could be a book, a film, a TV programme, a YouTube video. </a:t>
            </a:r>
            <a:endParaRPr lang="en-GB" sz="1200" dirty="0">
              <a:effectLst/>
              <a:latin typeface="Calibri" panose="020F0502020204030204" pitchFamily="34" charset="0"/>
              <a:ea typeface="Calibri" panose="020F0502020204030204" pitchFamily="34" charset="0"/>
            </a:endParaRPr>
          </a:p>
          <a:p>
            <a:pPr marL="81280">
              <a:spcBef>
                <a:spcPts val="35"/>
              </a:spcBef>
              <a:spcAft>
                <a:spcPts val="0"/>
              </a:spcAft>
            </a:pPr>
            <a:r>
              <a:rPr lang="en-GB" sz="1200" dirty="0">
                <a:solidFill>
                  <a:srgbClr val="000000"/>
                </a:solidFill>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pPr marL="81280">
              <a:spcBef>
                <a:spcPts val="35"/>
              </a:spcBef>
              <a:spcAft>
                <a:spcPts val="0"/>
              </a:spcAft>
            </a:pPr>
            <a:r>
              <a:rPr lang="en-GB" sz="1200" dirty="0">
                <a:solidFill>
                  <a:srgbClr val="000000"/>
                </a:solidFill>
                <a:effectLst/>
                <a:latin typeface="Calibri" panose="020F0502020204030204" pitchFamily="34" charset="0"/>
                <a:ea typeface="Calibri" panose="020F0502020204030204" pitchFamily="34" charset="0"/>
              </a:rPr>
              <a:t>Plan a review of whatever you choose. What was good about it? What could be improved? Would you recommend it to others? Why? Why not?</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pPr>
              <a:spcBef>
                <a:spcPts val="1390"/>
              </a:spcBef>
              <a:tabLst>
                <a:tab pos="251460" algn="l"/>
              </a:tabLst>
            </a:pPr>
            <a:r>
              <a:rPr lang="en-GB" sz="1200" dirty="0">
                <a:solidFill>
                  <a:srgbClr val="000000"/>
                </a:solidFill>
                <a:effectLst/>
                <a:latin typeface="Calibri" panose="020F0502020204030204" pitchFamily="34" charset="0"/>
                <a:ea typeface="Calibri" panose="020F0502020204030204" pitchFamily="34" charset="0"/>
              </a:rPr>
              <a:t>An entrepreneur is considering opening a shop in your home-town. </a:t>
            </a:r>
            <a:endParaRPr lang="en-GB" sz="1200" dirty="0">
              <a:effectLst/>
              <a:latin typeface="Calibri" panose="020F0502020204030204" pitchFamily="34" charset="0"/>
              <a:ea typeface="Calibri" panose="020F0502020204030204" pitchFamily="34" charset="0"/>
            </a:endParaRPr>
          </a:p>
          <a:p>
            <a:r>
              <a:rPr lang="en-GB" sz="1200" dirty="0">
                <a:solidFill>
                  <a:srgbClr val="000000"/>
                </a:solidFill>
                <a:effectLst/>
                <a:latin typeface="Calibri" panose="020F0502020204030204" pitchFamily="34" charset="0"/>
                <a:ea typeface="Calibri" panose="020F0502020204030204" pitchFamily="34" charset="0"/>
              </a:rPr>
              <a:t>Write a list providing them with advice on what they should consider before opening their business. </a:t>
            </a:r>
            <a:endParaRPr lang="en-US" sz="1200"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marL="310515" marR="283210" indent="-29210">
              <a:lnSpc>
                <a:spcPct val="96000"/>
              </a:lnSpc>
              <a:spcAft>
                <a:spcPts val="0"/>
              </a:spcAft>
            </a:pPr>
            <a:endParaRPr lang="en-GB" sz="1200" dirty="0">
              <a:solidFill>
                <a:srgbClr val="000000"/>
              </a:solidFill>
              <a:latin typeface="Calibri" panose="020F0502020204030204" pitchFamily="34" charset="0"/>
              <a:ea typeface="Calibri" panose="020F0502020204030204" pitchFamily="34" charset="0"/>
            </a:endParaRPr>
          </a:p>
          <a:p>
            <a:pPr marL="310515" marR="283210" indent="-29210">
              <a:lnSpc>
                <a:spcPct val="96000"/>
              </a:lnSpc>
              <a:spcAft>
                <a:spcPts val="0"/>
              </a:spcAft>
            </a:pPr>
            <a:r>
              <a:rPr lang="en-GB" sz="1200" dirty="0">
                <a:solidFill>
                  <a:srgbClr val="000000"/>
                </a:solidFill>
                <a:effectLst/>
                <a:latin typeface="Calibri" panose="020F0502020204030204" pitchFamily="34" charset="0"/>
                <a:ea typeface="Calibri" panose="020F0502020204030204" pitchFamily="34" charset="0"/>
              </a:rPr>
              <a:t>Choose a topic for a speech and then think of three ways to begin your speech.</a:t>
            </a:r>
            <a:endParaRPr lang="en-GB" sz="1200" dirty="0">
              <a:effectLst/>
              <a:latin typeface="Calibri" panose="020F0502020204030204" pitchFamily="34" charset="0"/>
              <a:ea typeface="Calibri" panose="020F0502020204030204" pitchFamily="34" charset="0"/>
            </a:endParaRPr>
          </a:p>
          <a:p>
            <a:pPr marL="310515" marR="283210" indent="-29210">
              <a:lnSpc>
                <a:spcPct val="96000"/>
              </a:lnSpc>
              <a:spcAft>
                <a:spcPts val="0"/>
              </a:spcAft>
            </a:pPr>
            <a:r>
              <a:rPr lang="en-GB" sz="1200" dirty="0">
                <a:solidFill>
                  <a:srgbClr val="000000"/>
                </a:solidFill>
                <a:effectLst/>
                <a:latin typeface="Calibri" panose="020F0502020204030204" pitchFamily="34" charset="0"/>
                <a:ea typeface="Calibri" panose="020F0502020204030204" pitchFamily="34" charset="0"/>
              </a:rPr>
              <a:t>Evaluate which is the best technique to open your speech – which will engage the reader more.</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lnSpc>
                <a:spcPts val="1680"/>
              </a:lnSpc>
            </a:pPr>
            <a:r>
              <a:rPr lang="en-GB" sz="1200" dirty="0">
                <a:solidFill>
                  <a:srgbClr val="000000"/>
                </a:solidFill>
                <a:effectLst/>
                <a:latin typeface="Calibri" panose="020F0502020204030204" pitchFamily="34" charset="0"/>
                <a:ea typeface="Calibri" panose="020F0502020204030204" pitchFamily="34" charset="0"/>
              </a:rPr>
              <a:t>Watch the you tube link below</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hlinkClick r:id="rId2"/>
              </a:rPr>
              <a:t>https://www.youtube.com/watch?v=93VBdWgPpMw</a:t>
            </a: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GB" sz="1200" dirty="0">
                <a:solidFill>
                  <a:srgbClr val="000000"/>
                </a:solidFill>
                <a:latin typeface="Calibri" panose="020F0502020204030204" pitchFamily="34" charset="0"/>
                <a:ea typeface="Calibri" panose="020F0502020204030204" pitchFamily="34" charset="0"/>
              </a:rPr>
              <a:t>M</a:t>
            </a:r>
            <a:r>
              <a:rPr lang="en-GB" sz="1200" dirty="0">
                <a:solidFill>
                  <a:srgbClr val="000000"/>
                </a:solidFill>
                <a:effectLst/>
                <a:latin typeface="Calibri" panose="020F0502020204030204" pitchFamily="34" charset="0"/>
                <a:ea typeface="Calibri" panose="020F0502020204030204" pitchFamily="34" charset="0"/>
              </a:rPr>
              <a:t>ake notes on the most important things to remember about </a:t>
            </a:r>
            <a:r>
              <a:rPr lang="en-GB" sz="1200" dirty="0">
                <a:solidFill>
                  <a:srgbClr val="000000"/>
                </a:solidFill>
                <a:latin typeface="Calibri" panose="020F0502020204030204" pitchFamily="34" charset="0"/>
                <a:ea typeface="Calibri" panose="020F0502020204030204" pitchFamily="34" charset="0"/>
              </a:rPr>
              <a:t>article </a:t>
            </a:r>
            <a:r>
              <a:rPr lang="en-GB" sz="1200" dirty="0">
                <a:solidFill>
                  <a:srgbClr val="000000"/>
                </a:solidFill>
                <a:effectLst/>
                <a:latin typeface="Calibri" panose="020F0502020204030204" pitchFamily="34" charset="0"/>
                <a:ea typeface="Calibri" panose="020F0502020204030204" pitchFamily="34" charset="0"/>
              </a:rPr>
              <a:t>writing in this video</a:t>
            </a:r>
            <a:endParaRPr lang="en-US" sz="10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Create a poster describing the most important things you have learned over the course of this module.</a:t>
            </a: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r>
              <a:rPr lang="en-GB" sz="1200" dirty="0">
                <a:solidFill>
                  <a:srgbClr val="000000"/>
                </a:solidFill>
                <a:effectLst/>
                <a:latin typeface="Calibri" panose="020F0502020204030204" pitchFamily="34" charset="0"/>
                <a:ea typeface="Calibri" panose="020F0502020204030204" pitchFamily="34" charset="0"/>
              </a:rPr>
              <a:t>Purpose, </a:t>
            </a:r>
            <a:r>
              <a:rPr lang="en-US" sz="1200" dirty="0">
                <a:solidFill>
                  <a:srgbClr val="000000"/>
                </a:solidFill>
                <a:effectLst/>
                <a:latin typeface="Calibri" panose="020F0502020204030204" pitchFamily="34" charset="0"/>
                <a:ea typeface="Calibri" panose="020F0502020204030204" pitchFamily="34" charset="0"/>
              </a:rPr>
              <a:t>Audience, </a:t>
            </a:r>
            <a:r>
              <a:rPr lang="en-GB" sz="1200" dirty="0">
                <a:solidFill>
                  <a:srgbClr val="000000"/>
                </a:solidFill>
                <a:effectLst/>
                <a:latin typeface="Calibri" panose="020F0502020204030204" pitchFamily="34" charset="0"/>
                <a:ea typeface="Calibri" panose="020F0502020204030204" pitchFamily="34" charset="0"/>
              </a:rPr>
              <a:t>Language techniques, </a:t>
            </a:r>
            <a:r>
              <a:rPr lang="en-US" sz="1200" dirty="0">
                <a:solidFill>
                  <a:srgbClr val="000000"/>
                </a:solidFill>
                <a:effectLst/>
                <a:latin typeface="Calibri" panose="020F0502020204030204" pitchFamily="34" charset="0"/>
                <a:ea typeface="Calibri" panose="020F0502020204030204" pitchFamily="34" charset="0"/>
              </a:rPr>
              <a:t>Impact, </a:t>
            </a:r>
            <a:r>
              <a:rPr lang="en-GB" sz="1200" dirty="0">
                <a:solidFill>
                  <a:srgbClr val="000000"/>
                </a:solidFill>
                <a:effectLst/>
                <a:latin typeface="Calibri" panose="020F0502020204030204" pitchFamily="34" charset="0"/>
                <a:ea typeface="Calibri" panose="020F0502020204030204" pitchFamily="34" charset="0"/>
              </a:rPr>
              <a:t>Structure, </a:t>
            </a:r>
            <a:r>
              <a:rPr lang="en-US" sz="1200" dirty="0">
                <a:solidFill>
                  <a:srgbClr val="000000"/>
                </a:solidFill>
                <a:effectLst/>
                <a:latin typeface="Calibri" panose="020F0502020204030204" pitchFamily="34" charset="0"/>
                <a:ea typeface="Calibri" panose="020F0502020204030204" pitchFamily="34" charset="0"/>
              </a:rPr>
              <a:t>Persuade, Argue, Inform, Advise.</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708135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46275"/>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into new school</a:t>
            </a:r>
          </a:p>
          <a:p>
            <a:pPr>
              <a:spcBef>
                <a:spcPts val="1390"/>
              </a:spcBef>
              <a:tabLst>
                <a:tab pos="251460" algn="l"/>
              </a:tabLst>
            </a:pP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a:solidFill>
                  <a:schemeClr val="bg1"/>
                </a:solidFill>
              </a:rPr>
              <a:t>Science</a:t>
            </a:r>
            <a:endParaRPr lang="en-GB" sz="2400" dirty="0">
              <a:solidFill>
                <a:schemeClr val="bg1"/>
              </a:solidFill>
            </a:endParaRP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109069"/>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into new school</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lgn="ct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492080"/>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861807"/>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4953000" y="1586752"/>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a:t>
            </a:r>
            <a:r>
              <a:rPr lang="en-US" sz="1200" b="1" dirty="0">
                <a:solidFill>
                  <a:srgbClr val="000000"/>
                </a:solidFill>
                <a:latin typeface="Calibri" panose="020F0502020204030204" pitchFamily="34" charset="0"/>
              </a:rPr>
              <a:t>Nucleus – cell membrane – cell wall – vacuole – chloroplast – mitochondria – ribosome – cytoplasm – plant cell – animal cell – cell – tissue – organ – organ system – organism </a:t>
            </a:r>
            <a:endParaRPr lang="en-US" sz="1200" b="1" dirty="0">
              <a:solidFill>
                <a:srgbClr val="000000"/>
              </a:solidFill>
              <a:latin typeface="Calibri" panose="020F0502020204030204" pitchFamily="34" charset="0"/>
              <a:ea typeface="Calibri" panose="020F0502020204030204" pitchFamily="34" charset="0"/>
            </a:endParaRPr>
          </a:p>
        </p:txBody>
      </p:sp>
      <p:sp>
        <p:nvSpPr>
          <p:cNvPr id="2" name="Textbox 33">
            <a:extLst>
              <a:ext uri="{FF2B5EF4-FFF2-40B4-BE49-F238E27FC236}">
                <a16:creationId xmlns:a16="http://schemas.microsoft.com/office/drawing/2014/main" id="{D3C5A0F4-6B61-9001-BEAD-EEB2C5A38D5F}"/>
              </a:ext>
            </a:extLst>
          </p:cNvPr>
          <p:cNvSpPr txBox="1">
            <a:spLocks/>
          </p:cNvSpPr>
          <p:nvPr/>
        </p:nvSpPr>
        <p:spPr>
          <a:xfrm>
            <a:off x="4953000" y="30420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6</a:t>
            </a:r>
            <a:r>
              <a:rPr lang="en-US" sz="1200" b="1" dirty="0">
                <a:solidFill>
                  <a:srgbClr val="000000"/>
                </a:solidFill>
                <a:latin typeface="Calibri" panose="020F0502020204030204" pitchFamily="34" charset="0"/>
                <a:ea typeface="Calibri" panose="020F0502020204030204" pitchFamily="34" charset="0"/>
              </a:rPr>
              <a: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3" name="Textbox 33">
            <a:extLst>
              <a:ext uri="{FF2B5EF4-FFF2-40B4-BE49-F238E27FC236}">
                <a16:creationId xmlns:a16="http://schemas.microsoft.com/office/drawing/2014/main" id="{C63A60FB-AD6E-246A-3333-A9B2C1505421}"/>
              </a:ext>
            </a:extLst>
          </p:cNvPr>
          <p:cNvSpPr txBox="1">
            <a:spLocks/>
          </p:cNvSpPr>
          <p:nvPr/>
        </p:nvSpPr>
        <p:spPr>
          <a:xfrm>
            <a:off x="4953000" y="44446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7</a:t>
            </a:r>
            <a:r>
              <a:rPr lang="en-US" sz="1200" b="1" dirty="0">
                <a:solidFill>
                  <a:srgbClr val="000000"/>
                </a:solidFill>
                <a:latin typeface="Calibri" panose="020F0502020204030204" pitchFamily="34" charset="0"/>
                <a:ea typeface="Calibri" panose="020F0502020204030204" pitchFamily="34" charset="0"/>
              </a:rPr>
              <a: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463288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new school year</a:t>
            </a: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Religious Education</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 </a:t>
            </a:r>
            <a:r>
              <a:rPr lang="en-US" sz="1200" dirty="0">
                <a:solidFill>
                  <a:srgbClr val="000000"/>
                </a:solidFill>
                <a:latin typeface="Calibri" panose="020F0502020204030204" pitchFamily="34" charset="0"/>
                <a:ea typeface="Calibri" panose="020F0502020204030204" pitchFamily="34" charset="0"/>
              </a:rPr>
              <a:t>Find and learn the meanings of these words</a:t>
            </a:r>
          </a:p>
          <a:p>
            <a:pPr>
              <a:tabLst>
                <a:tab pos="251460" algn="l"/>
              </a:tabLst>
            </a:pPr>
            <a:r>
              <a:rPr lang="en-GB" sz="1200" b="1" dirty="0">
                <a:solidFill>
                  <a:srgbClr val="000000"/>
                </a:solidFill>
                <a:latin typeface="Calibri" panose="020F0502020204030204" pitchFamily="34" charset="0"/>
                <a:ea typeface="Calibri" panose="020F0502020204030204" pitchFamily="34" charset="0"/>
              </a:rPr>
              <a:t>1.	</a:t>
            </a:r>
            <a:r>
              <a:rPr lang="en-GB" sz="900" b="1" dirty="0">
                <a:solidFill>
                  <a:srgbClr val="000000"/>
                </a:solidFill>
                <a:latin typeface="Calibri" panose="020F0502020204030204" pitchFamily="34" charset="0"/>
                <a:ea typeface="Calibri" panose="020F0502020204030204" pitchFamily="34" charset="0"/>
              </a:rPr>
              <a:t>Big Bang Theory</a:t>
            </a:r>
          </a:p>
          <a:p>
            <a:pPr>
              <a:tabLst>
                <a:tab pos="251460" algn="l"/>
              </a:tabLst>
            </a:pPr>
            <a:r>
              <a:rPr lang="en-GB" sz="900" b="1" dirty="0">
                <a:solidFill>
                  <a:srgbClr val="000000"/>
                </a:solidFill>
                <a:latin typeface="Calibri" panose="020F0502020204030204" pitchFamily="34" charset="0"/>
                <a:ea typeface="Calibri" panose="020F0502020204030204" pitchFamily="34" charset="0"/>
              </a:rPr>
              <a:t>2.	Creationism </a:t>
            </a:r>
          </a:p>
          <a:p>
            <a:pPr>
              <a:tabLst>
                <a:tab pos="251460" algn="l"/>
              </a:tabLst>
            </a:pPr>
            <a:r>
              <a:rPr lang="en-GB" sz="900" b="1" dirty="0">
                <a:solidFill>
                  <a:srgbClr val="000000"/>
                </a:solidFill>
                <a:latin typeface="Calibri" panose="020F0502020204030204" pitchFamily="34" charset="0"/>
                <a:ea typeface="Calibri" panose="020F0502020204030204" pitchFamily="34" charset="0"/>
              </a:rPr>
              <a:t>3	Evolution</a:t>
            </a:r>
          </a:p>
          <a:p>
            <a:pPr>
              <a:tabLst>
                <a:tab pos="251460" algn="l"/>
              </a:tabLst>
            </a:pPr>
            <a:r>
              <a:rPr lang="en-GB" sz="900" b="1" dirty="0">
                <a:solidFill>
                  <a:srgbClr val="000000"/>
                </a:solidFill>
                <a:latin typeface="Calibri" panose="020F0502020204030204" pitchFamily="34" charset="0"/>
                <a:ea typeface="Calibri" panose="020F0502020204030204" pitchFamily="34" charset="0"/>
              </a:rPr>
              <a:t>4.	</a:t>
            </a:r>
            <a:r>
              <a:rPr lang="en-GB" sz="900" b="1" dirty="0" err="1">
                <a:solidFill>
                  <a:srgbClr val="000000"/>
                </a:solidFill>
                <a:latin typeface="Calibri" panose="020F0502020204030204" pitchFamily="34" charset="0"/>
                <a:ea typeface="Calibri" panose="020F0502020204030204" pitchFamily="34" charset="0"/>
              </a:rPr>
              <a:t>Creatio</a:t>
            </a:r>
            <a:r>
              <a:rPr lang="en-GB" sz="900" b="1" dirty="0">
                <a:solidFill>
                  <a:srgbClr val="000000"/>
                </a:solidFill>
                <a:latin typeface="Calibri" panose="020F0502020204030204" pitchFamily="34" charset="0"/>
                <a:ea typeface="Calibri" panose="020F0502020204030204" pitchFamily="34" charset="0"/>
              </a:rPr>
              <a:t>-ex-nihilo </a:t>
            </a:r>
          </a:p>
          <a:p>
            <a:pPr>
              <a:tabLst>
                <a:tab pos="251460" algn="l"/>
              </a:tabLst>
            </a:pPr>
            <a:r>
              <a:rPr lang="en-GB" sz="900" b="1" dirty="0">
                <a:solidFill>
                  <a:srgbClr val="000000"/>
                </a:solidFill>
                <a:latin typeface="Calibri" panose="020F0502020204030204" pitchFamily="34" charset="0"/>
                <a:ea typeface="Calibri" panose="020F0502020204030204" pitchFamily="34" charset="0"/>
              </a:rPr>
              <a:t>5.	Imago Dei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 </a:t>
            </a:r>
            <a:r>
              <a:rPr lang="en-US" sz="1200" b="1" dirty="0">
                <a:solidFill>
                  <a:srgbClr val="000000"/>
                </a:solidFill>
                <a:latin typeface="Calibri" panose="020F0502020204030204" pitchFamily="34" charset="0"/>
              </a:rPr>
              <a:t>Find and learn the meaning of the following key terms:</a:t>
            </a:r>
            <a:endParaRPr lang="en-GB" sz="1200" b="1" dirty="0">
              <a:solidFill>
                <a:srgbClr val="000000"/>
              </a:solidFill>
              <a:latin typeface="Calibri" panose="020F0502020204030204" pitchFamily="34" charset="0"/>
            </a:endParaRPr>
          </a:p>
          <a:p>
            <a:r>
              <a:rPr lang="en-GB" sz="1200" b="1" dirty="0">
                <a:solidFill>
                  <a:srgbClr val="000000"/>
                </a:solidFill>
                <a:latin typeface="Calibri" panose="020F0502020204030204" pitchFamily="34" charset="0"/>
              </a:rPr>
              <a:t>Bible – Covenant – God – Gospel - Literary forms - Literary sense – Mass - Revelation</a:t>
            </a:r>
          </a:p>
          <a:p>
            <a:r>
              <a:rPr lang="en-GB" sz="1200" b="1" dirty="0">
                <a:solidFill>
                  <a:srgbClr val="000000"/>
                </a:solidFill>
                <a:latin typeface="Calibri" panose="020F0502020204030204" pitchFamily="34" charset="0"/>
              </a:rPr>
              <a:t> </a:t>
            </a:r>
          </a:p>
          <a:p>
            <a:r>
              <a:rPr lang="en-GB" sz="1200" b="1" dirty="0">
                <a:solidFill>
                  <a:srgbClr val="000000"/>
                </a:solidFill>
                <a:latin typeface="Calibri" panose="020F0502020204030204" pitchFamily="34" charset="0"/>
              </a:rPr>
              <a:t>You will be tested on 5 of these words</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 </a:t>
            </a:r>
            <a:r>
              <a:rPr lang="en-US" sz="1200" b="1" dirty="0">
                <a:solidFill>
                  <a:srgbClr val="000000"/>
                </a:solidFill>
                <a:latin typeface="Calibri" panose="020F0502020204030204" pitchFamily="34" charset="0"/>
              </a:rPr>
              <a:t>Research the Creation Story from Genesis. You can use the following link:</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hlinkClick r:id="rId2"/>
              </a:rPr>
              <a:t>https://www.youtube.com/watch?v=0CcR2PILQUE</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You will be tested on 5 key facts from this link.</a:t>
            </a:r>
            <a:endParaRPr lang="en-GB" sz="1200" b="1" dirty="0">
              <a:solidFill>
                <a:srgbClr val="000000"/>
              </a:solidFill>
              <a:latin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 </a:t>
            </a:r>
            <a:r>
              <a:rPr lang="en-US" sz="1200" b="1" dirty="0">
                <a:solidFill>
                  <a:srgbClr val="000000"/>
                </a:solidFill>
                <a:latin typeface="Calibri" panose="020F0502020204030204" pitchFamily="34" charset="0"/>
              </a:rPr>
              <a:t>Research Dorothy </a:t>
            </a:r>
            <a:r>
              <a:rPr lang="en-US" sz="1200" b="1" dirty="0" err="1">
                <a:solidFill>
                  <a:srgbClr val="000000"/>
                </a:solidFill>
                <a:latin typeface="Calibri" panose="020F0502020204030204" pitchFamily="34" charset="0"/>
              </a:rPr>
              <a:t>Stang</a:t>
            </a:r>
            <a:r>
              <a:rPr lang="en-US" sz="1200" b="1" dirty="0">
                <a:solidFill>
                  <a:srgbClr val="000000"/>
                </a:solidFill>
                <a:latin typeface="Calibri" panose="020F0502020204030204" pitchFamily="34" charset="0"/>
              </a:rPr>
              <a:t>. You can use the following link:</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hlinkClick r:id="rId3"/>
              </a:rPr>
              <a:t>https://www.youtube.com/watch?v=fLVH4vp0QkA</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You will be tested on 5 key facts from this link.</a:t>
            </a:r>
            <a:endParaRPr lang="en-GB" sz="1200" b="1" dirty="0">
              <a:solidFill>
                <a:srgbClr val="000000"/>
              </a:solidFill>
              <a:latin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 </a:t>
            </a:r>
            <a:r>
              <a:rPr lang="en-US" sz="1200" b="1" dirty="0">
                <a:solidFill>
                  <a:srgbClr val="000000"/>
                </a:solidFill>
                <a:latin typeface="Calibri" panose="020F0502020204030204" pitchFamily="34" charset="0"/>
              </a:rPr>
              <a:t>Revise for the termly assessment on Creation to Covenant.</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Use resources from class and Teams to support you.</a:t>
            </a:r>
            <a:endParaRPr lang="en-GB" sz="1200" b="1" dirty="0">
              <a:solidFill>
                <a:srgbClr val="000000"/>
              </a:solidFill>
              <a:latin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 </a:t>
            </a:r>
            <a:r>
              <a:rPr lang="en-US" sz="1200" b="1" dirty="0">
                <a:solidFill>
                  <a:srgbClr val="000000"/>
                </a:solidFill>
                <a:latin typeface="Calibri" panose="020F0502020204030204" pitchFamily="34" charset="0"/>
              </a:rPr>
              <a:t>Research Dorothy </a:t>
            </a:r>
            <a:r>
              <a:rPr lang="en-US" sz="1200" b="1" dirty="0" err="1">
                <a:solidFill>
                  <a:srgbClr val="000000"/>
                </a:solidFill>
                <a:latin typeface="Calibri" panose="020F0502020204030204" pitchFamily="34" charset="0"/>
              </a:rPr>
              <a:t>Stang</a:t>
            </a:r>
            <a:r>
              <a:rPr lang="en-US" sz="1200" b="1" dirty="0">
                <a:solidFill>
                  <a:srgbClr val="000000"/>
                </a:solidFill>
                <a:latin typeface="Calibri" panose="020F0502020204030204" pitchFamily="34" charset="0"/>
              </a:rPr>
              <a:t>. Us the Dorothy </a:t>
            </a:r>
            <a:r>
              <a:rPr lang="en-US" sz="1200" b="1" dirty="0" err="1">
                <a:solidFill>
                  <a:srgbClr val="000000"/>
                </a:solidFill>
                <a:latin typeface="Calibri" panose="020F0502020204030204" pitchFamily="34" charset="0"/>
              </a:rPr>
              <a:t>Stang</a:t>
            </a:r>
            <a:r>
              <a:rPr lang="en-US" sz="1200" b="1" dirty="0">
                <a:solidFill>
                  <a:srgbClr val="000000"/>
                </a:solidFill>
                <a:latin typeface="Calibri" panose="020F0502020204030204" pitchFamily="34" charset="0"/>
              </a:rPr>
              <a:t> document found in your Teams class materials folder.</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Use the following link to help you complete the task:</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a:t>
            </a:r>
            <a:r>
              <a:rPr lang="en-US" sz="1200" b="1" dirty="0">
                <a:solidFill>
                  <a:srgbClr val="000000"/>
                </a:solidFill>
                <a:latin typeface="Calibri" panose="020F0502020204030204" pitchFamily="34" charset="0"/>
                <a:hlinkClick r:id="rId4"/>
              </a:rPr>
              <a:t>https://www.sndohio.org/sister-dorothy</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a:t>
            </a:r>
            <a:endParaRPr lang="en-GB" sz="1200" b="1" dirty="0">
              <a:solidFill>
                <a:srgbClr val="000000"/>
              </a:solidFill>
              <a:latin typeface="Calibri" panose="020F0502020204030204" pitchFamily="34" charset="0"/>
            </a:endParaRPr>
          </a:p>
          <a:p>
            <a:r>
              <a:rPr lang="en-US" sz="1200" b="1" dirty="0">
                <a:solidFill>
                  <a:srgbClr val="000000"/>
                </a:solidFill>
                <a:latin typeface="Calibri" panose="020F0502020204030204" pitchFamily="34" charset="0"/>
              </a:rPr>
              <a:t> You will be asked to peer assess a classmates’ work.</a:t>
            </a:r>
            <a:endParaRPr lang="en-GB" sz="1200" b="1" dirty="0">
              <a:solidFill>
                <a:srgbClr val="000000"/>
              </a:solidFill>
              <a:latin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a:t>
            </a:r>
            <a:r>
              <a:rPr lang="en-GB" dirty="0"/>
              <a:t>Bible, Covenant, God, Gospel, Literary forms, Literary sense, creationism, scientism and revelation.</a:t>
            </a: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752241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p:cNvSpPr txBox="1"/>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GB" altLang="en-US" sz="1200" b="1" dirty="0">
                <a:solidFill>
                  <a:srgbClr val="000000"/>
                </a:solidFill>
                <a:latin typeface="Calibri" panose="020F0502020204030204" pitchFamily="34" charset="0"/>
                <a:ea typeface="Calibri" panose="020F0502020204030204" pitchFamily="34" charset="0"/>
                <a:sym typeface="+mn-ea"/>
              </a:rPr>
              <a:t>Week 1: </a:t>
            </a:r>
            <a:r>
              <a:rPr lang="en-US" sz="1200" b="1" dirty="0">
                <a:solidFill>
                  <a:srgbClr val="000000"/>
                </a:solidFill>
                <a:latin typeface="Calibri" panose="020F0502020204030204" pitchFamily="34" charset="0"/>
                <a:ea typeface="Calibri" panose="020F0502020204030204" pitchFamily="34" charset="0"/>
                <a:sym typeface="+mn-ea"/>
              </a:rPr>
              <a:t>Starting Secondary School</a:t>
            </a:r>
            <a:r>
              <a:rPr lang="en-GB" altLang="en-US" sz="1200" b="1" dirty="0">
                <a:solidFill>
                  <a:srgbClr val="000000"/>
                </a:solidFill>
                <a:latin typeface="Calibri" panose="020F0502020204030204" pitchFamily="34" charset="0"/>
                <a:ea typeface="Calibri" panose="020F0502020204030204" pitchFamily="34" charset="0"/>
                <a:sym typeface="+mn-ea"/>
              </a:rPr>
              <a:t>                                                                           </a:t>
            </a:r>
            <a:r>
              <a:rPr lang="en-US" sz="1200" dirty="0">
                <a:solidFill>
                  <a:srgbClr val="000000"/>
                </a:solidFill>
                <a:latin typeface="Calibri" panose="020F0502020204030204" pitchFamily="34" charset="0"/>
                <a:ea typeface="Calibri" panose="020F0502020204030204" pitchFamily="34" charset="0"/>
                <a:sym typeface="+mn-ea"/>
              </a:rPr>
              <a:t>Watch the clip below. Be prepared to discuss what problems the students face. Did you face the same things? What advice could you give?</a:t>
            </a:r>
            <a:r>
              <a:rPr lang="en-GB" altLang="en-US" sz="1200" dirty="0">
                <a:solidFill>
                  <a:srgbClr val="000000"/>
                </a:solidFill>
                <a:latin typeface="Calibri" panose="020F0502020204030204" pitchFamily="34" charset="0"/>
                <a:ea typeface="Calibri" panose="020F0502020204030204" pitchFamily="34" charset="0"/>
                <a:sym typeface="+mn-ea"/>
              </a:rPr>
              <a:t> </a:t>
            </a: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sym typeface="+mn-ea"/>
                <a:hlinkClick r:id="rId2"/>
              </a:rPr>
              <a:t>https://www.youtube.com/watch?v=kFpVOIpeksk</a:t>
            </a:r>
            <a:r>
              <a:rPr lang="en-US" sz="1200" dirty="0">
                <a:solidFill>
                  <a:srgbClr val="000000"/>
                </a:solidFill>
                <a:latin typeface="Calibri" panose="020F0502020204030204" pitchFamily="34" charset="0"/>
                <a:ea typeface="Calibri" panose="020F0502020204030204" pitchFamily="34" charset="0"/>
                <a:sym typeface="+mn-ea"/>
              </a:rPr>
              <a:t> </a:t>
            </a: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GB" altLang="en-US" sz="1200" dirty="0">
                <a:solidFill>
                  <a:srgbClr val="000000"/>
                </a:solidFill>
                <a:latin typeface="Calibri" panose="020F0502020204030204" pitchFamily="34" charset="0"/>
                <a:ea typeface="Calibri" panose="020F0502020204030204" pitchFamily="34" charset="0"/>
                <a:sym typeface="+mn-ea"/>
              </a:rPr>
              <a:t>Design a poster helping students settle in to secondary school</a:t>
            </a:r>
            <a:endParaRPr lang="en-GB" altLang="en-US" sz="1200" dirty="0">
              <a:solidFill>
                <a:srgbClr val="000000"/>
              </a:solidFill>
              <a:effectLst/>
              <a:latin typeface="Calibri" panose="020F0502020204030204" pitchFamily="34" charset="0"/>
              <a:ea typeface="Calibri" panose="020F0502020204030204" pitchFamily="34" charset="0"/>
            </a:endParaRPr>
          </a:p>
        </p:txBody>
      </p:sp>
      <p:sp>
        <p:nvSpPr>
          <p:cNvPr id="16" name="TextBox 15"/>
          <p:cNvSpPr txBox="1"/>
          <p:nvPr/>
        </p:nvSpPr>
        <p:spPr>
          <a:xfrm>
            <a:off x="95431" y="8890"/>
            <a:ext cx="9685154" cy="46037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Term One Citizenship: Active Citizens</a:t>
            </a:r>
          </a:p>
        </p:txBody>
      </p:sp>
      <p:sp>
        <p:nvSpPr>
          <p:cNvPr id="19" name="Textbox 33"/>
          <p:cNvSpPr txBox="1"/>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r>
              <a:rPr lang="en-GB" altLang="en-US" sz="1200" b="1" dirty="0">
                <a:solidFill>
                  <a:srgbClr val="000000"/>
                </a:solidFill>
                <a:latin typeface="Calibri" panose="020F0502020204030204" pitchFamily="34" charset="0"/>
                <a:ea typeface="Calibri" panose="020F0502020204030204" pitchFamily="34" charset="0"/>
              </a:rPr>
              <a:t>   </a:t>
            </a:r>
            <a:r>
              <a:rPr lang="en-US" altLang="en-US" sz="1200" b="1" dirty="0">
                <a:solidFill>
                  <a:srgbClr val="000000"/>
                </a:solidFill>
                <a:latin typeface="Calibri" panose="020F0502020204030204" pitchFamily="34" charset="0"/>
                <a:ea typeface="Calibri" panose="020F0502020204030204" pitchFamily="34" charset="0"/>
              </a:rPr>
              <a:t>What is Citizenship? </a:t>
            </a:r>
          </a:p>
          <a:p>
            <a:pPr>
              <a:spcBef>
                <a:spcPts val="1390"/>
              </a:spcBef>
              <a:tabLst>
                <a:tab pos="251460" algn="l"/>
              </a:tabLst>
            </a:pPr>
            <a:r>
              <a:rPr lang="en-US" altLang="en-US" sz="1200" dirty="0">
                <a:solidFill>
                  <a:srgbClr val="000000"/>
                </a:solidFill>
                <a:latin typeface="Calibri" panose="020F0502020204030204" pitchFamily="34" charset="0"/>
                <a:ea typeface="Calibri" panose="020F0502020204030204" pitchFamily="34" charset="0"/>
              </a:rPr>
              <a:t>Draw a mind map with the word "Citizenship" in the middle. Add at least six words or pictures that show what citizenship means to you. Write one sentence explaining three of your ideas. Make your work colourful and easy to read.</a:t>
            </a:r>
          </a:p>
        </p:txBody>
      </p:sp>
      <p:sp>
        <p:nvSpPr>
          <p:cNvPr id="20" name="Textbox 33"/>
          <p:cNvSpPr txBox="1"/>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r>
              <a:rPr lang="en-GB" altLang="en-US" sz="1200" b="1" dirty="0">
                <a:solidFill>
                  <a:srgbClr val="000000"/>
                </a:solidFill>
                <a:latin typeface="Calibri" panose="020F0502020204030204" pitchFamily="34" charset="0"/>
                <a:ea typeface="Calibri" panose="020F0502020204030204" pitchFamily="34" charset="0"/>
              </a:rPr>
              <a:t>   </a:t>
            </a:r>
            <a:r>
              <a:rPr lang="en-US" altLang="en-US" sz="1200" b="1" dirty="0">
                <a:solidFill>
                  <a:srgbClr val="000000"/>
                </a:solidFill>
                <a:latin typeface="Calibri" panose="020F0502020204030204" pitchFamily="34" charset="0"/>
                <a:ea typeface="Calibri" panose="020F0502020204030204" pitchFamily="34" charset="0"/>
              </a:rPr>
              <a:t>Active Citizenship </a:t>
            </a:r>
          </a:p>
          <a:p>
            <a:pPr>
              <a:spcBef>
                <a:spcPts val="1390"/>
              </a:spcBef>
              <a:tabLst>
                <a:tab pos="251460" algn="l"/>
              </a:tabLst>
            </a:pPr>
            <a:r>
              <a:rPr lang="en-US" altLang="en-US" sz="1200" b="1" dirty="0">
                <a:solidFill>
                  <a:srgbClr val="000000"/>
                </a:solidFill>
                <a:latin typeface="Calibri" panose="020F0502020204030204" pitchFamily="34" charset="0"/>
                <a:ea typeface="Calibri" panose="020F0502020204030204" pitchFamily="34" charset="0"/>
              </a:rPr>
              <a:t>I</a:t>
            </a:r>
            <a:r>
              <a:rPr lang="en-US" altLang="en-US" sz="1200" dirty="0">
                <a:solidFill>
                  <a:srgbClr val="000000"/>
                </a:solidFill>
                <a:latin typeface="Calibri" panose="020F0502020204030204" pitchFamily="34" charset="0"/>
                <a:ea typeface="Calibri" panose="020F0502020204030204" pitchFamily="34" charset="0"/>
              </a:rPr>
              <a:t>nterview an adult at home by asking, "What does being an active citizen mean to you?" Write down three things they say. Compare their answers with what you have learned in class. Write two sentences explaining whether you agree with them and why.</a:t>
            </a:r>
            <a:r>
              <a:rPr lang="en-US" sz="1200" b="1" dirty="0">
                <a:solidFill>
                  <a:srgbClr val="000000"/>
                </a:solidFill>
                <a:latin typeface="Calibri" panose="020F0502020204030204" pitchFamily="34" charset="0"/>
                <a:ea typeface="Calibri" panose="020F0502020204030204" pitchFamily="34" charset="0"/>
              </a:rPr>
              <a:t> </a:t>
            </a:r>
          </a:p>
        </p:txBody>
      </p:sp>
      <p:sp>
        <p:nvSpPr>
          <p:cNvPr id="21" name="Textbox 33"/>
          <p:cNvSpPr txBox="1"/>
          <p:nvPr/>
        </p:nvSpPr>
        <p:spPr>
          <a:xfrm>
            <a:off x="95431" y="530687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GB" altLang="en-US" sz="1200" b="1" dirty="0">
                <a:solidFill>
                  <a:srgbClr val="000000"/>
                </a:solidFill>
                <a:latin typeface="Calibri" panose="020F0502020204030204" pitchFamily="34" charset="0"/>
                <a:ea typeface="Calibri" panose="020F0502020204030204" pitchFamily="34" charset="0"/>
              </a:rPr>
              <a:t>Week 4: </a:t>
            </a:r>
            <a:r>
              <a:rPr lang="en-US" altLang="en-US" sz="1200" b="1" dirty="0">
                <a:solidFill>
                  <a:srgbClr val="000000"/>
                </a:solidFill>
                <a:latin typeface="Calibri" panose="020F0502020204030204" pitchFamily="34" charset="0"/>
                <a:ea typeface="Calibri" panose="020F0502020204030204" pitchFamily="34" charset="0"/>
              </a:rPr>
              <a:t>Rules and Laws </a:t>
            </a:r>
          </a:p>
          <a:p>
            <a:pPr>
              <a:spcBef>
                <a:spcPts val="1390"/>
              </a:spcBef>
              <a:tabLst>
                <a:tab pos="251460" algn="l"/>
              </a:tabLst>
            </a:pPr>
            <a:r>
              <a:rPr lang="en-US" altLang="en-US" sz="1200" dirty="0">
                <a:solidFill>
                  <a:srgbClr val="000000"/>
                </a:solidFill>
                <a:latin typeface="Calibri" panose="020F0502020204030204" pitchFamily="34" charset="0"/>
                <a:ea typeface="Calibri" panose="020F0502020204030204" pitchFamily="34" charset="0"/>
              </a:rPr>
              <a:t>Create a two-column table labelled Rules and Laws. List at least five examples in each column. Write two sentences explaining the difference between rules and laws. Add one sentence about why both are needed.</a:t>
            </a:r>
            <a:endParaRPr lang="en-GB" altLang="en-US" sz="1200" dirty="0">
              <a:solidFill>
                <a:srgbClr val="000000"/>
              </a:solidFill>
              <a:latin typeface="Calibri" panose="020F0502020204030204" pitchFamily="34" charset="0"/>
              <a:ea typeface="Calibri" panose="020F0502020204030204" pitchFamily="34" charset="0"/>
            </a:endParaRPr>
          </a:p>
        </p:txBody>
      </p:sp>
      <p:sp>
        <p:nvSpPr>
          <p:cNvPr id="22" name="Textbox 33"/>
          <p:cNvSpPr txBox="1"/>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 </a:t>
            </a:r>
            <a:r>
              <a:rPr lang="en-GB" altLang="en-US" sz="1200" b="1" dirty="0">
                <a:solidFill>
                  <a:srgbClr val="000000"/>
                </a:solidFill>
                <a:latin typeface="Calibri" panose="020F0502020204030204" pitchFamily="34" charset="0"/>
                <a:ea typeface="Calibri" panose="020F0502020204030204" pitchFamily="34" charset="0"/>
              </a:rPr>
              <a:t>   </a:t>
            </a:r>
            <a:r>
              <a:rPr lang="en-US" altLang="en-US" sz="1200" b="1" dirty="0">
                <a:solidFill>
                  <a:srgbClr val="000000"/>
                </a:solidFill>
                <a:latin typeface="Calibri" panose="020F0502020204030204" pitchFamily="34" charset="0"/>
                <a:ea typeface="Calibri" panose="020F0502020204030204" pitchFamily="34" charset="0"/>
              </a:rPr>
              <a:t>Fairness </a:t>
            </a:r>
          </a:p>
          <a:p>
            <a:pPr>
              <a:spcBef>
                <a:spcPts val="1390"/>
              </a:spcBef>
              <a:tabLst>
                <a:tab pos="251460" algn="l"/>
              </a:tabLst>
            </a:pPr>
            <a:r>
              <a:rPr lang="en-US" altLang="en-US" sz="1200" dirty="0">
                <a:solidFill>
                  <a:srgbClr val="000000"/>
                </a:solidFill>
                <a:latin typeface="Calibri" panose="020F0502020204030204" pitchFamily="34" charset="0"/>
                <a:ea typeface="Calibri" panose="020F0502020204030204" pitchFamily="34" charset="0"/>
              </a:rPr>
              <a:t>Find a news story or ask an adult about an event where people were treated fairly or unfairly. Write four or five sentences explaining what happened. Explain whether you think the outcome was fair. Give one reason for your opinion.</a:t>
            </a:r>
          </a:p>
        </p:txBody>
      </p:sp>
      <p:sp>
        <p:nvSpPr>
          <p:cNvPr id="23" name="Textbox 33"/>
          <p:cNvSpPr txBox="1"/>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r>
              <a:rPr lang="en-GB" altLang="en-US" sz="1200" b="1" dirty="0">
                <a:solidFill>
                  <a:srgbClr val="000000"/>
                </a:solidFill>
                <a:latin typeface="Calibri" panose="020F0502020204030204" pitchFamily="34" charset="0"/>
                <a:ea typeface="Calibri" panose="020F0502020204030204" pitchFamily="34" charset="0"/>
              </a:rPr>
              <a:t>   </a:t>
            </a:r>
            <a:r>
              <a:rPr lang="en-US" altLang="en-US" sz="1200" b="1" dirty="0">
                <a:solidFill>
                  <a:srgbClr val="000000"/>
                </a:solidFill>
                <a:latin typeface="Calibri" panose="020F0502020204030204" pitchFamily="34" charset="0"/>
                <a:ea typeface="Calibri" panose="020F0502020204030204" pitchFamily="34" charset="0"/>
              </a:rPr>
              <a:t>Democratic Community </a:t>
            </a:r>
          </a:p>
          <a:p>
            <a:pPr>
              <a:spcBef>
                <a:spcPts val="1390"/>
              </a:spcBef>
              <a:tabLst>
                <a:tab pos="251460" algn="l"/>
              </a:tabLst>
            </a:pPr>
            <a:r>
              <a:rPr lang="en-GB" altLang="en-US" sz="1200" dirty="0">
                <a:solidFill>
                  <a:srgbClr val="000000"/>
                </a:solidFill>
                <a:latin typeface="Calibri" panose="020F0502020204030204" pitchFamily="34" charset="0"/>
                <a:ea typeface="Calibri" panose="020F0502020204030204" pitchFamily="34" charset="0"/>
              </a:rPr>
              <a:t>Des</a:t>
            </a:r>
            <a:r>
              <a:rPr lang="en-US" altLang="en-US" sz="1200" dirty="0">
                <a:solidFill>
                  <a:srgbClr val="000000"/>
                </a:solidFill>
                <a:latin typeface="Calibri" panose="020F0502020204030204" pitchFamily="34" charset="0"/>
                <a:ea typeface="Calibri" panose="020F0502020204030204" pitchFamily="34" charset="0"/>
              </a:rPr>
              <a:t>ign a simple poster encouraging people to vote in a school election. Include a catchy title, three reasons why voting is important and one picture or symbol. Write two sentences explaining your design choices. Make your poster neat and colourful.</a:t>
            </a:r>
            <a:r>
              <a:rPr lang="en-GB" altLang="en-US" sz="1200" dirty="0">
                <a:solidFill>
                  <a:srgbClr val="000000"/>
                </a:solidFill>
                <a:latin typeface="Calibri" panose="020F0502020204030204" pitchFamily="34" charset="0"/>
                <a:ea typeface="Calibri" panose="020F0502020204030204" pitchFamily="34" charset="0"/>
              </a:rPr>
              <a:t> </a:t>
            </a:r>
            <a:r>
              <a:rPr lang="en-GB" altLang="en-US" sz="1200" b="1" dirty="0">
                <a:solidFill>
                  <a:srgbClr val="000000"/>
                </a:solidFill>
                <a:latin typeface="Calibri" panose="020F0502020204030204" pitchFamily="34" charset="0"/>
                <a:ea typeface="Calibri" panose="020F0502020204030204" pitchFamily="34" charset="0"/>
              </a:rPr>
              <a:t> </a:t>
            </a:r>
            <a:r>
              <a:rPr lang="en-US" sz="1200" b="1" dirty="0">
                <a:solidFill>
                  <a:srgbClr val="000000"/>
                </a:solidFill>
                <a:latin typeface="Calibri" panose="020F0502020204030204" pitchFamily="34" charset="0"/>
                <a:ea typeface="Calibri" panose="020F0502020204030204" pitchFamily="34" charset="0"/>
              </a:rPr>
              <a:t>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p:cNvSpPr txBox="1"/>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a:t>
            </a:r>
            <a:r>
              <a:rPr lang="en-GB" altLang="en-US" sz="1200" b="1" dirty="0">
                <a:solidFill>
                  <a:srgbClr val="000000"/>
                </a:solidFill>
                <a:latin typeface="Calibri" panose="020F0502020204030204" pitchFamily="34" charset="0"/>
                <a:ea typeface="Calibri" panose="020F0502020204030204" pitchFamily="34" charset="0"/>
              </a:rPr>
              <a:t>: </a:t>
            </a:r>
            <a:r>
              <a:rPr lang="en-US" altLang="en-US" sz="1200" b="1" dirty="0">
                <a:solidFill>
                  <a:srgbClr val="000000"/>
                </a:solidFill>
                <a:latin typeface="Calibri" panose="020F0502020204030204" pitchFamily="34" charset="0"/>
                <a:ea typeface="Calibri" panose="020F0502020204030204" pitchFamily="34" charset="0"/>
              </a:rPr>
              <a:t>Getting Involved </a:t>
            </a:r>
          </a:p>
          <a:p>
            <a:pPr>
              <a:spcBef>
                <a:spcPts val="1390"/>
              </a:spcBef>
              <a:tabLst>
                <a:tab pos="251460" algn="l"/>
              </a:tabLst>
            </a:pPr>
            <a:r>
              <a:rPr lang="en-US" altLang="en-US" sz="1200" dirty="0">
                <a:solidFill>
                  <a:srgbClr val="000000"/>
                </a:solidFill>
                <a:latin typeface="Calibri" panose="020F0502020204030204" pitchFamily="34" charset="0"/>
                <a:ea typeface="Calibri" panose="020F0502020204030204" pitchFamily="34" charset="0"/>
              </a:rPr>
              <a:t>Make a list of five different ways young people can help their school or community. Choose one idea and explain how it would make a positive difference. Describe one skill you would need to take part. Finish by saying whether you would enjoy doing it.</a:t>
            </a:r>
            <a:r>
              <a:rPr lang="en-GB" altLang="en-US" sz="1200" dirty="0">
                <a:solidFill>
                  <a:srgbClr val="000000"/>
                </a:solidFill>
                <a:latin typeface="Calibri" panose="020F0502020204030204" pitchFamily="34" charset="0"/>
                <a:ea typeface="Calibri" panose="020F0502020204030204" pitchFamily="34" charset="0"/>
              </a:rPr>
              <a:t> </a:t>
            </a:r>
          </a:p>
        </p:txBody>
      </p:sp>
      <p:sp>
        <p:nvSpPr>
          <p:cNvPr id="25" name="Textbox 33"/>
          <p:cNvSpPr txBox="1"/>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Identity, Citizenship</a:t>
            </a:r>
            <a:r>
              <a:rPr lang="en-US" sz="1200" b="1">
                <a:solidFill>
                  <a:srgbClr val="000000"/>
                </a:solidFill>
                <a:latin typeface="Calibri" panose="020F0502020204030204" pitchFamily="34" charset="0"/>
                <a:ea typeface="Calibri" panose="020F0502020204030204" pitchFamily="34" charset="0"/>
              </a:rPr>
              <a:t>, Community</a:t>
            </a:r>
            <a:endParaRPr lang="en-US" sz="1200" b="1" dirty="0">
              <a:solidFill>
                <a:srgbClr val="000000"/>
              </a:solidFill>
              <a:latin typeface="Calibri" panose="020F0502020204030204" pitchFamily="34" charset="0"/>
              <a:ea typeface="Calibri" panose="020F050202020403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6fcfcf1-14c4-40a6-9936-cf6c6aff129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BF3DBA17445854D9962515A7D06A29E" ma:contentTypeVersion="18" ma:contentTypeDescription="Create a new document." ma:contentTypeScope="" ma:versionID="a518761bc221c84a873820627360ad00">
  <xsd:schema xmlns:xsd="http://www.w3.org/2001/XMLSchema" xmlns:xs="http://www.w3.org/2001/XMLSchema" xmlns:p="http://schemas.microsoft.com/office/2006/metadata/properties" xmlns:ns3="26fcfcf1-14c4-40a6-9936-cf6c6aff129a" xmlns:ns4="0b810e4f-557f-4987-94a2-3c9681d6b1d5" targetNamespace="http://schemas.microsoft.com/office/2006/metadata/properties" ma:root="true" ma:fieldsID="e6948d63d88dc855af93d92fc7aab49d" ns3:_="" ns4:_="">
    <xsd:import namespace="26fcfcf1-14c4-40a6-9936-cf6c6aff129a"/>
    <xsd:import namespace="0b810e4f-557f-4987-94a2-3c9681d6b1d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LengthInSeconds"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fcfcf1-14c4-40a6-9936-cf6c6aff12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b810e4f-557f-4987-94a2-3c9681d6b1d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A81304-E13F-42B4-86EA-78EF4F314203}">
  <ds:schemaRefs>
    <ds:schemaRef ds:uri="http://schemas.microsoft.com/office/2006/metadata/properties"/>
    <ds:schemaRef ds:uri="http://schemas.microsoft.com/office/2006/documentManagement/types"/>
    <ds:schemaRef ds:uri="0b810e4f-557f-4987-94a2-3c9681d6b1d5"/>
    <ds:schemaRef ds:uri="26fcfcf1-14c4-40a6-9936-cf6c6aff129a"/>
    <ds:schemaRef ds:uri="http://purl.org/dc/dcmitype/"/>
    <ds:schemaRef ds:uri="http://purl.org/dc/elements/1.1/"/>
    <ds:schemaRef ds:uri="http://schemas.microsoft.com/office/infopath/2007/PartnerControls"/>
    <ds:schemaRef ds:uri="http://purl.org/dc/term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057CC7A-2548-4CF4-8EFA-3D572DA0B2BE}">
  <ds:schemaRefs>
    <ds:schemaRef ds:uri="http://schemas.microsoft.com/sharepoint/v3/contenttype/forms"/>
  </ds:schemaRefs>
</ds:datastoreItem>
</file>

<file path=customXml/itemProps3.xml><?xml version="1.0" encoding="utf-8"?>
<ds:datastoreItem xmlns:ds="http://schemas.openxmlformats.org/officeDocument/2006/customXml" ds:itemID="{1C16A001-EC72-48BF-9799-95A41C8098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fcfcf1-14c4-40a6-9936-cf6c6aff129a"/>
    <ds:schemaRef ds:uri="0b810e4f-557f-4987-94a2-3c9681d6b1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1572</TotalTime>
  <Words>3864</Words>
  <Application>Microsoft Office PowerPoint</Application>
  <PresentationFormat>A4 Paper (210x297 mm)</PresentationFormat>
  <Paragraphs>411</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vt:lpstr>
      <vt:lpstr>Aptos Display</vt:lpstr>
      <vt:lpstr>Arial</vt:lpstr>
      <vt:lpstr>Calibri</vt:lpstr>
      <vt:lpstr>Cambria</vt:lpstr>
      <vt:lpstr>TT Commons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 Norman</dc:creator>
  <cp:lastModifiedBy>V Walker</cp:lastModifiedBy>
  <cp:revision>24</cp:revision>
  <dcterms:created xsi:type="dcterms:W3CDTF">2024-12-17T17:26:36Z</dcterms:created>
  <dcterms:modified xsi:type="dcterms:W3CDTF">2026-07-10T09:31:21Z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0x0101004BF3DBA17445854D9962515A7D06A29E</vt:lpwstr>
  </property>
</Properties>
</file>