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sldIdLst>
    <p:sldId id="268" r:id="rId5"/>
    <p:sldId id="266" r:id="rId6"/>
    <p:sldId id="267" r:id="rId7"/>
    <p:sldId id="302" r:id="rId8"/>
    <p:sldId id="303" r:id="rId9"/>
    <p:sldId id="265" r:id="rId10"/>
    <p:sldId id="304" r:id="rId11"/>
    <p:sldId id="305" r:id="rId12"/>
    <p:sldId id="306" r:id="rId13"/>
    <p:sldId id="307" r:id="rId14"/>
    <p:sldId id="308" r:id="rId15"/>
    <p:sldId id="309" r:id="rId16"/>
    <p:sldId id="310" r:id="rId17"/>
    <p:sldId id="311" r:id="rId18"/>
    <p:sldId id="312" r:id="rId19"/>
    <p:sldId id="313" r:id="rId20"/>
    <p:sldId id="315" r:id="rId21"/>
  </p:sldIdLst>
  <p:sldSz cx="9906000" cy="6858000" type="A4"/>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E74B4C-22CD-43D7-BB2E-50D9DDBDF767}" v="15" dt="2026-05-16T10:57:32.1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7" d="100"/>
          <a:sy n="67" d="100"/>
        </p:scale>
        <p:origin x="10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 Walker" userId="cbce8964-af15-4450-96b9-ddf62eef329d" providerId="ADAL" clId="{4D554A61-5E52-4C21-A11E-98F2AB8E0276}"/>
    <pc:docChg chg="addSld delSld modSld">
      <pc:chgData name="V Walker" userId="cbce8964-af15-4450-96b9-ddf62eef329d" providerId="ADAL" clId="{4D554A61-5E52-4C21-A11E-98F2AB8E0276}" dt="2026-03-27T20:16:16.707" v="2"/>
      <pc:docMkLst>
        <pc:docMk/>
      </pc:docMkLst>
      <pc:sldChg chg="del">
        <pc:chgData name="V Walker" userId="cbce8964-af15-4450-96b9-ddf62eef329d" providerId="ADAL" clId="{4D554A61-5E52-4C21-A11E-98F2AB8E0276}" dt="2026-03-27T20:16:13.851" v="1" actId="47"/>
        <pc:sldMkLst>
          <pc:docMk/>
          <pc:sldMk cId="2798984060" sldId="288"/>
        </pc:sldMkLst>
      </pc:sldChg>
      <pc:sldChg chg="add">
        <pc:chgData name="V Walker" userId="cbce8964-af15-4450-96b9-ddf62eef329d" providerId="ADAL" clId="{4D554A61-5E52-4C21-A11E-98F2AB8E0276}" dt="2026-03-27T20:16:05.015" v="0"/>
        <pc:sldMkLst>
          <pc:docMk/>
          <pc:sldMk cId="2037988588" sldId="294"/>
        </pc:sldMkLst>
      </pc:sldChg>
      <pc:sldChg chg="add">
        <pc:chgData name="V Walker" userId="cbce8964-af15-4450-96b9-ddf62eef329d" providerId="ADAL" clId="{4D554A61-5E52-4C21-A11E-98F2AB8E0276}" dt="2026-03-27T20:16:16.707" v="2"/>
        <pc:sldMkLst>
          <pc:docMk/>
          <pc:sldMk cId="4098996991" sldId="295"/>
        </pc:sldMkLst>
      </pc:sldChg>
    </pc:docChg>
  </pc:docChgLst>
  <pc:docChgLst>
    <pc:chgData name="V Walker" userId="cbce8964-af15-4450-96b9-ddf62eef329d" providerId="ADAL" clId="{4EE74B4C-22CD-43D7-BB2E-50D9DDBDF767}"/>
    <pc:docChg chg="addSld delSld modSld">
      <pc:chgData name="V Walker" userId="cbce8964-af15-4450-96b9-ddf62eef329d" providerId="ADAL" clId="{4EE74B4C-22CD-43D7-BB2E-50D9DDBDF767}" dt="2026-05-16T10:57:40.643" v="43" actId="47"/>
      <pc:docMkLst>
        <pc:docMk/>
      </pc:docMkLst>
      <pc:sldChg chg="add del">
        <pc:chgData name="V Walker" userId="cbce8964-af15-4450-96b9-ddf62eef329d" providerId="ADAL" clId="{4EE74B4C-22CD-43D7-BB2E-50D9DDBDF767}" dt="2026-05-16T09:43:23.190" v="12"/>
        <pc:sldMkLst>
          <pc:docMk/>
          <pc:sldMk cId="3111903696" sldId="265"/>
        </pc:sldMkLst>
      </pc:sldChg>
      <pc:sldChg chg="modSp mod">
        <pc:chgData name="V Walker" userId="cbce8964-af15-4450-96b9-ddf62eef329d" providerId="ADAL" clId="{4EE74B4C-22CD-43D7-BB2E-50D9DDBDF767}" dt="2026-05-16T09:42:37.275" v="1" actId="20577"/>
        <pc:sldMkLst>
          <pc:docMk/>
          <pc:sldMk cId="3098967401" sldId="268"/>
        </pc:sldMkLst>
        <pc:spChg chg="mod">
          <ac:chgData name="V Walker" userId="cbce8964-af15-4450-96b9-ddf62eef329d" providerId="ADAL" clId="{4EE74B4C-22CD-43D7-BB2E-50D9DDBDF767}" dt="2026-05-16T09:42:37.275" v="1" actId="20577"/>
          <ac:spMkLst>
            <pc:docMk/>
            <pc:sldMk cId="3098967401" sldId="268"/>
            <ac:spMk id="4" creationId="{7E3BF677-9D3A-4815-9D91-FE0C0CE6D44E}"/>
          </ac:spMkLst>
        </pc:spChg>
      </pc:sldChg>
      <pc:sldChg chg="del">
        <pc:chgData name="V Walker" userId="cbce8964-af15-4450-96b9-ddf62eef329d" providerId="ADAL" clId="{4EE74B4C-22CD-43D7-BB2E-50D9DDBDF767}" dt="2026-05-16T09:43:12.770" v="11" actId="47"/>
        <pc:sldMkLst>
          <pc:docMk/>
          <pc:sldMk cId="1948424410" sldId="282"/>
        </pc:sldMkLst>
      </pc:sldChg>
      <pc:sldChg chg="del">
        <pc:chgData name="V Walker" userId="cbce8964-af15-4450-96b9-ddf62eef329d" providerId="ADAL" clId="{4EE74B4C-22CD-43D7-BB2E-50D9DDBDF767}" dt="2026-05-16T09:43:38.291" v="14" actId="47"/>
        <pc:sldMkLst>
          <pc:docMk/>
          <pc:sldMk cId="2010834265" sldId="283"/>
        </pc:sldMkLst>
      </pc:sldChg>
      <pc:sldChg chg="del">
        <pc:chgData name="V Walker" userId="cbce8964-af15-4450-96b9-ddf62eef329d" providerId="ADAL" clId="{4EE74B4C-22CD-43D7-BB2E-50D9DDBDF767}" dt="2026-05-16T09:43:38.869" v="15" actId="47"/>
        <pc:sldMkLst>
          <pc:docMk/>
          <pc:sldMk cId="3924769783" sldId="284"/>
        </pc:sldMkLst>
      </pc:sldChg>
      <pc:sldChg chg="del">
        <pc:chgData name="V Walker" userId="cbce8964-af15-4450-96b9-ddf62eef329d" providerId="ADAL" clId="{4EE74B4C-22CD-43D7-BB2E-50D9DDBDF767}" dt="2026-05-16T09:43:52.370" v="17" actId="47"/>
        <pc:sldMkLst>
          <pc:docMk/>
          <pc:sldMk cId="4147977567" sldId="285"/>
        </pc:sldMkLst>
      </pc:sldChg>
      <pc:sldChg chg="del">
        <pc:chgData name="V Walker" userId="cbce8964-af15-4450-96b9-ddf62eef329d" providerId="ADAL" clId="{4EE74B4C-22CD-43D7-BB2E-50D9DDBDF767}" dt="2026-05-16T09:45:09.134" v="20" actId="47"/>
        <pc:sldMkLst>
          <pc:docMk/>
          <pc:sldMk cId="0" sldId="286"/>
        </pc:sldMkLst>
      </pc:sldChg>
      <pc:sldChg chg="del">
        <pc:chgData name="V Walker" userId="cbce8964-af15-4450-96b9-ddf62eef329d" providerId="ADAL" clId="{4EE74B4C-22CD-43D7-BB2E-50D9DDBDF767}" dt="2026-05-16T10:55:21.715" v="24" actId="47"/>
        <pc:sldMkLst>
          <pc:docMk/>
          <pc:sldMk cId="1842175867" sldId="287"/>
        </pc:sldMkLst>
      </pc:sldChg>
      <pc:sldChg chg="del">
        <pc:chgData name="V Walker" userId="cbce8964-af15-4450-96b9-ddf62eef329d" providerId="ADAL" clId="{4EE74B4C-22CD-43D7-BB2E-50D9DDBDF767}" dt="2026-05-16T10:55:43.117" v="27" actId="47"/>
        <pc:sldMkLst>
          <pc:docMk/>
          <pc:sldMk cId="4258666712" sldId="289"/>
        </pc:sldMkLst>
      </pc:sldChg>
      <pc:sldChg chg="del">
        <pc:chgData name="V Walker" userId="cbce8964-af15-4450-96b9-ddf62eef329d" providerId="ADAL" clId="{4EE74B4C-22CD-43D7-BB2E-50D9DDBDF767}" dt="2026-05-16T10:56:06.756" v="29" actId="47"/>
        <pc:sldMkLst>
          <pc:docMk/>
          <pc:sldMk cId="3284388913" sldId="290"/>
        </pc:sldMkLst>
      </pc:sldChg>
      <pc:sldChg chg="del">
        <pc:chgData name="V Walker" userId="cbce8964-af15-4450-96b9-ddf62eef329d" providerId="ADAL" clId="{4EE74B4C-22CD-43D7-BB2E-50D9DDBDF767}" dt="2026-05-16T10:56:20.952" v="31" actId="47"/>
        <pc:sldMkLst>
          <pc:docMk/>
          <pc:sldMk cId="631065927" sldId="291"/>
        </pc:sldMkLst>
      </pc:sldChg>
      <pc:sldChg chg="del">
        <pc:chgData name="V Walker" userId="cbce8964-af15-4450-96b9-ddf62eef329d" providerId="ADAL" clId="{4EE74B4C-22CD-43D7-BB2E-50D9DDBDF767}" dt="2026-05-16T10:56:55.062" v="33" actId="47"/>
        <pc:sldMkLst>
          <pc:docMk/>
          <pc:sldMk cId="2452006778" sldId="292"/>
        </pc:sldMkLst>
      </pc:sldChg>
      <pc:sldChg chg="del">
        <pc:chgData name="V Walker" userId="cbce8964-af15-4450-96b9-ddf62eef329d" providerId="ADAL" clId="{4EE74B4C-22CD-43D7-BB2E-50D9DDBDF767}" dt="2026-05-16T10:57:40.643" v="43" actId="47"/>
        <pc:sldMkLst>
          <pc:docMk/>
          <pc:sldMk cId="2468135156" sldId="293"/>
        </pc:sldMkLst>
      </pc:sldChg>
      <pc:sldChg chg="del">
        <pc:chgData name="V Walker" userId="cbce8964-af15-4450-96b9-ddf62eef329d" providerId="ADAL" clId="{4EE74B4C-22CD-43D7-BB2E-50D9DDBDF767}" dt="2026-05-16T09:45:09.975" v="21" actId="47"/>
        <pc:sldMkLst>
          <pc:docMk/>
          <pc:sldMk cId="2037988588" sldId="294"/>
        </pc:sldMkLst>
      </pc:sldChg>
      <pc:sldChg chg="del">
        <pc:chgData name="V Walker" userId="cbce8964-af15-4450-96b9-ddf62eef329d" providerId="ADAL" clId="{4EE74B4C-22CD-43D7-BB2E-50D9DDBDF767}" dt="2026-05-16T10:55:22.294" v="25" actId="47"/>
        <pc:sldMkLst>
          <pc:docMk/>
          <pc:sldMk cId="4098996991" sldId="295"/>
        </pc:sldMkLst>
      </pc:sldChg>
      <pc:sldChg chg="new del">
        <pc:chgData name="V Walker" userId="cbce8964-af15-4450-96b9-ddf62eef329d" providerId="ADAL" clId="{4EE74B4C-22CD-43D7-BB2E-50D9DDBDF767}" dt="2026-05-16T10:57:10.286" v="35" actId="47"/>
        <pc:sldMkLst>
          <pc:docMk/>
          <pc:sldMk cId="2282907487" sldId="296"/>
        </pc:sldMkLst>
      </pc:sldChg>
      <pc:sldChg chg="new del">
        <pc:chgData name="V Walker" userId="cbce8964-af15-4450-96b9-ddf62eef329d" providerId="ADAL" clId="{4EE74B4C-22CD-43D7-BB2E-50D9DDBDF767}" dt="2026-05-16T10:57:36.824" v="38" actId="47"/>
        <pc:sldMkLst>
          <pc:docMk/>
          <pc:sldMk cId="2028674134" sldId="297"/>
        </pc:sldMkLst>
      </pc:sldChg>
      <pc:sldChg chg="new del">
        <pc:chgData name="V Walker" userId="cbce8964-af15-4450-96b9-ddf62eef329d" providerId="ADAL" clId="{4EE74B4C-22CD-43D7-BB2E-50D9DDBDF767}" dt="2026-05-16T10:57:37.607" v="39" actId="47"/>
        <pc:sldMkLst>
          <pc:docMk/>
          <pc:sldMk cId="1794025437" sldId="298"/>
        </pc:sldMkLst>
      </pc:sldChg>
      <pc:sldChg chg="new del">
        <pc:chgData name="V Walker" userId="cbce8964-af15-4450-96b9-ddf62eef329d" providerId="ADAL" clId="{4EE74B4C-22CD-43D7-BB2E-50D9DDBDF767}" dt="2026-05-16T10:57:38.110" v="40" actId="47"/>
        <pc:sldMkLst>
          <pc:docMk/>
          <pc:sldMk cId="3953025497" sldId="299"/>
        </pc:sldMkLst>
      </pc:sldChg>
      <pc:sldChg chg="new del">
        <pc:chgData name="V Walker" userId="cbce8964-af15-4450-96b9-ddf62eef329d" providerId="ADAL" clId="{4EE74B4C-22CD-43D7-BB2E-50D9DDBDF767}" dt="2026-05-16T10:57:38.455" v="41" actId="47"/>
        <pc:sldMkLst>
          <pc:docMk/>
          <pc:sldMk cId="1248381528" sldId="300"/>
        </pc:sldMkLst>
      </pc:sldChg>
      <pc:sldChg chg="new del">
        <pc:chgData name="V Walker" userId="cbce8964-af15-4450-96b9-ddf62eef329d" providerId="ADAL" clId="{4EE74B4C-22CD-43D7-BB2E-50D9DDBDF767}" dt="2026-05-16T10:57:39.342" v="42" actId="47"/>
        <pc:sldMkLst>
          <pc:docMk/>
          <pc:sldMk cId="1680408040" sldId="301"/>
        </pc:sldMkLst>
      </pc:sldChg>
      <pc:sldChg chg="add">
        <pc:chgData name="V Walker" userId="cbce8964-af15-4450-96b9-ddf62eef329d" providerId="ADAL" clId="{4EE74B4C-22CD-43D7-BB2E-50D9DDBDF767}" dt="2026-05-16T09:42:53.686" v="8"/>
        <pc:sldMkLst>
          <pc:docMk/>
          <pc:sldMk cId="807862935" sldId="302"/>
        </pc:sldMkLst>
      </pc:sldChg>
      <pc:sldChg chg="add">
        <pc:chgData name="V Walker" userId="cbce8964-af15-4450-96b9-ddf62eef329d" providerId="ADAL" clId="{4EE74B4C-22CD-43D7-BB2E-50D9DDBDF767}" dt="2026-05-16T09:43:04.791" v="9"/>
        <pc:sldMkLst>
          <pc:docMk/>
          <pc:sldMk cId="1347797320" sldId="303"/>
        </pc:sldMkLst>
      </pc:sldChg>
      <pc:sldChg chg="add">
        <pc:chgData name="V Walker" userId="cbce8964-af15-4450-96b9-ddf62eef329d" providerId="ADAL" clId="{4EE74B4C-22CD-43D7-BB2E-50D9DDBDF767}" dt="2026-05-16T09:43:34.692" v="13"/>
        <pc:sldMkLst>
          <pc:docMk/>
          <pc:sldMk cId="409783235" sldId="304"/>
        </pc:sldMkLst>
      </pc:sldChg>
      <pc:sldChg chg="add">
        <pc:chgData name="V Walker" userId="cbce8964-af15-4450-96b9-ddf62eef329d" providerId="ADAL" clId="{4EE74B4C-22CD-43D7-BB2E-50D9DDBDF767}" dt="2026-05-16T09:43:49.697" v="16"/>
        <pc:sldMkLst>
          <pc:docMk/>
          <pc:sldMk cId="459393994" sldId="305"/>
        </pc:sldMkLst>
      </pc:sldChg>
      <pc:sldChg chg="add">
        <pc:chgData name="V Walker" userId="cbce8964-af15-4450-96b9-ddf62eef329d" providerId="ADAL" clId="{4EE74B4C-22CD-43D7-BB2E-50D9DDBDF767}" dt="2026-05-16T09:44:07.236" v="18"/>
        <pc:sldMkLst>
          <pc:docMk/>
          <pc:sldMk cId="0" sldId="306"/>
        </pc:sldMkLst>
      </pc:sldChg>
      <pc:sldChg chg="add">
        <pc:chgData name="V Walker" userId="cbce8964-af15-4450-96b9-ddf62eef329d" providerId="ADAL" clId="{4EE74B4C-22CD-43D7-BB2E-50D9DDBDF767}" dt="2026-05-16T09:45:04.940" v="19"/>
        <pc:sldMkLst>
          <pc:docMk/>
          <pc:sldMk cId="170499213" sldId="307"/>
        </pc:sldMkLst>
      </pc:sldChg>
      <pc:sldChg chg="add">
        <pc:chgData name="V Walker" userId="cbce8964-af15-4450-96b9-ddf62eef329d" providerId="ADAL" clId="{4EE74B4C-22CD-43D7-BB2E-50D9DDBDF767}" dt="2026-05-16T10:55:03.758" v="22"/>
        <pc:sldMkLst>
          <pc:docMk/>
          <pc:sldMk cId="3202101540" sldId="308"/>
        </pc:sldMkLst>
      </pc:sldChg>
      <pc:sldChg chg="add">
        <pc:chgData name="V Walker" userId="cbce8964-af15-4450-96b9-ddf62eef329d" providerId="ADAL" clId="{4EE74B4C-22CD-43D7-BB2E-50D9DDBDF767}" dt="2026-05-16T10:55:17.171" v="23"/>
        <pc:sldMkLst>
          <pc:docMk/>
          <pc:sldMk cId="1574603754" sldId="309"/>
        </pc:sldMkLst>
      </pc:sldChg>
      <pc:sldChg chg="add">
        <pc:chgData name="V Walker" userId="cbce8964-af15-4450-96b9-ddf62eef329d" providerId="ADAL" clId="{4EE74B4C-22CD-43D7-BB2E-50D9DDBDF767}" dt="2026-05-16T10:55:39.367" v="26"/>
        <pc:sldMkLst>
          <pc:docMk/>
          <pc:sldMk cId="2684908393" sldId="310"/>
        </pc:sldMkLst>
      </pc:sldChg>
      <pc:sldChg chg="add">
        <pc:chgData name="V Walker" userId="cbce8964-af15-4450-96b9-ddf62eef329d" providerId="ADAL" clId="{4EE74B4C-22CD-43D7-BB2E-50D9DDBDF767}" dt="2026-05-16T10:55:56.265" v="28"/>
        <pc:sldMkLst>
          <pc:docMk/>
          <pc:sldMk cId="1391909829" sldId="311"/>
        </pc:sldMkLst>
      </pc:sldChg>
      <pc:sldChg chg="add">
        <pc:chgData name="V Walker" userId="cbce8964-af15-4450-96b9-ddf62eef329d" providerId="ADAL" clId="{4EE74B4C-22CD-43D7-BB2E-50D9DDBDF767}" dt="2026-05-16T10:56:17.743" v="30"/>
        <pc:sldMkLst>
          <pc:docMk/>
          <pc:sldMk cId="1417026729" sldId="312"/>
        </pc:sldMkLst>
      </pc:sldChg>
      <pc:sldChg chg="add">
        <pc:chgData name="V Walker" userId="cbce8964-af15-4450-96b9-ddf62eef329d" providerId="ADAL" clId="{4EE74B4C-22CD-43D7-BB2E-50D9DDBDF767}" dt="2026-05-16T10:56:37.331" v="32"/>
        <pc:sldMkLst>
          <pc:docMk/>
          <pc:sldMk cId="424128856" sldId="313"/>
        </pc:sldMkLst>
      </pc:sldChg>
      <pc:sldChg chg="add del">
        <pc:chgData name="V Walker" userId="cbce8964-af15-4450-96b9-ddf62eef329d" providerId="ADAL" clId="{4EE74B4C-22CD-43D7-BB2E-50D9DDBDF767}" dt="2026-05-16T10:57:34.005" v="37" actId="47"/>
        <pc:sldMkLst>
          <pc:docMk/>
          <pc:sldMk cId="397527031" sldId="314"/>
        </pc:sldMkLst>
      </pc:sldChg>
      <pc:sldChg chg="add">
        <pc:chgData name="V Walker" userId="cbce8964-af15-4450-96b9-ddf62eef329d" providerId="ADAL" clId="{4EE74B4C-22CD-43D7-BB2E-50D9DDBDF767}" dt="2026-05-16T10:57:32.139" v="36"/>
        <pc:sldMkLst>
          <pc:docMk/>
          <pc:sldMk cId="1308530132" sldId="315"/>
        </pc:sldMkLst>
      </pc:sldChg>
    </pc:docChg>
  </pc:docChgLst>
  <pc:docChgLst>
    <pc:chgData name="V Walker" userId="cbce8964-af15-4450-96b9-ddf62eef329d" providerId="ADAL" clId="{EE958B3A-F2E8-48F6-9DD0-52FF0325D67F}"/>
    <pc:docChg chg="addSld delSld modSld">
      <pc:chgData name="V Walker" userId="cbce8964-af15-4450-96b9-ddf62eef329d" providerId="ADAL" clId="{EE958B3A-F2E8-48F6-9DD0-52FF0325D67F}" dt="2026-03-25T14:43:40.162" v="3" actId="47"/>
      <pc:docMkLst>
        <pc:docMk/>
      </pc:docMkLst>
      <pc:sldChg chg="del">
        <pc:chgData name="V Walker" userId="cbce8964-af15-4450-96b9-ddf62eef329d" providerId="ADAL" clId="{EE958B3A-F2E8-48F6-9DD0-52FF0325D67F}" dt="2026-03-25T14:43:16.639" v="1" actId="47"/>
        <pc:sldMkLst>
          <pc:docMk/>
          <pc:sldMk cId="2478863262" sldId="281"/>
        </pc:sldMkLst>
      </pc:sldChg>
      <pc:sldChg chg="add">
        <pc:chgData name="V Walker" userId="cbce8964-af15-4450-96b9-ddf62eef329d" providerId="ADAL" clId="{EE958B3A-F2E8-48F6-9DD0-52FF0325D67F}" dt="2026-03-25T14:42:15.347" v="0"/>
        <pc:sldMkLst>
          <pc:docMk/>
          <pc:sldMk cId="2468135156" sldId="293"/>
        </pc:sldMkLst>
      </pc:sldChg>
      <pc:sldChg chg="add del">
        <pc:chgData name="V Walker" userId="cbce8964-af15-4450-96b9-ddf62eef329d" providerId="ADAL" clId="{EE958B3A-F2E8-48F6-9DD0-52FF0325D67F}" dt="2026-03-25T14:43:40.162" v="3" actId="47"/>
        <pc:sldMkLst>
          <pc:docMk/>
          <pc:sldMk cId="253194825" sldId="29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9EEC4B2A-9725-47DD-B6AE-6598C0311C4B}" type="datetimeFigureOut">
              <a:rPr lang="en-GB" smtClean="0"/>
              <a:t>16/05/2026</a:t>
            </a:fld>
            <a:endParaRPr lang="en-GB"/>
          </a:p>
        </p:txBody>
      </p:sp>
      <p:sp>
        <p:nvSpPr>
          <p:cNvPr id="4" name="Slide Image Placeholder 3"/>
          <p:cNvSpPr>
            <a:spLocks noGrp="1" noRot="1" noChangeAspect="1"/>
          </p:cNvSpPr>
          <p:nvPr>
            <p:ph type="sldImg" idx="2"/>
          </p:nvPr>
        </p:nvSpPr>
        <p:spPr>
          <a:xfrm>
            <a:off x="3306763" y="849313"/>
            <a:ext cx="3313112" cy="22939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08FF81DE-A565-440C-9404-FDD429D89D7E}" type="slidenum">
              <a:rPr lang="en-GB" smtClean="0"/>
              <a:t>‹#›</a:t>
            </a:fld>
            <a:endParaRPr lang="en-GB"/>
          </a:p>
        </p:txBody>
      </p:sp>
    </p:spTree>
    <p:extLst>
      <p:ext uri="{BB962C8B-B14F-4D97-AF65-F5344CB8AC3E}">
        <p14:creationId xmlns:p14="http://schemas.microsoft.com/office/powerpoint/2010/main" val="2177728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4D22E86-1BF5-4EEE-87AC-0D6759B744A6}" type="slidenum">
              <a:rPr lang="en-GB" smtClean="0"/>
              <a:t>8</a:t>
            </a:fld>
            <a:endParaRPr lang="en-GB"/>
          </a:p>
        </p:txBody>
      </p:sp>
    </p:spTree>
    <p:extLst>
      <p:ext uri="{BB962C8B-B14F-4D97-AF65-F5344CB8AC3E}">
        <p14:creationId xmlns:p14="http://schemas.microsoft.com/office/powerpoint/2010/main" val="3272063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7"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8" y="1709739"/>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8" y="4589464"/>
            <a:ext cx="8543925" cy="1500187"/>
          </a:xfrm>
        </p:spPr>
        <p:txBody>
          <a:bodyPr/>
          <a:lstStyle>
            <a:lvl1pPr marL="0" indent="0">
              <a:buNone/>
              <a:defRPr sz="1950">
                <a:solidFill>
                  <a:schemeClr val="tx1">
                    <a:tint val="82000"/>
                  </a:schemeClr>
                </a:solidFill>
              </a:defRPr>
            </a:lvl1pPr>
            <a:lvl2pPr marL="371475" indent="0">
              <a:buNone/>
              <a:defRPr sz="1625">
                <a:solidFill>
                  <a:schemeClr val="tx1">
                    <a:tint val="82000"/>
                  </a:schemeClr>
                </a:solidFill>
              </a:defRPr>
            </a:lvl2pPr>
            <a:lvl3pPr marL="742950" indent="0">
              <a:buNone/>
              <a:defRPr sz="1463">
                <a:solidFill>
                  <a:schemeClr val="tx1">
                    <a:tint val="82000"/>
                  </a:schemeClr>
                </a:solidFill>
              </a:defRPr>
            </a:lvl3pPr>
            <a:lvl4pPr marL="1114425" indent="0">
              <a:buNone/>
              <a:defRPr sz="1300">
                <a:solidFill>
                  <a:schemeClr val="tx1">
                    <a:tint val="82000"/>
                  </a:schemeClr>
                </a:solidFill>
              </a:defRPr>
            </a:lvl4pPr>
            <a:lvl5pPr marL="1485900" indent="0">
              <a:buNone/>
              <a:defRPr sz="1300">
                <a:solidFill>
                  <a:schemeClr val="tx1">
                    <a:tint val="82000"/>
                  </a:schemeClr>
                </a:solidFill>
              </a:defRPr>
            </a:lvl5pPr>
            <a:lvl6pPr marL="1857375" indent="0">
              <a:buNone/>
              <a:defRPr sz="1300">
                <a:solidFill>
                  <a:schemeClr val="tx1">
                    <a:tint val="82000"/>
                  </a:schemeClr>
                </a:solidFill>
              </a:defRPr>
            </a:lvl6pPr>
            <a:lvl7pPr marL="2228850" indent="0">
              <a:buNone/>
              <a:defRPr sz="1300">
                <a:solidFill>
                  <a:schemeClr val="tx1">
                    <a:tint val="82000"/>
                  </a:schemeClr>
                </a:solidFill>
              </a:defRPr>
            </a:lvl7pPr>
            <a:lvl8pPr marL="2600325" indent="0">
              <a:buNone/>
              <a:defRPr sz="1300">
                <a:solidFill>
                  <a:schemeClr val="tx1">
                    <a:tint val="82000"/>
                  </a:schemeClr>
                </a:solidFill>
              </a:defRPr>
            </a:lvl8pPr>
            <a:lvl9pPr marL="2971800" indent="0">
              <a:buNone/>
              <a:defRPr sz="13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82000"/>
                  </a:schemeClr>
                </a:solidFill>
              </a:defRPr>
            </a:lvl1pPr>
          </a:lstStyle>
          <a:p>
            <a:fld id="{846CE7D5-CF57-46EF-B807-FDD0502418D4}" type="datetimeFigureOut">
              <a:rPr lang="en-US" smtClean="0"/>
              <a:t>5/16/2026</a:t>
            </a:fld>
            <a:endParaRPr lang="en-US"/>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MP2_6OLummA" TargetMode="External"/><Relationship Id="rId2" Type="http://schemas.openxmlformats.org/officeDocument/2006/relationships/hyperlink" Target="https://www.youtube.com/watch?v=xGKpngesISI" TargetMode="External"/><Relationship Id="rId1" Type="http://schemas.openxmlformats.org/officeDocument/2006/relationships/slideLayout" Target="../slideLayouts/slideLayout7.xml"/><Relationship Id="rId6" Type="http://schemas.openxmlformats.org/officeDocument/2006/relationships/hyperlink" Target="https://www.youtube.com/watch?v=KEt1Mm8sSkA" TargetMode="External"/><Relationship Id="rId5" Type="http://schemas.openxmlformats.org/officeDocument/2006/relationships/hyperlink" Target="https://www.youtube.com/watch?v=yE0aSxziNdY" TargetMode="External"/><Relationship Id="rId4" Type="http://schemas.openxmlformats.org/officeDocument/2006/relationships/hyperlink" Target="https://www.youtube.com/watch?v=GTXBLyp7_Dw"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www.thenational.academy/teachers/programmes/physical-education-secondary-ks3/units/striking-and-fielding-games-competition-and-performance-analysis-in-cricket/lessons/batting-calls-and-field-placement/media?video=298917" TargetMode="External"/><Relationship Id="rId13" Type="http://schemas.openxmlformats.org/officeDocument/2006/relationships/hyperlink" Target="https://www.youtube.com/watch?v=EGcimxQM0v0" TargetMode="External"/><Relationship Id="rId3" Type="http://schemas.openxmlformats.org/officeDocument/2006/relationships/hyperlink" Target="https://www.thenational.academy/teachers/programmes/physical-education-secondary-ks3/units/striking-and-fielding-games-competition-and-performance-analysis-in-cricket/lessons/overarm-bowling-from-a-standing-position/media?video=298938" TargetMode="External"/><Relationship Id="rId7" Type="http://schemas.openxmlformats.org/officeDocument/2006/relationships/hyperlink" Target="https://app.senecalearning.com/dashboard/assignments/assignment/10bccc30-072a-4512-83be-42d190b66e51?suggestedProvider=microsoft" TargetMode="External"/><Relationship Id="rId12" Type="http://schemas.openxmlformats.org/officeDocument/2006/relationships/hyperlink" Target="https://app.senecalearning.com/dashboard/assignments/assignment/526fbe0a-0060-4bd5-8b3c-3e09a54147a5?suggestedProvider=microsoft" TargetMode="External"/><Relationship Id="rId2" Type="http://schemas.openxmlformats.org/officeDocument/2006/relationships/hyperlink" Target="https://www.thenational.academy/teachers/programmes/physical-education-secondary-ks3/units/striking-and-fielding-games-bowling-batting-and-fielding-with-accuracy/lessons/an-effective-bowler-backstop-and-first-base-partnership/media?video=316930" TargetMode="External"/><Relationship Id="rId16" Type="http://schemas.openxmlformats.org/officeDocument/2006/relationships/hyperlink" Target="https://www.youtube.com/watch?v=f5Lxiy9_L9Q" TargetMode="External"/><Relationship Id="rId1" Type="http://schemas.openxmlformats.org/officeDocument/2006/relationships/slideLayout" Target="../slideLayouts/slideLayout7.xml"/><Relationship Id="rId6" Type="http://schemas.openxmlformats.org/officeDocument/2006/relationships/hyperlink" Target="https://www.youtube.com/watch?v=CDsfw35MUb4" TargetMode="External"/><Relationship Id="rId11" Type="http://schemas.openxmlformats.org/officeDocument/2006/relationships/hyperlink" Target="https://www.thenational.academy/teachers/programmes/physical-education-secondary-ks3/units/striking-and-fielding-games-competition-and-performance-analysis-in-cricket/lessons/overarm-bowling-from-a-standing-position/media?video=298926" TargetMode="External"/><Relationship Id="rId5" Type="http://schemas.openxmlformats.org/officeDocument/2006/relationships/hyperlink" Target="https://www.thenational.academy/teachers/programmes/physical-education-secondary-ks3/units/striking-and-fielding-games-bowling-batting-and-fielding-with-accuracy/lessons/officiating-your-own-small-sided-rounders-games/media?video=316929" TargetMode="External"/><Relationship Id="rId15" Type="http://schemas.openxmlformats.org/officeDocument/2006/relationships/hyperlink" Target="https://www.thenational.academy/teachers/programmes/physical-education-secondary-ks3/units/striking-and-fielding-games-competition-and-performance-analysis-in-cricket/lessons/batting-calls-and-field-placement/media?video=298927" TargetMode="External"/><Relationship Id="rId10" Type="http://schemas.openxmlformats.org/officeDocument/2006/relationships/hyperlink" Target="https://www.thenational.academy/teachers/programmes/physical-education-secondary-ks3/units/striking-and-fielding-games-bowling-batting-and-fielding-with-accuracy/lessons/an-effective-bowler-backstop-and-first-base-partnership/media?video=314520" TargetMode="External"/><Relationship Id="rId4" Type="http://schemas.openxmlformats.org/officeDocument/2006/relationships/hyperlink" Target="https://app.senecalearning.com/dashboard/assignments/assignment/cd029a1f-3ba8-49e7-888d-8e6842fc8f3a?suggestedProvider=microsoft" TargetMode="External"/><Relationship Id="rId9" Type="http://schemas.openxmlformats.org/officeDocument/2006/relationships/hyperlink" Target="https://www.youtube.com/watch?v=YWJtql-Jg0A&amp;list=PLHQYIk0gG59RFeQATSO77MBCt_i2J6pE3" TargetMode="External"/><Relationship Id="rId14" Type="http://schemas.openxmlformats.org/officeDocument/2006/relationships/hyperlink" Target="https://www.youtube.com/live/OJ2wtpDic30?si=lFpCuF0O1wsweg4i&amp;t=4775"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tmp"/></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text on a white background&#10;&#10;Description automatically generated">
            <a:extLst>
              <a:ext uri="{FF2B5EF4-FFF2-40B4-BE49-F238E27FC236}">
                <a16:creationId xmlns:a16="http://schemas.microsoft.com/office/drawing/2014/main" id="{DAAD3D62-E76B-472E-B860-3AF3259A9D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0" y="168021"/>
            <a:ext cx="4836795" cy="1153033"/>
          </a:xfrm>
          <a:prstGeom prst="rect">
            <a:avLst/>
          </a:prstGeom>
        </p:spPr>
      </p:pic>
      <p:sp>
        <p:nvSpPr>
          <p:cNvPr id="4" name="TextBox 3">
            <a:extLst>
              <a:ext uri="{FF2B5EF4-FFF2-40B4-BE49-F238E27FC236}">
                <a16:creationId xmlns:a16="http://schemas.microsoft.com/office/drawing/2014/main" id="{7E3BF677-9D3A-4815-9D91-FE0C0CE6D44E}"/>
              </a:ext>
            </a:extLst>
          </p:cNvPr>
          <p:cNvSpPr txBox="1"/>
          <p:nvPr/>
        </p:nvSpPr>
        <p:spPr>
          <a:xfrm>
            <a:off x="2428875" y="2528888"/>
            <a:ext cx="5386388" cy="2554545"/>
          </a:xfrm>
          <a:prstGeom prst="rect">
            <a:avLst/>
          </a:prstGeom>
          <a:noFill/>
        </p:spPr>
        <p:txBody>
          <a:bodyPr wrap="square" rtlCol="0">
            <a:spAutoFit/>
          </a:bodyPr>
          <a:lstStyle/>
          <a:p>
            <a:pPr algn="ctr"/>
            <a:r>
              <a:rPr lang="en-GB" sz="3200" dirty="0"/>
              <a:t>Independent Learning</a:t>
            </a:r>
          </a:p>
          <a:p>
            <a:pPr algn="ctr"/>
            <a:endParaRPr lang="en-GB" sz="3200" dirty="0"/>
          </a:p>
          <a:p>
            <a:pPr algn="ctr"/>
            <a:r>
              <a:rPr lang="en-GB" sz="3200" dirty="0"/>
              <a:t>Year 7</a:t>
            </a:r>
          </a:p>
          <a:p>
            <a:pPr algn="ctr"/>
            <a:endParaRPr lang="en-GB" sz="3200" dirty="0"/>
          </a:p>
          <a:p>
            <a:pPr algn="ctr"/>
            <a:r>
              <a:rPr lang="en-GB" sz="3200" dirty="0"/>
              <a:t>Term 6</a:t>
            </a:r>
          </a:p>
        </p:txBody>
      </p:sp>
    </p:spTree>
    <p:extLst>
      <p:ext uri="{BB962C8B-B14F-4D97-AF65-F5344CB8AC3E}">
        <p14:creationId xmlns:p14="http://schemas.microsoft.com/office/powerpoint/2010/main" val="3098967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a:p>
            <a:pPr algn="just">
              <a:lnSpc>
                <a:spcPts val="115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Key vocabulary: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evolution</a:t>
            </a: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electronic</a:t>
            </a: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transistor, vacuum tube, generations, theorists</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Week 1:  </a:t>
            </a: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Study the evolution of computing. Name the devices used over time until present day.</a:t>
            </a:r>
            <a:endPar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b="1" dirty="0">
                <a:solidFill>
                  <a:schemeClr val="bg1"/>
                </a:solidFill>
                <a:latin typeface="Calibri" panose="020F0502020204030204" pitchFamily="34" charset="0"/>
                <a:cs typeface="Calibri" panose="020F0502020204030204" pitchFamily="34" charset="0"/>
              </a:rPr>
              <a:t>Computing</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r>
              <a:rPr lang="en-GB"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Week 4: Name the 5 foundational theorists of computer science and explain what each one has done for computers.</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Week 5: </a:t>
            </a:r>
            <a:r>
              <a:rPr lang="en-GB" sz="1600" b="1" dirty="0">
                <a:latin typeface="Calibri" panose="020F0502020204030204" pitchFamily="34" charset="0"/>
                <a:cs typeface="Calibri" panose="020F0502020204030204" pitchFamily="34" charset="0"/>
              </a:rPr>
              <a:t>What is a transistor and state all its importance in computers. Also, explore a picture of how it looks. What was used in the past on computers before the birth of the transistors.</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Week 2: Name the Five Generations</a:t>
            </a: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of Electronic Computing and write about each of the computing Generations and their devices used.</a:t>
            </a:r>
            <a:endPar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1"/>
            <a:ext cx="4706226" cy="151115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Week 6: One of the importance of computers is the transistor. </a:t>
            </a: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Explore Moore’s Law regarding the transistor and write a paragraph on the understanding of Moore’s Law with reference to the transistor.</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111233" y="4326678"/>
            <a:ext cx="4736212" cy="151115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Week 3: </a:t>
            </a: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Who is Charles Babbage and explain the 5 key impacts Charles Babbage has done in computer science.</a:t>
            </a:r>
          </a:p>
        </p:txBody>
      </p:sp>
    </p:spTree>
    <p:extLst>
      <p:ext uri="{BB962C8B-B14F-4D97-AF65-F5344CB8AC3E}">
        <p14:creationId xmlns:p14="http://schemas.microsoft.com/office/powerpoint/2010/main" val="170499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GB" sz="1200" b="1" dirty="0">
                <a:solidFill>
                  <a:srgbClr val="000000"/>
                </a:solidFill>
                <a:effectLst/>
                <a:latin typeface="Calibri" panose="020F0502020204030204" pitchFamily="34" charset="0"/>
                <a:ea typeface="Calibri" panose="020F0502020204030204" pitchFamily="34" charset="0"/>
              </a:rPr>
              <a:t>Themes: Choose form: gunpowder plot, The causes of the English Civil War, the trial and execution of the </a:t>
            </a:r>
            <a:r>
              <a:rPr lang="en-GB" sz="1200" b="1" dirty="0" err="1">
                <a:solidFill>
                  <a:srgbClr val="000000"/>
                </a:solidFill>
                <a:effectLst/>
                <a:latin typeface="Calibri" panose="020F0502020204030204" pitchFamily="34" charset="0"/>
                <a:ea typeface="Calibri" panose="020F0502020204030204" pitchFamily="34" charset="0"/>
              </a:rPr>
              <a:t>King.MEDWAY</a:t>
            </a:r>
            <a:endParaRPr lang="en-GB"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Begin your independent research homework. This is a Term Five and six task.</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 Make sure your work is detailed and well presented.</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Subject Name History</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and six task. Make sure your work is detailed and well presented.</a:t>
            </a:r>
          </a:p>
          <a:p>
            <a:pPr algn="ct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and six task. Make sure your work is detailed and well presented.</a:t>
            </a:r>
          </a:p>
          <a:p>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and six task. Make sure your work is detailed and well presented.</a:t>
            </a:r>
          </a:p>
          <a:p>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r>
              <a:rPr lang="en-US" sz="1200" b="1" dirty="0">
                <a:solidFill>
                  <a:srgbClr val="000000"/>
                </a:solidFill>
                <a:latin typeface="Calibri" panose="020F0502020204030204" pitchFamily="34" charset="0"/>
                <a:ea typeface="Calibri" panose="020F0502020204030204" pitchFamily="34" charset="0"/>
              </a:rPr>
              <a:t> </a:t>
            </a: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and six task. Make sure your work is detailed and well presented.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Plot. Treason, taxation, Parliament, Roundhead, cavalier, trial, evidence, interpretation, spy, Catholic, </a:t>
            </a:r>
            <a:r>
              <a:rPr lang="en-GB" sz="1200" b="1" dirty="0" err="1">
                <a:solidFill>
                  <a:srgbClr val="000000"/>
                </a:solidFill>
                <a:latin typeface="Calibri" panose="020F0502020204030204" pitchFamily="34" charset="0"/>
                <a:ea typeface="Calibri" panose="020F0502020204030204" pitchFamily="34" charset="0"/>
              </a:rPr>
              <a:t>Protestant.Mdeway</a:t>
            </a:r>
            <a:r>
              <a:rPr lang="en-GB" sz="1200" b="1" dirty="0">
                <a:solidFill>
                  <a:srgbClr val="000000"/>
                </a:solidFill>
                <a:latin typeface="Calibri" panose="020F0502020204030204" pitchFamily="34" charset="0"/>
                <a:ea typeface="Calibri" panose="020F0502020204030204" pitchFamily="34" charset="0"/>
              </a:rPr>
              <a:t>. Dockyard. </a:t>
            </a:r>
            <a:r>
              <a:rPr lang="en-GB" sz="1200" b="1" dirty="0" err="1">
                <a:solidFill>
                  <a:srgbClr val="000000"/>
                </a:solidFill>
                <a:latin typeface="Calibri" panose="020F0502020204030204" pitchFamily="34" charset="0"/>
                <a:ea typeface="Calibri" panose="020F0502020204030204" pitchFamily="34" charset="0"/>
              </a:rPr>
              <a:t>Bricks.Industry.Military</a:t>
            </a:r>
            <a:r>
              <a:rPr lang="en-GB" sz="1200" b="1" dirty="0">
                <a:solidFill>
                  <a:srgbClr val="000000"/>
                </a:solidFill>
                <a:latin typeface="Calibri" panose="020F0502020204030204" pitchFamily="34" charset="0"/>
                <a:ea typeface="Calibri" panose="020F0502020204030204" pitchFamily="34" charset="0"/>
              </a:rPr>
              <a:t>.</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p>
          <a:p>
            <a:r>
              <a:rPr lang="en-US" sz="1200" b="1" dirty="0">
                <a:solidFill>
                  <a:srgbClr val="000000"/>
                </a:solidFill>
                <a:latin typeface="Calibri" panose="020F0502020204030204" pitchFamily="34" charset="0"/>
                <a:ea typeface="Calibri" panose="020F0502020204030204" pitchFamily="34" charset="0"/>
              </a:rPr>
              <a:t>Hand in your work.</a:t>
            </a:r>
          </a:p>
          <a:p>
            <a:r>
              <a:rPr lang="en-US" sz="1200" b="1" dirty="0">
                <a:solidFill>
                  <a:srgbClr val="000000"/>
                </a:solidFill>
                <a:latin typeface="Calibri" panose="020F0502020204030204" pitchFamily="34" charset="0"/>
                <a:ea typeface="Calibri" panose="020F0502020204030204" pitchFamily="34" charset="0"/>
              </a:rPr>
              <a:t>Class discussion on your research.</a:t>
            </a:r>
          </a:p>
          <a:p>
            <a:r>
              <a:rPr lang="en-US" sz="1200" b="1">
                <a:solidFill>
                  <a:srgbClr val="000000"/>
                </a:solidFill>
                <a:latin typeface="Calibri" panose="020F0502020204030204" pitchFamily="34" charset="0"/>
                <a:ea typeface="Calibri" panose="020F0502020204030204" pitchFamily="34" charset="0"/>
              </a:rPr>
              <a:t>Revision.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202101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r>
              <a:rPr lang="en-US" sz="1200" b="1" dirty="0">
                <a:solidFill>
                  <a:srgbClr val="000000"/>
                </a:solidFill>
                <a:latin typeface="Calibri" panose="020F0502020204030204" pitchFamily="34" charset="0"/>
                <a:ea typeface="Calibri" panose="020F0502020204030204" pitchFamily="34" charset="0"/>
              </a:rPr>
              <a:t>	Drainage basin, 	weathering, 		erosion, 		deposition,		tributary,		source, 		upper/middle and lower course</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Geography</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74603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Revision for Term 6 Reading assessment – Clothes + Weather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Year 7 French </a:t>
            </a:r>
            <a:r>
              <a:rPr lang="en-GB" sz="2400" dirty="0">
                <a:solidFill>
                  <a:schemeClr val="bg1"/>
                </a:solidFill>
              </a:rPr>
              <a:t>term 6 </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 Learn vocab on teams </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 learn vocab on teams </a:t>
            </a: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Writing HW -  Hobbies</a:t>
            </a:r>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Cultural project</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je </a:t>
            </a:r>
            <a:r>
              <a:rPr lang="en-US" sz="1200" b="1" dirty="0" err="1">
                <a:solidFill>
                  <a:srgbClr val="000000"/>
                </a:solidFill>
                <a:latin typeface="Calibri" panose="020F0502020204030204" pitchFamily="34" charset="0"/>
                <a:ea typeface="Calibri" panose="020F0502020204030204" pitchFamily="34" charset="0"/>
              </a:rPr>
              <a:t>porte</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tu</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portes</a:t>
            </a:r>
            <a:r>
              <a:rPr lang="en-US" sz="1200" b="1" dirty="0">
                <a:solidFill>
                  <a:srgbClr val="000000"/>
                </a:solidFill>
                <a:latin typeface="Calibri" panose="020F0502020204030204" pitchFamily="34" charset="0"/>
                <a:ea typeface="Calibri" panose="020F0502020204030204" pitchFamily="34" charset="0"/>
              </a:rPr>
              <a:t>, les </a:t>
            </a:r>
            <a:r>
              <a:rPr lang="en-US" sz="1200" b="1" dirty="0" err="1">
                <a:solidFill>
                  <a:srgbClr val="000000"/>
                </a:solidFill>
                <a:latin typeface="Calibri" panose="020F0502020204030204" pitchFamily="34" charset="0"/>
                <a:ea typeface="Calibri" panose="020F0502020204030204" pitchFamily="34" charset="0"/>
              </a:rPr>
              <a:t>vetements</a:t>
            </a:r>
            <a:r>
              <a:rPr lang="en-US" sz="1200" b="1" dirty="0">
                <a:solidFill>
                  <a:srgbClr val="000000"/>
                </a:solidFill>
                <a:latin typeface="Calibri" panose="020F0502020204030204" pitchFamily="34" charset="0"/>
                <a:ea typeface="Calibri" panose="020F0502020204030204" pitchFamily="34" charset="0"/>
              </a:rPr>
              <a:t>, je </a:t>
            </a:r>
            <a:r>
              <a:rPr lang="en-US" sz="1200" b="1" dirty="0" err="1">
                <a:solidFill>
                  <a:srgbClr val="000000"/>
                </a:solidFill>
                <a:latin typeface="Calibri" panose="020F0502020204030204" pitchFamily="34" charset="0"/>
                <a:ea typeface="Calibri" panose="020F0502020204030204" pitchFamily="34" charset="0"/>
              </a:rPr>
              <a:t>joue</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tu</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joues</a:t>
            </a:r>
            <a:r>
              <a:rPr lang="en-US" sz="1200" b="1" dirty="0">
                <a:solidFill>
                  <a:srgbClr val="000000"/>
                </a:solidFill>
                <a:latin typeface="Calibri" panose="020F0502020204030204" pitchFamily="34" charset="0"/>
                <a:ea typeface="Calibri" panose="020F0502020204030204" pitchFamily="34" charset="0"/>
              </a:rPr>
              <a:t>, il </a:t>
            </a:r>
            <a:r>
              <a:rPr lang="en-US" sz="1200" b="1" dirty="0" err="1">
                <a:solidFill>
                  <a:srgbClr val="000000"/>
                </a:solidFill>
                <a:latin typeface="Calibri" panose="020F0502020204030204" pitchFamily="34" charset="0"/>
                <a:ea typeface="Calibri" panose="020F0502020204030204" pitchFamily="34" charset="0"/>
              </a:rPr>
              <a:t>joue</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elle</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joue</a:t>
            </a:r>
            <a:r>
              <a:rPr lang="en-US" sz="1200" b="1" dirty="0">
                <a:solidFill>
                  <a:srgbClr val="000000"/>
                </a:solidFill>
                <a:latin typeface="Calibri" panose="020F0502020204030204" pitchFamily="34" charset="0"/>
                <a:ea typeface="Calibri" panose="020F0502020204030204" pitchFamily="34" charset="0"/>
              </a:rPr>
              <a:t>, nous </a:t>
            </a:r>
            <a:r>
              <a:rPr lang="en-US" sz="1200" b="1" dirty="0" err="1">
                <a:solidFill>
                  <a:srgbClr val="000000"/>
                </a:solidFill>
                <a:latin typeface="Calibri" panose="020F0502020204030204" pitchFamily="34" charset="0"/>
                <a:ea typeface="Calibri" panose="020F0502020204030204" pitchFamily="34" charset="0"/>
              </a:rPr>
              <a:t>jouons</a:t>
            </a:r>
            <a:r>
              <a:rPr lang="en-US" sz="1200" b="1" dirty="0">
                <a:solidFill>
                  <a:srgbClr val="000000"/>
                </a:solidFill>
                <a:latin typeface="Calibri" panose="020F0502020204030204" pitchFamily="34" charset="0"/>
                <a:ea typeface="Calibri" panose="020F0502020204030204" pitchFamily="34" charset="0"/>
              </a:rPr>
              <a:t>, je </a:t>
            </a:r>
            <a:r>
              <a:rPr lang="en-US" sz="1200" b="1" dirty="0" err="1">
                <a:solidFill>
                  <a:srgbClr val="000000"/>
                </a:solidFill>
                <a:latin typeface="Calibri" panose="020F0502020204030204" pitchFamily="34" charset="0"/>
                <a:ea typeface="Calibri" panose="020F0502020204030204" pitchFamily="34" charset="0"/>
              </a:rPr>
              <a:t>fais</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Cultural project</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Cultural project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684908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Research examples of ancient iconic buildings e.g</a:t>
            </a:r>
            <a:r>
              <a:rPr lang="en-US" sz="1200" b="1" dirty="0">
                <a:solidFill>
                  <a:srgbClr val="000000"/>
                </a:solidFill>
                <a:latin typeface="Calibri" panose="020F0502020204030204" pitchFamily="34" charset="0"/>
                <a:ea typeface="Calibri" panose="020F0502020204030204" pitchFamily="34" charset="0"/>
              </a:rPr>
              <a:t>. The Pyramids in Egypt, The Parthenon in Greece, The Colosseum in Rome etc. Collect images of at least five buildings and present on a PowerPoint slide or Word document.  Think about the design or layout of your page.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Art and Design Year 7 Term 6</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20031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Draw one of the ancient buildings that you found for last week’s homework and write some information to explain what the building is, when it was built, where it is, what it was used for etc.</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753679"/>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Research iconic buildings and landmarks from around the world e.g. The Eiffel Tower, The Sydney Opera House, Big Ben, The Taj Mahal, The Chrysler Building etc. Collect at least five images and present those on a PowerPoint slide or a Word document. Think about the design or layout of your page.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Draw one of the iconic buildings or landmarks you found for last week’s homework and write some information to explain when it was built, what it was used for, where it is, who the architect was etc.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63560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Research the work of Architect Zaha Hadid.  Find at least five examples of buildings she designed and present the images on a PowerPoint slide or Word document. Write some information about the buildings and about Zaha Hadid.</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20031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page of drawings from Zaha Hadid’s designs that you found for last week’s homework.  Draw in line and add tone, to show the depth of the buildings.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74357" y="3744795"/>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Research the work of the artist Ian Murphy.  Most of Ian Murphy’s work is based on Architecture.  Some of his work focuses on details of buildings. Collect at least five images of Ian Murphy’s work and present these on a PowerPoint slide or Word document. Include some information about Ian Murphy and his work.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5044373"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Ancient architecture, iconic buildings and landmarks, stone masonry, structure, contemporary architecture, architect, depth, architectural details.</a:t>
            </a:r>
            <a:endParaRPr lang="en-US" sz="12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91909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Scripting</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We have looked at the character of Hercules in class.  Write a short monologue to explain why he is undergoing the labours that he has had set for him. </a:t>
            </a:r>
            <a:endParaRPr lang="en-US"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Subject Name: Drama</a:t>
            </a:r>
            <a:endParaRPr lang="en-GB" sz="2400" dirty="0">
              <a:solidFill>
                <a:schemeClr val="bg1"/>
              </a:solidFill>
            </a:endParaRP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Rehearsal</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Find ten minutes at the start of </a:t>
            </a:r>
            <a:r>
              <a:rPr lang="en-US" sz="1200" i="1" dirty="0">
                <a:solidFill>
                  <a:srgbClr val="000000"/>
                </a:solidFill>
                <a:latin typeface="Calibri" panose="020F0502020204030204" pitchFamily="34" charset="0"/>
                <a:ea typeface="Calibri" panose="020F0502020204030204" pitchFamily="34" charset="0"/>
              </a:rPr>
              <a:t>one</a:t>
            </a:r>
            <a:r>
              <a:rPr lang="en-US" sz="1200" dirty="0">
                <a:solidFill>
                  <a:srgbClr val="000000"/>
                </a:solidFill>
                <a:latin typeface="Calibri" panose="020F0502020204030204" pitchFamily="34" charset="0"/>
                <a:ea typeface="Calibri" panose="020F0502020204030204" pitchFamily="34" charset="0"/>
              </a:rPr>
              <a:t> lunch or breaktime to practice the work that you have been doing in your group to make it ready to show the rest of the class.</a:t>
            </a:r>
            <a:r>
              <a:rPr lang="en-US"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Evaluate</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Take some time to reflect on your performance in the class so far.  What could you do in order to improve your work moving forwards?</a:t>
            </a:r>
            <a:endParaRPr lang="en-US" sz="1200"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Greek Masks</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Design a mask that shows a specific emotion.  Remember that in Greek Theatre they would have a wide space for the mouth, and expressive eyes</a:t>
            </a:r>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Greek Theatre – Summary</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We have now reached the end of your work on Greek Theatre.  Write out a summary of what you have learned on this topic, and what you think was particularly impressive about your own work.</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Set, Staging, Mythology, Character, Character Profile, Monologue </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Make a list of ten different things that you think you now know about Drama based on all of the work that you have done so far at school.  This can be theory based or practical based.</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r>
              <a:rPr lang="en-US" sz="1200" dirty="0">
                <a:solidFill>
                  <a:srgbClr val="000000"/>
                </a:solidFill>
                <a:latin typeface="Calibri" panose="020F0502020204030204" pitchFamily="34" charset="0"/>
                <a:ea typeface="Calibri" panose="020F0502020204030204" pitchFamily="34" charset="0"/>
              </a:rPr>
              <a:t>Make a list of ten things that you would like to know more about with regards to Drama.  Are there any specific areas you would like to build upon or to know more about?</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417026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ctr">
              <a:spcBef>
                <a:spcPts val="865"/>
              </a:spcBef>
            </a:pPr>
            <a:r>
              <a:rPr lang="en-US" sz="1600" b="1" dirty="0">
                <a:solidFill>
                  <a:srgbClr val="000000"/>
                </a:solidFill>
                <a:effectLst/>
                <a:latin typeface="Calibri" panose="020F0502020204030204" pitchFamily="34" charset="0"/>
                <a:ea typeface="Calibri" panose="020F0502020204030204" pitchFamily="34" charset="0"/>
              </a:rPr>
              <a:t>Key vocabulary     </a:t>
            </a:r>
            <a:r>
              <a:rPr lang="en-US" sz="1600" dirty="0">
                <a:solidFill>
                  <a:srgbClr val="000000"/>
                </a:solidFill>
                <a:effectLst/>
                <a:latin typeface="Calibri" panose="020F0502020204030204" pitchFamily="34" charset="0"/>
                <a:ea typeface="Calibri" panose="020F0502020204030204" pitchFamily="34" charset="0"/>
              </a:rPr>
              <a:t>percussion,	woodwind,	brass,	  percussion,   orchestra,   plucked,    bowed</a:t>
            </a:r>
            <a:br>
              <a:rPr lang="en-US" sz="1600" dirty="0">
                <a:solidFill>
                  <a:srgbClr val="000000"/>
                </a:solidFill>
                <a:effectLst/>
                <a:latin typeface="Calibri" panose="020F0502020204030204" pitchFamily="34" charset="0"/>
                <a:ea typeface="Calibri" panose="020F0502020204030204" pitchFamily="34" charset="0"/>
              </a:rPr>
            </a:br>
            <a:br>
              <a:rPr lang="en-US" sz="1600" dirty="0">
                <a:solidFill>
                  <a:srgbClr val="000000"/>
                </a:solidFill>
                <a:effectLst/>
                <a:latin typeface="Calibri" panose="020F0502020204030204" pitchFamily="34" charset="0"/>
                <a:ea typeface="Calibri" panose="020F0502020204030204" pitchFamily="34" charset="0"/>
              </a:rPr>
            </a:br>
            <a:r>
              <a:rPr lang="en-US" sz="1600" dirty="0">
                <a:solidFill>
                  <a:srgbClr val="000000"/>
                </a:solidFill>
                <a:effectLst/>
                <a:latin typeface="Calibri" panose="020F0502020204030204" pitchFamily="34" charset="0"/>
                <a:ea typeface="Calibri" panose="020F0502020204030204" pitchFamily="34" charset="0"/>
              </a:rPr>
              <a:t>soprano,   alto,    tenor,    bass,    timbre,     sound quality,   technique</a:t>
            </a:r>
            <a:endParaRPr lang="en-GB" sz="1600" dirty="0">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6"/>
          </a:xfrm>
          <a:prstGeom prst="rect">
            <a:avLst/>
          </a:prstGeom>
          <a:noFill/>
          <a:ln w="12700">
            <a:solidFill>
              <a:srgbClr val="000000"/>
            </a:solidFill>
            <a:prstDash val="solid"/>
          </a:ln>
        </p:spPr>
        <p:txBody>
          <a:bodyPr wrap="square" lIns="0" tIns="0" rIns="0" bIns="0" rtlCol="0">
            <a:noAutofit/>
          </a:bodyPr>
          <a:lstStyle/>
          <a:p>
            <a:pPr marL="90170">
              <a:spcBef>
                <a:spcPts val="1390"/>
              </a:spcBef>
              <a:buNone/>
              <a:tabLst>
                <a:tab pos="255270" algn="l"/>
              </a:tabLst>
            </a:pPr>
            <a:r>
              <a:rPr lang="en-US" sz="1600" b="1" dirty="0">
                <a:solidFill>
                  <a:srgbClr val="000000"/>
                </a:solidFill>
                <a:effectLst/>
                <a:latin typeface="Calibri" panose="020F0502020204030204" pitchFamily="34" charset="0"/>
                <a:ea typeface="Calibri" panose="020F0502020204030204" pitchFamily="34" charset="0"/>
              </a:rPr>
              <a:t>Watch the following clip about the instruments of a percussion section in an orchestra. </a:t>
            </a:r>
            <a:endParaRPr lang="en-GB" sz="1600" dirty="0">
              <a:effectLst/>
              <a:latin typeface="Calibri" panose="020F0502020204030204" pitchFamily="34" charset="0"/>
              <a:ea typeface="Calibri" panose="020F0502020204030204" pitchFamily="34" charset="0"/>
            </a:endParaRPr>
          </a:p>
          <a:p>
            <a:pPr marL="90170">
              <a:spcBef>
                <a:spcPts val="1390"/>
              </a:spcBef>
              <a:buNone/>
              <a:tabLst>
                <a:tab pos="255270" algn="l"/>
              </a:tabLst>
            </a:pPr>
            <a:r>
              <a:rPr lang="en-US" sz="1600" b="1" u="sng" dirty="0">
                <a:solidFill>
                  <a:srgbClr val="0000FF"/>
                </a:solidFill>
                <a:effectLst/>
                <a:latin typeface="Calibri" panose="020F0502020204030204" pitchFamily="34" charset="0"/>
                <a:ea typeface="Calibri" panose="020F0502020204030204" pitchFamily="34" charset="0"/>
                <a:hlinkClick r:id="rId2"/>
              </a:rPr>
              <a:t>https://www.youtube.com/watch?v=xGKpngesISI</a:t>
            </a:r>
            <a:r>
              <a:rPr lang="en-US" sz="1600" b="1" dirty="0">
                <a:solidFill>
                  <a:srgbClr val="000000"/>
                </a:solidFill>
                <a:effectLst/>
                <a:latin typeface="Calibri" panose="020F0502020204030204" pitchFamily="34" charset="0"/>
                <a:ea typeface="Calibri" panose="020F0502020204030204" pitchFamily="34" charset="0"/>
              </a:rPr>
              <a:t> </a:t>
            </a:r>
            <a:endParaRPr lang="en-GB" sz="1600" dirty="0">
              <a:effectLst/>
              <a:latin typeface="Calibri" panose="020F0502020204030204" pitchFamily="34" charset="0"/>
              <a:ea typeface="Calibri" panose="020F0502020204030204" pitchFamily="34" charset="0"/>
            </a:endParaRPr>
          </a:p>
          <a:p>
            <a:pPr marL="90170">
              <a:spcBef>
                <a:spcPts val="1390"/>
              </a:spcBef>
              <a:buNone/>
              <a:tabLst>
                <a:tab pos="255270" algn="l"/>
              </a:tabLst>
            </a:pPr>
            <a:r>
              <a:rPr lang="en-US" sz="1600" b="1" dirty="0">
                <a:solidFill>
                  <a:srgbClr val="000000"/>
                </a:solidFill>
                <a:effectLst/>
                <a:latin typeface="Calibri" panose="020F0502020204030204" pitchFamily="34" charset="0"/>
                <a:ea typeface="Calibri" panose="020F0502020204030204" pitchFamily="34" charset="0"/>
              </a:rPr>
              <a:t>Challenge: Find another piece of music where the percussion section is important </a:t>
            </a:r>
            <a:endParaRPr lang="en-GB" sz="1600" dirty="0">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Term 6 Music</a:t>
            </a:r>
            <a:endParaRPr lang="en-GB"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Watch the following clip about the instruments of the string section in an orchestra.</a:t>
            </a:r>
            <a:endParaRPr lang="en-GB" sz="1400" dirty="0">
              <a:effectLst/>
              <a:latin typeface="Calibri" panose="020F0502020204030204" pitchFamily="34" charset="0"/>
              <a:ea typeface="Calibri" panose="020F0502020204030204" pitchFamily="34" charset="0"/>
            </a:endParaRPr>
          </a:p>
          <a:p>
            <a:pPr marL="90170" marR="283210">
              <a:lnSpc>
                <a:spcPct val="96000"/>
              </a:lnSpc>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90170" marR="283210">
              <a:lnSpc>
                <a:spcPct val="96000"/>
              </a:lnSpc>
              <a:buNone/>
            </a:pPr>
            <a:r>
              <a:rPr lang="en-US" sz="1400" b="1" u="sng" dirty="0">
                <a:solidFill>
                  <a:srgbClr val="0000FF"/>
                </a:solidFill>
                <a:effectLst/>
                <a:latin typeface="Calibri" panose="020F0502020204030204" pitchFamily="34" charset="0"/>
                <a:ea typeface="Calibri" panose="020F0502020204030204" pitchFamily="34" charset="0"/>
                <a:hlinkClick r:id="rId3"/>
              </a:rPr>
              <a:t>https://www.youtube.com/watch?v=MP2_6OLummA</a:t>
            </a: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90170" marR="283210">
              <a:lnSpc>
                <a:spcPct val="96000"/>
              </a:lnSpc>
              <a:buNone/>
            </a:pPr>
            <a:r>
              <a:rPr lang="en-US" sz="1800" b="1"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marL="90170" marR="283210">
              <a:lnSpc>
                <a:spcPct val="96000"/>
              </a:lnSpc>
            </a:pPr>
            <a:r>
              <a:rPr lang="en-US" sz="1600" b="1" dirty="0">
                <a:solidFill>
                  <a:srgbClr val="000000"/>
                </a:solidFill>
                <a:effectLst/>
                <a:latin typeface="Calibri" panose="020F0502020204030204" pitchFamily="34" charset="0"/>
                <a:ea typeface="Calibri" panose="020F0502020204030204" pitchFamily="34" charset="0"/>
              </a:rPr>
              <a:t>Challenge: Find a piece of music with </a:t>
            </a:r>
            <a:r>
              <a:rPr lang="en-US" sz="1600" b="1" u="sng" dirty="0">
                <a:solidFill>
                  <a:srgbClr val="000000"/>
                </a:solidFill>
                <a:effectLst/>
                <a:latin typeface="Calibri" panose="020F0502020204030204" pitchFamily="34" charset="0"/>
                <a:ea typeface="Calibri" panose="020F0502020204030204" pitchFamily="34" charset="0"/>
              </a:rPr>
              <a:t>only a string quartet.</a:t>
            </a:r>
            <a:endParaRPr lang="en-GB" sz="1600" dirty="0">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70410"/>
            <a:ext cx="4706226" cy="1591204"/>
          </a:xfrm>
          <a:prstGeom prst="rect">
            <a:avLst/>
          </a:prstGeom>
          <a:noFill/>
          <a:ln w="12700">
            <a:solidFill>
              <a:srgbClr val="000000"/>
            </a:solidFill>
            <a:prstDash val="solid"/>
          </a:ln>
        </p:spPr>
        <p:txBody>
          <a:bodyPr wrap="square" lIns="0" tIns="0" rIns="0" bIns="0" rtlCol="0">
            <a:noAutofit/>
          </a:bodyPr>
          <a:lstStyle/>
          <a:p>
            <a:pPr marL="90170">
              <a:lnSpc>
                <a:spcPts val="1680"/>
              </a:lnSpc>
              <a:buNone/>
            </a:pPr>
            <a:r>
              <a:rPr lang="en-US" sz="1800" b="1" dirty="0">
                <a:solidFill>
                  <a:srgbClr val="000000"/>
                </a:solidFill>
                <a:effectLst/>
                <a:latin typeface="Calibri" panose="020F0502020204030204" pitchFamily="34" charset="0"/>
                <a:ea typeface="Calibri" panose="020F0502020204030204" pitchFamily="34" charset="0"/>
              </a:rPr>
              <a:t>Watch and listen to the following clip of the piece </a:t>
            </a:r>
            <a:r>
              <a:rPr lang="en-US" sz="1800" b="1" i="1" dirty="0">
                <a:solidFill>
                  <a:srgbClr val="000000"/>
                </a:solidFill>
                <a:effectLst/>
                <a:latin typeface="Calibri" panose="020F0502020204030204" pitchFamily="34" charset="0"/>
                <a:ea typeface="Calibri" panose="020F0502020204030204" pitchFamily="34" charset="0"/>
              </a:rPr>
              <a:t>Hedwig’s Theme (from Harry Potter and the Philosopher’s Stone)</a:t>
            </a:r>
            <a:r>
              <a:rPr lang="en-US" sz="1800" b="1" dirty="0">
                <a:solidFill>
                  <a:srgbClr val="000000"/>
                </a:solidFill>
                <a:effectLst/>
                <a:latin typeface="Calibri" panose="020F0502020204030204" pitchFamily="34" charset="0"/>
                <a:ea typeface="Calibri" panose="020F0502020204030204" pitchFamily="34" charset="0"/>
              </a:rPr>
              <a:t> by John Williams.</a:t>
            </a:r>
            <a:endParaRPr lang="en-GB" sz="1800" dirty="0">
              <a:effectLst/>
              <a:latin typeface="Calibri" panose="020F0502020204030204" pitchFamily="34" charset="0"/>
              <a:ea typeface="Calibri" panose="020F0502020204030204" pitchFamily="34" charset="0"/>
            </a:endParaRPr>
          </a:p>
          <a:p>
            <a:pPr>
              <a:lnSpc>
                <a:spcPts val="1680"/>
              </a:lnSpc>
              <a:buNone/>
            </a:pPr>
            <a:r>
              <a:rPr lang="en-US" sz="1800" b="1"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a:lnSpc>
                <a:spcPts val="1680"/>
              </a:lnSpc>
            </a:pPr>
            <a:r>
              <a:rPr lang="en-US" sz="1800" b="1" u="sng" dirty="0">
                <a:solidFill>
                  <a:srgbClr val="0000FF"/>
                </a:solidFill>
                <a:effectLst/>
                <a:latin typeface="Calibri" panose="020F0502020204030204" pitchFamily="34" charset="0"/>
                <a:ea typeface="Calibri" panose="020F0502020204030204" pitchFamily="34" charset="0"/>
                <a:hlinkClick r:id="rId4"/>
              </a:rPr>
              <a:t>https://www.youtube.com/watch?v=GTXBLyp7_Dw</a:t>
            </a:r>
            <a:r>
              <a:rPr lang="en-US" sz="1800" b="1"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Watch the following clip about the instruments of the brass section in an orchestra.</a:t>
            </a:r>
            <a:endParaRPr lang="en-GB" sz="1400" dirty="0">
              <a:effectLst/>
              <a:latin typeface="Calibri" panose="020F0502020204030204" pitchFamily="34" charset="0"/>
              <a:ea typeface="Calibri" panose="020F0502020204030204" pitchFamily="34" charset="0"/>
            </a:endParaRPr>
          </a:p>
          <a:p>
            <a:pPr marL="81280">
              <a:spcBef>
                <a:spcPts val="35"/>
              </a:spcBef>
              <a:buNone/>
            </a:pP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81280">
              <a:spcBef>
                <a:spcPts val="35"/>
              </a:spcBef>
              <a:buNone/>
            </a:pPr>
            <a:r>
              <a:rPr lang="en-US" sz="1400" b="1" u="sng" dirty="0">
                <a:solidFill>
                  <a:srgbClr val="0000FF"/>
                </a:solidFill>
                <a:effectLst/>
                <a:latin typeface="Calibri" panose="020F0502020204030204" pitchFamily="34" charset="0"/>
                <a:ea typeface="Calibri" panose="020F0502020204030204" pitchFamily="34" charset="0"/>
                <a:hlinkClick r:id="rId5"/>
              </a:rPr>
              <a:t>https://www.youtube.com/watch?v=yE0aSxziNdY</a:t>
            </a:r>
            <a:r>
              <a:rPr lang="en-US" sz="1400" b="1" dirty="0">
                <a:solidFill>
                  <a:srgbClr val="000000"/>
                </a:solidFill>
                <a:effectLst/>
                <a:latin typeface="Calibri" panose="020F0502020204030204" pitchFamily="34" charset="0"/>
                <a:ea typeface="Calibri" panose="020F0502020204030204" pitchFamily="34" charset="0"/>
              </a:rPr>
              <a:t> </a:t>
            </a:r>
            <a:endParaRPr lang="en-GB" sz="1400" dirty="0">
              <a:effectLst/>
              <a:latin typeface="Calibri" panose="020F0502020204030204" pitchFamily="34" charset="0"/>
              <a:ea typeface="Calibri" panose="020F0502020204030204" pitchFamily="34" charset="0"/>
            </a:endParaRPr>
          </a:p>
          <a:p>
            <a:pPr marL="81280">
              <a:spcBef>
                <a:spcPts val="35"/>
              </a:spcBef>
              <a:buNone/>
            </a:pPr>
            <a:r>
              <a:rPr lang="en-US" sz="1800" b="1"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marL="81280">
              <a:spcBef>
                <a:spcPts val="35"/>
              </a:spcBef>
            </a:pPr>
            <a:r>
              <a:rPr lang="en-US" sz="1600" b="1" dirty="0">
                <a:solidFill>
                  <a:srgbClr val="000000"/>
                </a:solidFill>
                <a:effectLst/>
                <a:latin typeface="Calibri" panose="020F0502020204030204" pitchFamily="34" charset="0"/>
                <a:ea typeface="Calibri" panose="020F0502020204030204" pitchFamily="34" charset="0"/>
              </a:rPr>
              <a:t>Challenge: Find a piece of music with </a:t>
            </a:r>
            <a:r>
              <a:rPr lang="en-US" sz="1600" b="1" u="sng" dirty="0">
                <a:solidFill>
                  <a:srgbClr val="000000"/>
                </a:solidFill>
                <a:effectLst/>
                <a:latin typeface="Calibri" panose="020F0502020204030204" pitchFamily="34" charset="0"/>
                <a:ea typeface="Calibri" panose="020F0502020204030204" pitchFamily="34" charset="0"/>
              </a:rPr>
              <a:t>only brass instruments.</a:t>
            </a:r>
            <a:endParaRPr lang="en-GB" sz="1600" dirty="0">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174928"/>
            <a:ext cx="4706226" cy="1774316"/>
          </a:xfrm>
          <a:prstGeom prst="rect">
            <a:avLst/>
          </a:prstGeom>
          <a:noFill/>
          <a:ln w="12700">
            <a:solidFill>
              <a:srgbClr val="000000"/>
            </a:solidFill>
            <a:prstDash val="solid"/>
          </a:ln>
        </p:spPr>
        <p:txBody>
          <a:bodyPr wrap="square" lIns="0" tIns="0" rIns="0" bIns="0" rtlCol="0">
            <a:noAutofit/>
          </a:bodyPr>
          <a:lstStyle/>
          <a:p>
            <a:pPr>
              <a:lnSpc>
                <a:spcPts val="1680"/>
              </a:lnSpc>
            </a:pPr>
            <a:r>
              <a:rPr lang="en-GB" sz="1400" dirty="0">
                <a:latin typeface="Calibri" panose="020F0502020204030204" pitchFamily="34" charset="0"/>
                <a:ea typeface="Calibri" panose="020F0502020204030204" pitchFamily="34" charset="0"/>
              </a:rPr>
              <a:t>1      </a:t>
            </a:r>
            <a:r>
              <a:rPr lang="en-US" sz="1400" b="1" dirty="0">
                <a:solidFill>
                  <a:srgbClr val="000000"/>
                </a:solidFill>
                <a:effectLst/>
                <a:latin typeface="Calibri" panose="020F0502020204030204" pitchFamily="34" charset="0"/>
                <a:ea typeface="Calibri" panose="020F0502020204030204" pitchFamily="34" charset="0"/>
              </a:rPr>
              <a:t>List 10 instruments you can hear.</a:t>
            </a:r>
            <a:endParaRPr lang="en-GB" sz="1400" dirty="0">
              <a:latin typeface="Calibri" panose="020F0502020204030204" pitchFamily="34" charset="0"/>
              <a:ea typeface="Calibri" panose="020F0502020204030204" pitchFamily="34" charset="0"/>
            </a:endParaRPr>
          </a:p>
          <a:p>
            <a:pPr marL="342900" indent="-342900">
              <a:lnSpc>
                <a:spcPts val="1680"/>
              </a:lnSpc>
              <a:buAutoNum type="arabicPlain"/>
            </a:pPr>
            <a:r>
              <a:rPr lang="en-US" sz="1400" b="1" dirty="0">
                <a:solidFill>
                  <a:srgbClr val="000000"/>
                </a:solidFill>
                <a:effectLst/>
                <a:latin typeface="Calibri" panose="020F0502020204030204" pitchFamily="34" charset="0"/>
                <a:ea typeface="Calibri" panose="020F0502020204030204" pitchFamily="34" charset="0"/>
              </a:rPr>
              <a:t>Describe the music in exactly 15 words. </a:t>
            </a:r>
            <a:endParaRPr lang="en-GB" sz="1400" dirty="0">
              <a:latin typeface="Calibri" panose="020F0502020204030204" pitchFamily="34" charset="0"/>
              <a:ea typeface="Calibri" panose="020F0502020204030204" pitchFamily="34" charset="0"/>
            </a:endParaRPr>
          </a:p>
          <a:p>
            <a:pPr lvl="0">
              <a:lnSpc>
                <a:spcPts val="1680"/>
              </a:lnSpc>
            </a:pPr>
            <a:r>
              <a:rPr lang="en-US" sz="1800" b="1" dirty="0">
                <a:solidFill>
                  <a:srgbClr val="000000"/>
                </a:solidFill>
                <a:effectLst/>
                <a:latin typeface="Calibri" panose="020F0502020204030204" pitchFamily="34" charset="0"/>
                <a:ea typeface="Calibri" panose="020F0502020204030204" pitchFamily="34" charset="0"/>
              </a:rPr>
              <a:t>3</a:t>
            </a:r>
            <a:r>
              <a:rPr lang="en-US" sz="1600" b="1" dirty="0">
                <a:solidFill>
                  <a:srgbClr val="000000"/>
                </a:solidFill>
                <a:effectLst/>
                <a:latin typeface="Calibri" panose="020F0502020204030204" pitchFamily="34" charset="0"/>
                <a:ea typeface="Calibri" panose="020F0502020204030204" pitchFamily="34" charset="0"/>
              </a:rPr>
              <a:t>    Research another film score composed by John </a:t>
            </a:r>
            <a:r>
              <a:rPr lang="en-US" sz="1400" b="1" dirty="0">
                <a:solidFill>
                  <a:srgbClr val="000000"/>
                </a:solidFill>
                <a:effectLst/>
                <a:latin typeface="Calibri" panose="020F0502020204030204" pitchFamily="34" charset="0"/>
                <a:ea typeface="Calibri" panose="020F0502020204030204" pitchFamily="34" charset="0"/>
              </a:rPr>
              <a:t>Williams –</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What is the film? </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What is it about? </a:t>
            </a:r>
            <a:endParaRPr lang="en-GB" sz="1400" dirty="0">
              <a:effectLst/>
              <a:latin typeface="Calibri" panose="020F0502020204030204" pitchFamily="34" charset="0"/>
              <a:ea typeface="Calibri" panose="020F0502020204030204" pitchFamily="34" charset="0"/>
            </a:endParaRPr>
          </a:p>
          <a:p>
            <a:pPr marL="342900" lvl="0" indent="-342900">
              <a:lnSpc>
                <a:spcPts val="1680"/>
              </a:lnSpc>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Is it similar/different to </a:t>
            </a:r>
            <a:br>
              <a:rPr lang="en-US" sz="1400" dirty="0">
                <a:solidFill>
                  <a:srgbClr val="000000"/>
                </a:solidFill>
                <a:effectLst/>
                <a:latin typeface="Calibri" panose="020F0502020204030204" pitchFamily="34" charset="0"/>
                <a:ea typeface="Calibri" panose="020F0502020204030204" pitchFamily="34" charset="0"/>
              </a:rPr>
            </a:br>
            <a:r>
              <a:rPr lang="en-US" sz="1400" dirty="0">
                <a:solidFill>
                  <a:srgbClr val="000000"/>
                </a:solidFill>
                <a:effectLst/>
                <a:latin typeface="Calibri" panose="020F0502020204030204" pitchFamily="34" charset="0"/>
                <a:ea typeface="Calibri" panose="020F0502020204030204" pitchFamily="34" charset="0"/>
              </a:rPr>
              <a:t>Hedwig’s theme?</a:t>
            </a:r>
            <a:endParaRPr lang="en-GB" sz="14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marL="81280">
              <a:spcBef>
                <a:spcPts val="35"/>
              </a:spcBef>
              <a:buNone/>
            </a:pPr>
            <a:r>
              <a:rPr lang="en-US" sz="1600" b="1" dirty="0">
                <a:solidFill>
                  <a:srgbClr val="000000"/>
                </a:solidFill>
                <a:effectLst/>
                <a:latin typeface="Calibri" panose="020F0502020204030204" pitchFamily="34" charset="0"/>
                <a:ea typeface="Calibri" panose="020F0502020204030204" pitchFamily="34" charset="0"/>
              </a:rPr>
              <a:t>Watch the following clip about the instruments of the woodwind section in an orchestra.</a:t>
            </a:r>
            <a:endParaRPr lang="en-GB" sz="1600" dirty="0">
              <a:effectLst/>
              <a:latin typeface="Calibri" panose="020F0502020204030204" pitchFamily="34" charset="0"/>
              <a:ea typeface="Calibri" panose="020F0502020204030204" pitchFamily="34" charset="0"/>
            </a:endParaRPr>
          </a:p>
          <a:p>
            <a:pPr marL="81280">
              <a:spcBef>
                <a:spcPts val="35"/>
              </a:spcBef>
              <a:buNone/>
            </a:pPr>
            <a:r>
              <a:rPr lang="en-US" sz="1600" b="1" dirty="0">
                <a:solidFill>
                  <a:srgbClr val="000000"/>
                </a:solidFill>
                <a:effectLst/>
                <a:latin typeface="Calibri" panose="020F0502020204030204" pitchFamily="34" charset="0"/>
                <a:ea typeface="Calibri" panose="020F0502020204030204" pitchFamily="34" charset="0"/>
              </a:rPr>
              <a:t> </a:t>
            </a:r>
            <a:endParaRPr lang="en-GB" sz="1600" dirty="0">
              <a:effectLst/>
              <a:latin typeface="Calibri" panose="020F0502020204030204" pitchFamily="34" charset="0"/>
              <a:ea typeface="Calibri" panose="020F0502020204030204" pitchFamily="34" charset="0"/>
            </a:endParaRPr>
          </a:p>
          <a:p>
            <a:pPr marL="81280">
              <a:spcBef>
                <a:spcPts val="35"/>
              </a:spcBef>
              <a:buNone/>
            </a:pPr>
            <a:r>
              <a:rPr lang="en-US" sz="1600" b="1" u="sng" dirty="0">
                <a:solidFill>
                  <a:srgbClr val="0000FF"/>
                </a:solidFill>
                <a:effectLst/>
                <a:latin typeface="Calibri" panose="020F0502020204030204" pitchFamily="34" charset="0"/>
                <a:ea typeface="Calibri" panose="020F0502020204030204" pitchFamily="34" charset="0"/>
                <a:hlinkClick r:id="rId6"/>
              </a:rPr>
              <a:t>https://www.youtube.com/watch?v=KEt1Mm8sSkA</a:t>
            </a:r>
            <a:r>
              <a:rPr lang="en-US" sz="1600" b="1" dirty="0">
                <a:solidFill>
                  <a:srgbClr val="000000"/>
                </a:solidFill>
                <a:effectLst/>
                <a:latin typeface="Calibri" panose="020F0502020204030204" pitchFamily="34" charset="0"/>
                <a:ea typeface="Calibri" panose="020F0502020204030204" pitchFamily="34" charset="0"/>
              </a:rPr>
              <a:t> </a:t>
            </a:r>
            <a:endParaRPr lang="en-GB" sz="1600" dirty="0">
              <a:effectLst/>
              <a:latin typeface="Calibri" panose="020F0502020204030204" pitchFamily="34" charset="0"/>
              <a:ea typeface="Calibri" panose="020F0502020204030204" pitchFamily="34" charset="0"/>
            </a:endParaRPr>
          </a:p>
          <a:p>
            <a:pPr marL="81280">
              <a:spcBef>
                <a:spcPts val="35"/>
              </a:spcBef>
            </a:pPr>
            <a:r>
              <a:rPr lang="en-US" sz="1600" b="1" dirty="0">
                <a:solidFill>
                  <a:srgbClr val="000000"/>
                </a:solidFill>
                <a:effectLst/>
                <a:latin typeface="Calibri" panose="020F0502020204030204" pitchFamily="34" charset="0"/>
                <a:ea typeface="Calibri" panose="020F0502020204030204" pitchFamily="34" charset="0"/>
              </a:rPr>
              <a:t>Challenge: Find a piece of music featuring a clarinet.</a:t>
            </a:r>
            <a:endParaRPr lang="en-GB"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41288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16085" y="5949248"/>
            <a:ext cx="9685155" cy="772543"/>
          </a:xfrm>
          <a:prstGeom prst="rect">
            <a:avLst/>
          </a:prstGeom>
          <a:noFill/>
          <a:ln w="12700">
            <a:solidFill>
              <a:srgbClr val="000000"/>
            </a:solidFill>
            <a:prstDash val="solid"/>
          </a:ln>
        </p:spPr>
        <p:txBody>
          <a:bodyPr wrap="square" lIns="0" tIns="0" rIns="0" bIns="0" rtlCol="0">
            <a:noAutofit/>
          </a:bodyPr>
          <a:lstStyle/>
          <a:p>
            <a:pPr algn="just">
              <a:lnSpc>
                <a:spcPts val="1151"/>
              </a:lnSpc>
            </a:pPr>
            <a:r>
              <a:rPr lang="en-GB" sz="1200" b="1" dirty="0"/>
              <a:t>   </a:t>
            </a:r>
          </a:p>
          <a:p>
            <a:pPr algn="just">
              <a:lnSpc>
                <a:spcPts val="1151"/>
              </a:lnSpc>
            </a:pPr>
            <a:endParaRPr lang="en-GB" sz="1200" b="1" dirty="0"/>
          </a:p>
          <a:p>
            <a:pPr algn="just">
              <a:lnSpc>
                <a:spcPts val="1151"/>
              </a:lnSpc>
            </a:pPr>
            <a:r>
              <a:rPr lang="en-GB" sz="1200" b="1" dirty="0"/>
              <a:t> Keywords: Hand-eye coordination, Timing, Shot selection, Accuracy, Power, Bat control, Reaction speed, Decision-making, Concentration, Technique</a:t>
            </a:r>
            <a:endParaRPr lang="en-US" altLang="en-US" sz="1200" b="1" dirty="0">
              <a:latin typeface="Arial" panose="020B060402020202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25415" y="619345"/>
            <a:ext cx="4736212" cy="1705388"/>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54" algn="l"/>
              </a:tabLst>
            </a:pPr>
            <a:r>
              <a:rPr lang="en-US" sz="1200" b="1" dirty="0">
                <a:solidFill>
                  <a:srgbClr val="000000"/>
                </a:solidFill>
                <a:latin typeface="Calibri" panose="020F0502020204030204" pitchFamily="34" charset="0"/>
                <a:ea typeface="Calibri" panose="020F0502020204030204" pitchFamily="34" charset="0"/>
              </a:rPr>
              <a:t> Week 1: Bowling and Skeleton (Part 1)</a:t>
            </a:r>
          </a:p>
          <a:p>
            <a:pPr algn="ctr">
              <a:spcBef>
                <a:spcPts val="600"/>
              </a:spcBef>
              <a:tabLst>
                <a:tab pos="251454" algn="l"/>
              </a:tabLst>
            </a:pPr>
            <a:r>
              <a:rPr lang="en-US" sz="1200" b="1" dirty="0">
                <a:solidFill>
                  <a:srgbClr val="000000"/>
                </a:solidFill>
                <a:latin typeface="Calibri" panose="020F0502020204030204" pitchFamily="34" charset="0"/>
                <a:ea typeface="Calibri" panose="020F0502020204030204" pitchFamily="34" charset="0"/>
              </a:rPr>
              <a:t>Hands (Practical) Watch the following video on how to perform a bowl correctly</a:t>
            </a:r>
          </a:p>
          <a:p>
            <a:pPr algn="ctr">
              <a:spcBef>
                <a:spcPts val="600"/>
              </a:spcBef>
              <a:tabLst>
                <a:tab pos="251454" algn="l"/>
              </a:tabLst>
            </a:pPr>
            <a:r>
              <a:rPr lang="en-GB" sz="1200" dirty="0">
                <a:hlinkClick r:id="rId2"/>
              </a:rPr>
              <a:t>Video: Practice your bowling at home with a ball</a:t>
            </a:r>
            <a:r>
              <a:rPr lang="en-GB" sz="1200" dirty="0"/>
              <a:t> (Rounders)</a:t>
            </a:r>
          </a:p>
          <a:p>
            <a:pPr algn="ctr">
              <a:spcBef>
                <a:spcPts val="600"/>
              </a:spcBef>
              <a:tabLst>
                <a:tab pos="251454" algn="l"/>
              </a:tabLst>
            </a:pPr>
            <a:r>
              <a:rPr lang="en-GB" sz="1200" dirty="0">
                <a:hlinkClick r:id="rId3"/>
              </a:rPr>
              <a:t>Video: How to bowl in cricket (Practice @ Home)</a:t>
            </a:r>
            <a:r>
              <a:rPr lang="en-GB" sz="1200" dirty="0"/>
              <a:t> (Cricket</a:t>
            </a:r>
          </a:p>
          <a:p>
            <a:pPr algn="ctr">
              <a:spcBef>
                <a:spcPts val="600"/>
              </a:spcBef>
              <a:tabLst>
                <a:tab pos="251454" algn="l"/>
              </a:tabLst>
            </a:pPr>
            <a:r>
              <a:rPr lang="en-GB" sz="1200" b="1" dirty="0"/>
              <a:t>Head (Mastery) – </a:t>
            </a:r>
            <a:r>
              <a:rPr lang="en-GB" sz="1200" b="1" dirty="0">
                <a:hlinkClick r:id="rId4"/>
              </a:rPr>
              <a:t>Bones in the Axial Skeleton</a:t>
            </a:r>
            <a:endParaRPr lang="en-GB" sz="1200" b="1" dirty="0"/>
          </a:p>
        </p:txBody>
      </p:sp>
      <p:sp>
        <p:nvSpPr>
          <p:cNvPr id="16" name="TextBox 15">
            <a:extLst>
              <a:ext uri="{FF2B5EF4-FFF2-40B4-BE49-F238E27FC236}">
                <a16:creationId xmlns:a16="http://schemas.microsoft.com/office/drawing/2014/main" id="{2FD65E56-08EE-4A49-97B1-B4D308B1781C}"/>
              </a:ext>
            </a:extLst>
          </p:cNvPr>
          <p:cNvSpPr txBox="1"/>
          <p:nvPr/>
        </p:nvSpPr>
        <p:spPr>
          <a:xfrm>
            <a:off x="95432" y="66044"/>
            <a:ext cx="9685155" cy="276999"/>
          </a:xfrm>
          <a:prstGeom prst="rect">
            <a:avLst/>
          </a:prstGeom>
          <a:solidFill>
            <a:srgbClr val="FF0000"/>
          </a:solidFill>
          <a:ln w="28575">
            <a:solidFill>
              <a:schemeClr val="tx1"/>
            </a:solidFill>
          </a:ln>
        </p:spPr>
        <p:txBody>
          <a:bodyPr wrap="square" rtlCol="0">
            <a:spAutoFit/>
          </a:bodyPr>
          <a:lstStyle/>
          <a:p>
            <a:pPr algn="ctr"/>
            <a:r>
              <a:rPr lang="en-GB" sz="1200" dirty="0">
                <a:solidFill>
                  <a:schemeClr val="bg1"/>
                </a:solidFill>
              </a:rPr>
              <a:t>Physical Education –Term 6 - Homework Tasks</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61" y="626469"/>
            <a:ext cx="4706227" cy="1705387"/>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54" algn="l"/>
              </a:tabLst>
            </a:pPr>
            <a:r>
              <a:rPr lang="en-US" sz="1200" b="1" dirty="0">
                <a:solidFill>
                  <a:srgbClr val="000000"/>
                </a:solidFill>
                <a:latin typeface="Calibri" panose="020F0502020204030204" pitchFamily="34" charset="0"/>
                <a:ea typeface="Calibri" panose="020F0502020204030204" pitchFamily="34" charset="0"/>
              </a:rPr>
              <a:t>  Week 4: Umpiring and Joints</a:t>
            </a:r>
          </a:p>
          <a:p>
            <a:pPr algn="ctr">
              <a:spcBef>
                <a:spcPts val="600"/>
              </a:spcBef>
              <a:tabLst>
                <a:tab pos="251454"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54" algn="l"/>
              </a:tabLst>
            </a:pPr>
            <a:r>
              <a:rPr lang="en-US" sz="1200" b="1" dirty="0">
                <a:solidFill>
                  <a:srgbClr val="000000"/>
                </a:solidFill>
                <a:latin typeface="Calibri" panose="020F0502020204030204" pitchFamily="34" charset="0"/>
                <a:ea typeface="Calibri" panose="020F0502020204030204" pitchFamily="34" charset="0"/>
              </a:rPr>
              <a:t>Watch the following video on umpiring</a:t>
            </a:r>
          </a:p>
          <a:p>
            <a:pPr algn="ctr">
              <a:spcBef>
                <a:spcPts val="600"/>
              </a:spcBef>
              <a:tabLst>
                <a:tab pos="251454" algn="l"/>
              </a:tabLst>
            </a:pPr>
            <a:r>
              <a:rPr lang="en-US" sz="1200" b="1" dirty="0">
                <a:solidFill>
                  <a:srgbClr val="0070C0"/>
                </a:solidFill>
                <a:latin typeface="Calibri" panose="020F0502020204030204" pitchFamily="34" charset="0"/>
                <a:ea typeface="Calibri" panose="020F0502020204030204" pitchFamily="34" charset="0"/>
                <a:hlinkClick r:id="rId5"/>
              </a:rPr>
              <a:t>How to Officiate - Rounders </a:t>
            </a:r>
            <a:r>
              <a:rPr lang="en-US" sz="1200" b="1" dirty="0">
                <a:solidFill>
                  <a:srgbClr val="0070C0"/>
                </a:solidFill>
                <a:latin typeface="Calibri" panose="020F0502020204030204" pitchFamily="34" charset="0"/>
                <a:ea typeface="Calibri" panose="020F0502020204030204" pitchFamily="34" charset="0"/>
              </a:rPr>
              <a:t>(Watch both videos)</a:t>
            </a:r>
          </a:p>
          <a:p>
            <a:pPr algn="ctr">
              <a:spcBef>
                <a:spcPts val="600"/>
              </a:spcBef>
              <a:tabLst>
                <a:tab pos="251454" algn="l"/>
              </a:tabLst>
            </a:pPr>
            <a:r>
              <a:rPr lang="en-GB" sz="1200" b="1" dirty="0">
                <a:solidFill>
                  <a:srgbClr val="0070C0"/>
                </a:solidFill>
                <a:latin typeface="Calibri" panose="020F0502020204030204" pitchFamily="34" charset="0"/>
                <a:ea typeface="Calibri" panose="020F0502020204030204" pitchFamily="34" charset="0"/>
                <a:hlinkClick r:id="rId6"/>
              </a:rPr>
              <a:t>How to Umpire in Cricket</a:t>
            </a:r>
            <a:endParaRPr lang="en-GB" sz="1200" b="1" dirty="0">
              <a:solidFill>
                <a:srgbClr val="0070C0"/>
              </a:solidFill>
              <a:latin typeface="Calibri" panose="020F0502020204030204" pitchFamily="34" charset="0"/>
              <a:ea typeface="Calibri" panose="020F0502020204030204" pitchFamily="34" charset="0"/>
            </a:endParaRPr>
          </a:p>
          <a:p>
            <a:pPr algn="ctr">
              <a:spcBef>
                <a:spcPts val="600"/>
              </a:spcBef>
              <a:tabLst>
                <a:tab pos="251454" algn="l"/>
              </a:tabLst>
            </a:pPr>
            <a:r>
              <a:rPr lang="en-GB" sz="1200" b="1" dirty="0">
                <a:solidFill>
                  <a:srgbClr val="0070C0"/>
                </a:solidFill>
                <a:latin typeface="Calibri" panose="020F0502020204030204" pitchFamily="34" charset="0"/>
                <a:ea typeface="Calibri" panose="020F0502020204030204" pitchFamily="34" charset="0"/>
                <a:hlinkClick r:id="rId7"/>
              </a:rPr>
              <a:t>Head (Theory Mastery) - Skeletal Joints </a:t>
            </a:r>
            <a:endParaRPr lang="en-US" sz="1200" b="1" dirty="0">
              <a:solidFill>
                <a:srgbClr val="0070C0"/>
              </a:solidFill>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104345" y="2592815"/>
            <a:ext cx="4706227" cy="1591204"/>
          </a:xfrm>
          <a:prstGeom prst="rect">
            <a:avLst/>
          </a:prstGeom>
          <a:noFill/>
          <a:ln w="12700">
            <a:solidFill>
              <a:srgbClr val="000000"/>
            </a:solidFill>
            <a:prstDash val="solid"/>
          </a:ln>
        </p:spPr>
        <p:txBody>
          <a:bodyPr wrap="square" lIns="0" tIns="0" rIns="0" bIns="0" rtlCol="0">
            <a:noAutofit/>
          </a:bodyPr>
          <a:lstStyle/>
          <a:p>
            <a:pPr algn="ctr">
              <a:spcBef>
                <a:spcPts val="1391"/>
              </a:spcBef>
              <a:tabLst>
                <a:tab pos="251454" algn="l"/>
              </a:tabLst>
            </a:pPr>
            <a:r>
              <a:rPr lang="en-US" sz="1200" b="1" dirty="0">
                <a:solidFill>
                  <a:srgbClr val="000000"/>
                </a:solidFill>
                <a:latin typeface="Calibri" panose="020F0502020204030204" pitchFamily="34" charset="0"/>
                <a:ea typeface="Calibri" panose="020F0502020204030204" pitchFamily="34" charset="0"/>
              </a:rPr>
              <a:t>  Week 5:Developing Tactics</a:t>
            </a:r>
          </a:p>
          <a:p>
            <a:pPr algn="ctr">
              <a:spcBef>
                <a:spcPts val="1391"/>
              </a:spcBef>
              <a:tabLst>
                <a:tab pos="251454" algn="l"/>
              </a:tabLst>
            </a:pPr>
            <a:r>
              <a:rPr lang="en-GB" sz="1200" b="1" dirty="0">
                <a:solidFill>
                  <a:srgbClr val="000000"/>
                </a:solidFill>
                <a:latin typeface="Calibri" panose="020F0502020204030204" pitchFamily="34" charset="0"/>
                <a:ea typeface="Calibri" panose="020F0502020204030204" pitchFamily="34" charset="0"/>
                <a:hlinkClick r:id="rId8"/>
              </a:rPr>
              <a:t> Developing Team Tactics in Cricket</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1"/>
              </a:spcBef>
              <a:tabLst>
                <a:tab pos="251454" algn="l"/>
              </a:tabLst>
            </a:pPr>
            <a:r>
              <a:rPr lang="en-US" sz="1200" b="1" dirty="0">
                <a:solidFill>
                  <a:srgbClr val="000000"/>
                </a:solidFill>
                <a:latin typeface="Calibri" panose="020F0502020204030204" pitchFamily="34" charset="0"/>
                <a:ea typeface="Calibri" panose="020F0502020204030204" pitchFamily="34" charset="0"/>
                <a:hlinkClick r:id="rId9"/>
              </a:rPr>
              <a:t>Developing Tactics in Rounders</a:t>
            </a:r>
            <a:endParaRPr lang="en-US" sz="1200" b="1" dirty="0">
              <a:solidFill>
                <a:srgbClr val="000000"/>
              </a:solidFill>
              <a:latin typeface="Calibri" panose="020F0502020204030204" pitchFamily="34" charset="0"/>
              <a:ea typeface="Calibri" panose="020F0502020204030204" pitchFamily="34" charset="0"/>
            </a:endParaRPr>
          </a:p>
          <a:p>
            <a:pPr algn="ctr">
              <a:spcBef>
                <a:spcPts val="1391"/>
              </a:spcBef>
              <a:tabLst>
                <a:tab pos="251454" algn="l"/>
              </a:tabLst>
            </a:pPr>
            <a:r>
              <a:rPr lang="en-GB" sz="1200" b="1" dirty="0">
                <a:solidFill>
                  <a:srgbClr val="0070C0"/>
                </a:solidFill>
                <a:latin typeface="Calibri" panose="020F0502020204030204" pitchFamily="34" charset="0"/>
                <a:ea typeface="Calibri" panose="020F0502020204030204" pitchFamily="34" charset="0"/>
                <a:hlinkClick r:id="rId7"/>
              </a:rPr>
              <a:t>Head (Theory Mastery) - Skeletal Joints </a:t>
            </a:r>
            <a:endParaRPr lang="en-US" sz="1200" b="1" dirty="0">
              <a:solidFill>
                <a:srgbClr val="0070C0"/>
              </a:solidFill>
              <a:latin typeface="Calibri" panose="020F0502020204030204" pitchFamily="34" charset="0"/>
              <a:ea typeface="Calibri" panose="020F0502020204030204" pitchFamily="34" charset="0"/>
            </a:endParaRPr>
          </a:p>
          <a:p>
            <a:pPr algn="ctr">
              <a:spcBef>
                <a:spcPts val="1391"/>
              </a:spcBef>
              <a:tabLst>
                <a:tab pos="251454"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54" algn="l"/>
              </a:tabLst>
            </a:pPr>
            <a:r>
              <a:rPr lang="en-US" sz="1200" b="1" dirty="0">
                <a:solidFill>
                  <a:srgbClr val="000000"/>
                </a:solidFill>
                <a:latin typeface="Calibri" panose="020F0502020204030204" pitchFamily="34" charset="0"/>
                <a:ea typeface="Calibri" panose="020F0502020204030204" pitchFamily="34" charset="0"/>
              </a:rPr>
              <a:t>  Week 2: Wicket Keeper/Backstop and Skeletal Functions</a:t>
            </a:r>
          </a:p>
          <a:p>
            <a:pPr algn="ctr">
              <a:spcBef>
                <a:spcPts val="600"/>
              </a:spcBef>
              <a:tabLst>
                <a:tab pos="251454" algn="l"/>
              </a:tabLst>
            </a:pPr>
            <a:r>
              <a:rPr lang="en-US" sz="1200" b="1" dirty="0">
                <a:solidFill>
                  <a:srgbClr val="000000"/>
                </a:solidFill>
                <a:latin typeface="Calibri" panose="020F0502020204030204" pitchFamily="34" charset="0"/>
                <a:ea typeface="Calibri" panose="020F0502020204030204" pitchFamily="34" charset="0"/>
              </a:rPr>
              <a:t>Watch the following video on the shot-put throwing technique</a:t>
            </a:r>
          </a:p>
          <a:p>
            <a:pPr algn="ctr">
              <a:spcBef>
                <a:spcPts val="600"/>
              </a:spcBef>
              <a:tabLst>
                <a:tab pos="251454" algn="l"/>
              </a:tabLst>
            </a:pPr>
            <a:r>
              <a:rPr lang="en-US" sz="1200" b="1" dirty="0">
                <a:solidFill>
                  <a:srgbClr val="000000"/>
                </a:solidFill>
                <a:latin typeface="Calibri" panose="020F0502020204030204" pitchFamily="34" charset="0"/>
                <a:ea typeface="Calibri" panose="020F0502020204030204" pitchFamily="34" charset="0"/>
              </a:rPr>
              <a:t>Hands (Practical) </a:t>
            </a:r>
            <a:r>
              <a:rPr lang="en-GB" sz="1200" b="1" dirty="0">
                <a:solidFill>
                  <a:srgbClr val="000000"/>
                </a:solidFill>
                <a:latin typeface="Calibri" panose="020F0502020204030204" pitchFamily="34" charset="0"/>
                <a:ea typeface="Calibri" panose="020F0502020204030204" pitchFamily="34" charset="0"/>
                <a:hlinkClick r:id="rId10"/>
              </a:rPr>
              <a:t>Video: Practice Bowling at the Batter</a:t>
            </a:r>
            <a:r>
              <a:rPr lang="en-GB" sz="1200" b="1" dirty="0">
                <a:solidFill>
                  <a:srgbClr val="000000"/>
                </a:solidFill>
                <a:latin typeface="Calibri" panose="020F0502020204030204" pitchFamily="34" charset="0"/>
                <a:ea typeface="Calibri" panose="020F0502020204030204" pitchFamily="34" charset="0"/>
              </a:rPr>
              <a:t> (Rounders)</a:t>
            </a:r>
            <a:endParaRPr lang="en-GB" sz="1200" b="1" dirty="0">
              <a:solidFill>
                <a:srgbClr val="000000"/>
              </a:solidFill>
              <a:latin typeface="Calibri" panose="020F0502020204030204" pitchFamily="34" charset="0"/>
              <a:ea typeface="Calibri" panose="020F0502020204030204" pitchFamily="34" charset="0"/>
              <a:hlinkClick r:id="rId11"/>
            </a:endParaRPr>
          </a:p>
          <a:p>
            <a:pPr algn="ctr">
              <a:spcBef>
                <a:spcPts val="600"/>
              </a:spcBef>
              <a:tabLst>
                <a:tab pos="251454" algn="l"/>
              </a:tabLst>
            </a:pPr>
            <a:r>
              <a:rPr lang="en-GB" sz="1200" b="1" dirty="0">
                <a:solidFill>
                  <a:srgbClr val="000000"/>
                </a:solidFill>
                <a:latin typeface="Calibri" panose="020F0502020204030204" pitchFamily="34" charset="0"/>
                <a:ea typeface="Calibri" panose="020F0502020204030204" pitchFamily="34" charset="0"/>
                <a:hlinkClick r:id="rId11"/>
              </a:rPr>
              <a:t>Video: Practice Bowling at the Batter</a:t>
            </a:r>
            <a:r>
              <a:rPr lang="en-GB" sz="1200" b="1" dirty="0">
                <a:solidFill>
                  <a:srgbClr val="000000"/>
                </a:solidFill>
                <a:latin typeface="Calibri" panose="020F0502020204030204" pitchFamily="34" charset="0"/>
                <a:ea typeface="Calibri" panose="020F0502020204030204" pitchFamily="34" charset="0"/>
              </a:rPr>
              <a:t> (Cricket)</a:t>
            </a: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54" algn="l"/>
              </a:tabLst>
            </a:pPr>
            <a:r>
              <a:rPr lang="en-GB" sz="1200" b="1" dirty="0"/>
              <a:t>Head (Mastery) – </a:t>
            </a:r>
            <a:r>
              <a:rPr lang="en-GB" sz="1200" dirty="0">
                <a:solidFill>
                  <a:srgbClr val="000000"/>
                </a:solidFill>
                <a:latin typeface="Seneca"/>
                <a:hlinkClick r:id="rId12"/>
              </a:rPr>
              <a:t>Seneca Link Week 2 - Functions of the Skeleton</a:t>
            </a:r>
            <a:endParaRPr lang="en-US" sz="1200" b="1" dirty="0">
              <a:solidFill>
                <a:srgbClr val="0070C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61" y="4367132"/>
            <a:ext cx="4706227" cy="1399000"/>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54" algn="l"/>
              </a:tabLst>
            </a:pPr>
            <a:r>
              <a:rPr lang="en-US" sz="1200" b="1" dirty="0">
                <a:solidFill>
                  <a:srgbClr val="000000"/>
                </a:solidFill>
                <a:latin typeface="Calibri" panose="020F0502020204030204" pitchFamily="34" charset="0"/>
                <a:ea typeface="Calibri" panose="020F0502020204030204" pitchFamily="34" charset="0"/>
              </a:rPr>
              <a:t>  Week 6: </a:t>
            </a:r>
          </a:p>
          <a:p>
            <a:pPr algn="ctr">
              <a:spcBef>
                <a:spcPts val="600"/>
              </a:spcBef>
              <a:tabLst>
                <a:tab pos="251454" algn="l"/>
              </a:tabLst>
            </a:pPr>
            <a:r>
              <a:rPr lang="en-GB" sz="1200" b="1" dirty="0">
                <a:solidFill>
                  <a:srgbClr val="000000"/>
                </a:solidFill>
                <a:latin typeface="Calibri" panose="020F0502020204030204" pitchFamily="34" charset="0"/>
                <a:ea typeface="Calibri" panose="020F0502020204030204" pitchFamily="34" charset="0"/>
              </a:rPr>
              <a:t>Watch the following footage  of a Rounders/Cricket game and identify </a:t>
            </a:r>
          </a:p>
          <a:p>
            <a:pPr algn="ctr">
              <a:spcBef>
                <a:spcPts val="600"/>
              </a:spcBef>
              <a:tabLst>
                <a:tab pos="251454" algn="l"/>
              </a:tabLst>
            </a:pPr>
            <a:r>
              <a:rPr lang="en-GB" sz="1200" b="1" dirty="0">
                <a:solidFill>
                  <a:srgbClr val="000000"/>
                </a:solidFill>
                <a:latin typeface="Calibri" panose="020F0502020204030204" pitchFamily="34" charset="0"/>
                <a:ea typeface="Calibri" panose="020F0502020204030204" pitchFamily="34" charset="0"/>
              </a:rPr>
              <a:t>Areas of Strength and Weakness for 1 of the teams.</a:t>
            </a:r>
          </a:p>
          <a:p>
            <a:pPr algn="ctr">
              <a:spcBef>
                <a:spcPts val="600"/>
              </a:spcBef>
              <a:tabLst>
                <a:tab pos="251454" algn="l"/>
              </a:tabLst>
            </a:pPr>
            <a:r>
              <a:rPr lang="en-GB" sz="1200" b="1" dirty="0">
                <a:solidFill>
                  <a:srgbClr val="000000"/>
                </a:solidFill>
                <a:latin typeface="Calibri" panose="020F0502020204030204" pitchFamily="34" charset="0"/>
                <a:ea typeface="Calibri" panose="020F0502020204030204" pitchFamily="34" charset="0"/>
                <a:hlinkClick r:id="rId13"/>
              </a:rPr>
              <a:t>Rounders Match</a:t>
            </a:r>
            <a:endParaRPr lang="en-GB"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54" algn="l"/>
              </a:tabLst>
            </a:pPr>
            <a:r>
              <a:rPr lang="en-GB" sz="1200" b="1" dirty="0">
                <a:solidFill>
                  <a:srgbClr val="000000"/>
                </a:solidFill>
                <a:latin typeface="Calibri" panose="020F0502020204030204" pitchFamily="34" charset="0"/>
                <a:ea typeface="Calibri" panose="020F0502020204030204" pitchFamily="34" charset="0"/>
                <a:hlinkClick r:id="rId14"/>
              </a:rPr>
              <a:t>Cricket Match</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1"/>
              </a:spcBef>
              <a:tabLst>
                <a:tab pos="251454" algn="l"/>
              </a:tabLst>
            </a:pPr>
            <a:endParaRPr lang="en-GB" sz="1200" b="1" dirty="0">
              <a:solidFill>
                <a:srgbClr val="000000"/>
              </a:solidFill>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lgn="ctr">
              <a:spcBef>
                <a:spcPts val="1391"/>
              </a:spcBef>
              <a:tabLst>
                <a:tab pos="251454" algn="l"/>
              </a:tabLst>
            </a:pPr>
            <a:r>
              <a:rPr lang="en-US" sz="1200" b="1" dirty="0">
                <a:solidFill>
                  <a:srgbClr val="000000"/>
                </a:solidFill>
                <a:latin typeface="Calibri" panose="020F0502020204030204" pitchFamily="34" charset="0"/>
                <a:ea typeface="Calibri" panose="020F0502020204030204" pitchFamily="34" charset="0"/>
              </a:rPr>
              <a:t>  Week 3: Matchplay</a:t>
            </a:r>
          </a:p>
          <a:p>
            <a:pPr algn="ctr">
              <a:spcBef>
                <a:spcPts val="1391"/>
              </a:spcBef>
              <a:tabLst>
                <a:tab pos="251454" algn="l"/>
              </a:tabLst>
            </a:pPr>
            <a:r>
              <a:rPr lang="en-US" sz="1200" b="1" dirty="0">
                <a:solidFill>
                  <a:srgbClr val="000000"/>
                </a:solidFill>
                <a:latin typeface="Calibri" panose="020F0502020204030204" pitchFamily="34" charset="0"/>
                <a:ea typeface="Calibri" panose="020F0502020204030204" pitchFamily="34" charset="0"/>
              </a:rPr>
              <a:t>Watch the following video on how to play the game</a:t>
            </a:r>
          </a:p>
          <a:p>
            <a:pPr algn="ctr">
              <a:spcBef>
                <a:spcPts val="1391"/>
              </a:spcBef>
              <a:tabLst>
                <a:tab pos="251454" algn="l"/>
              </a:tabLst>
            </a:pPr>
            <a:r>
              <a:rPr lang="en-GB" sz="1200" b="1" dirty="0" err="1">
                <a:solidFill>
                  <a:srgbClr val="0070C0"/>
                </a:solidFill>
                <a:latin typeface="Calibri" panose="020F0502020204030204" pitchFamily="34" charset="0"/>
                <a:ea typeface="Calibri" panose="020F0502020204030204" pitchFamily="34" charset="0"/>
              </a:rPr>
              <a:t>How</a:t>
            </a:r>
            <a:r>
              <a:rPr lang="en-GB" sz="1200" b="1" dirty="0" err="1">
                <a:solidFill>
                  <a:srgbClr val="0070C0"/>
                </a:solidFill>
                <a:latin typeface="Calibri" panose="020F0502020204030204" pitchFamily="34" charset="0"/>
                <a:ea typeface="Calibri" panose="020F0502020204030204" pitchFamily="34" charset="0"/>
                <a:hlinkClick r:id="rId15"/>
              </a:rPr>
              <a:t>to</a:t>
            </a:r>
            <a:r>
              <a:rPr lang="en-GB" sz="1200" b="1" dirty="0">
                <a:solidFill>
                  <a:srgbClr val="0070C0"/>
                </a:solidFill>
                <a:latin typeface="Calibri" panose="020F0502020204030204" pitchFamily="34" charset="0"/>
                <a:ea typeface="Calibri" panose="020F0502020204030204" pitchFamily="34" charset="0"/>
                <a:hlinkClick r:id="rId15"/>
              </a:rPr>
              <a:t> play Pairs Cricket</a:t>
            </a:r>
            <a:endParaRPr lang="en-GB" sz="1200" b="1" dirty="0">
              <a:solidFill>
                <a:srgbClr val="0070C0"/>
              </a:solidFill>
              <a:latin typeface="Calibri" panose="020F0502020204030204" pitchFamily="34" charset="0"/>
              <a:ea typeface="Calibri" panose="020F0502020204030204" pitchFamily="34" charset="0"/>
            </a:endParaRPr>
          </a:p>
          <a:p>
            <a:pPr algn="ctr">
              <a:spcBef>
                <a:spcPts val="1391"/>
              </a:spcBef>
              <a:tabLst>
                <a:tab pos="251454" algn="l"/>
              </a:tabLst>
            </a:pPr>
            <a:r>
              <a:rPr lang="en-GB" sz="1200" b="1" dirty="0">
                <a:solidFill>
                  <a:srgbClr val="0070C0"/>
                </a:solidFill>
                <a:latin typeface="Calibri" panose="020F0502020204030204" pitchFamily="34" charset="0"/>
                <a:ea typeface="Calibri" panose="020F0502020204030204" pitchFamily="34" charset="0"/>
                <a:hlinkClick r:id="rId16"/>
              </a:rPr>
              <a:t>Rules of </a:t>
            </a:r>
            <a:r>
              <a:rPr lang="en-GB" sz="1200" b="1" dirty="0" err="1">
                <a:solidFill>
                  <a:srgbClr val="0070C0"/>
                </a:solidFill>
                <a:latin typeface="Calibri" panose="020F0502020204030204" pitchFamily="34" charset="0"/>
                <a:ea typeface="Calibri" panose="020F0502020204030204" pitchFamily="34" charset="0"/>
                <a:hlinkClick r:id="rId16"/>
              </a:rPr>
              <a:t>Roudners</a:t>
            </a:r>
            <a:endParaRPr lang="en-GB" sz="1200" b="1" dirty="0">
              <a:solidFill>
                <a:srgbClr val="0070C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08530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8F5B79-AABC-46AA-A62F-6461945E1F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2" y="1384949"/>
            <a:ext cx="9745435" cy="1028844"/>
          </a:xfrm>
          <a:prstGeom prst="rect">
            <a:avLst/>
          </a:prstGeom>
        </p:spPr>
      </p:pic>
      <p:pic>
        <p:nvPicPr>
          <p:cNvPr id="5" name="Picture 4">
            <a:extLst>
              <a:ext uri="{FF2B5EF4-FFF2-40B4-BE49-F238E27FC236}">
                <a16:creationId xmlns:a16="http://schemas.microsoft.com/office/drawing/2014/main" id="{76B3636B-1009-4B88-B15F-0A3B4838F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2" y="698947"/>
            <a:ext cx="9764488" cy="619211"/>
          </a:xfrm>
          <a:prstGeom prst="rect">
            <a:avLst/>
          </a:prstGeom>
        </p:spPr>
      </p:pic>
      <p:pic>
        <p:nvPicPr>
          <p:cNvPr id="7" name="Picture 6">
            <a:extLst>
              <a:ext uri="{FF2B5EF4-FFF2-40B4-BE49-F238E27FC236}">
                <a16:creationId xmlns:a16="http://schemas.microsoft.com/office/drawing/2014/main" id="{923C8A26-77C3-4E4C-8CB3-A1AFEC4C82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2" y="2480584"/>
            <a:ext cx="9745435" cy="4134427"/>
          </a:xfrm>
          <a:prstGeom prst="rect">
            <a:avLst/>
          </a:prstGeom>
        </p:spPr>
      </p:pic>
      <p:pic>
        <p:nvPicPr>
          <p:cNvPr id="8" name="Picture 7" descr="A black text on a white background&#10;&#10;Description automatically generated">
            <a:extLst>
              <a:ext uri="{FF2B5EF4-FFF2-40B4-BE49-F238E27FC236}">
                <a16:creationId xmlns:a16="http://schemas.microsoft.com/office/drawing/2014/main" id="{2455D11E-61E1-46D3-85CB-352AA22BE7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6578" y="112685"/>
            <a:ext cx="2288857" cy="545636"/>
          </a:xfrm>
          <a:prstGeom prst="rect">
            <a:avLst/>
          </a:prstGeom>
        </p:spPr>
      </p:pic>
    </p:spTree>
    <p:extLst>
      <p:ext uri="{BB962C8B-B14F-4D97-AF65-F5344CB8AC3E}">
        <p14:creationId xmlns:p14="http://schemas.microsoft.com/office/powerpoint/2010/main" val="252596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F09EC7FB-1871-4401-A0E1-DFA8104D6D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4" y="927044"/>
            <a:ext cx="9633932" cy="5762934"/>
          </a:xfrm>
          <a:prstGeom prst="rect">
            <a:avLst/>
          </a:prstGeom>
        </p:spPr>
      </p:pic>
      <p:pic>
        <p:nvPicPr>
          <p:cNvPr id="4" name="Picture 3" descr="A black text on a white background&#10;&#10;Description automatically generated">
            <a:extLst>
              <a:ext uri="{FF2B5EF4-FFF2-40B4-BE49-F238E27FC236}">
                <a16:creationId xmlns:a16="http://schemas.microsoft.com/office/drawing/2014/main" id="{0767AA94-579A-4E00-AECD-1F86F91A7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6588" y="168022"/>
            <a:ext cx="2803207" cy="668250"/>
          </a:xfrm>
          <a:prstGeom prst="rect">
            <a:avLst/>
          </a:prstGeom>
        </p:spPr>
      </p:pic>
    </p:spTree>
    <p:extLst>
      <p:ext uri="{BB962C8B-B14F-4D97-AF65-F5344CB8AC3E}">
        <p14:creationId xmlns:p14="http://schemas.microsoft.com/office/powerpoint/2010/main" val="3082010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Mathematics</a:t>
            </a:r>
            <a:r>
              <a:rPr lang="en-GB" altLang="zh-HK" sz="2400">
                <a:solidFill>
                  <a:schemeClr val="bg1"/>
                </a:solidFill>
              </a:rPr>
              <a:t> Year 7 (MS)</a:t>
            </a:r>
            <a:endParaRPr lang="en-GB" sz="2400" dirty="0">
              <a:solidFill>
                <a:schemeClr val="bg1"/>
              </a:solidFill>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515510"/>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44373" y="4039840"/>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125415" y="6096000"/>
            <a:ext cx="9666128" cy="650081"/>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a:t>
            </a:r>
            <a:r>
              <a:rPr lang="en-US" altLang="zh-HK" sz="1200" dirty="0">
                <a:solidFill>
                  <a:srgbClr val="000000"/>
                </a:solidFill>
                <a:effectLst/>
                <a:latin typeface="Calibri" panose="020F0502020204030204" pitchFamily="34" charset="0"/>
                <a:ea typeface="Calibri" panose="020F0502020204030204" pitchFamily="34" charset="0"/>
              </a:rPr>
              <a:t>Congruency, Enlargement, Symmetry, Reflection, Rotation, Translation, combined transformation</a:t>
            </a:r>
            <a:endParaRPr lang="zh-TW" altLang="zh-HK" sz="105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724A5C24-BDCB-5005-CC3B-B100261ADE9E}"/>
              </a:ext>
            </a:extLst>
          </p:cNvPr>
          <p:cNvSpPr txBox="1">
            <a:spLocks/>
          </p:cNvSpPr>
          <p:nvPr/>
        </p:nvSpPr>
        <p:spPr>
          <a:xfrm>
            <a:off x="125415" y="626467"/>
            <a:ext cx="4736212" cy="1249226"/>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Congruency and enlargements</a:t>
            </a:r>
            <a:endParaRPr lang="en-US" altLang="zh-HK" sz="1200" dirty="0">
              <a:effectLst/>
              <a:latin typeface="Calibri" panose="020F050202020403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3" name="Textbox 33">
            <a:extLst>
              <a:ext uri="{FF2B5EF4-FFF2-40B4-BE49-F238E27FC236}">
                <a16:creationId xmlns:a16="http://schemas.microsoft.com/office/drawing/2014/main" id="{9276481F-264E-3FBC-B966-0AC6E593BD48}"/>
              </a:ext>
            </a:extLst>
          </p:cNvPr>
          <p:cNvSpPr txBox="1">
            <a:spLocks/>
          </p:cNvSpPr>
          <p:nvPr/>
        </p:nvSpPr>
        <p:spPr>
          <a:xfrm>
            <a:off x="109079" y="1974455"/>
            <a:ext cx="4736212" cy="12492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Symmetry</a:t>
            </a:r>
            <a:endParaRPr lang="en-US" altLang="zh-HK" sz="1200" dirty="0">
              <a:effectLst/>
              <a:latin typeface="Calibri" panose="020F050202020403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4" name="Textbox 33">
            <a:extLst>
              <a:ext uri="{FF2B5EF4-FFF2-40B4-BE49-F238E27FC236}">
                <a16:creationId xmlns:a16="http://schemas.microsoft.com/office/drawing/2014/main" id="{6D9C72A6-3BA5-90A6-05A1-254A54CE8920}"/>
              </a:ext>
            </a:extLst>
          </p:cNvPr>
          <p:cNvSpPr txBox="1">
            <a:spLocks/>
          </p:cNvSpPr>
          <p:nvPr/>
        </p:nvSpPr>
        <p:spPr>
          <a:xfrm>
            <a:off x="95431" y="3325427"/>
            <a:ext cx="4736212" cy="12492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Reflection</a:t>
            </a:r>
            <a:r>
              <a:rPr lang="en-US" altLang="zh-HK" sz="1200" dirty="0">
                <a:solidFill>
                  <a:srgbClr val="000000"/>
                </a:solidFill>
                <a:effectLst/>
                <a:latin typeface="Calibri" panose="020F0502020204030204" pitchFamily="34" charset="0"/>
                <a:ea typeface="Calibri" panose="020F050202020403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6" name="Textbox 33">
            <a:extLst>
              <a:ext uri="{FF2B5EF4-FFF2-40B4-BE49-F238E27FC236}">
                <a16:creationId xmlns:a16="http://schemas.microsoft.com/office/drawing/2014/main" id="{E1CF3722-E2F4-C852-D01A-2F26368B63E4}"/>
              </a:ext>
            </a:extLst>
          </p:cNvPr>
          <p:cNvSpPr txBox="1">
            <a:spLocks/>
          </p:cNvSpPr>
          <p:nvPr/>
        </p:nvSpPr>
        <p:spPr>
          <a:xfrm>
            <a:off x="109079" y="4687468"/>
            <a:ext cx="4706226" cy="124922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Rotation</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7" name="Textbox 33">
            <a:extLst>
              <a:ext uri="{FF2B5EF4-FFF2-40B4-BE49-F238E27FC236}">
                <a16:creationId xmlns:a16="http://schemas.microsoft.com/office/drawing/2014/main" id="{0A5140DA-FBDD-524A-30BA-6E91614F2C15}"/>
              </a:ext>
            </a:extLst>
          </p:cNvPr>
          <p:cNvSpPr txBox="1">
            <a:spLocks/>
          </p:cNvSpPr>
          <p:nvPr/>
        </p:nvSpPr>
        <p:spPr>
          <a:xfrm>
            <a:off x="5060711" y="991181"/>
            <a:ext cx="4706226" cy="141634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Translations and combined transformations</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07862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altLang="zh-HK" sz="2400" dirty="0">
                <a:solidFill>
                  <a:schemeClr val="bg1"/>
                </a:solidFill>
              </a:rPr>
              <a:t>Mathematics Year 7 (GS)</a:t>
            </a: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30723" y="2464643"/>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44373" y="4104943"/>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139065" y="6107723"/>
            <a:ext cx="9652478" cy="63835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r>
              <a:rPr lang="en-US" sz="1200" b="1">
                <a:solidFill>
                  <a:srgbClr val="000000"/>
                </a:solidFill>
                <a:latin typeface="Calibri" panose="020F0502020204030204" pitchFamily="34" charset="0"/>
                <a:ea typeface="Calibri" panose="020F0502020204030204" pitchFamily="34" charset="0"/>
              </a:rPr>
              <a:t>: </a:t>
            </a:r>
            <a:r>
              <a:rPr lang="en-US" altLang="zh-HK" sz="1200">
                <a:solidFill>
                  <a:srgbClr val="000000"/>
                </a:solidFill>
                <a:effectLst/>
                <a:latin typeface="Calibri" panose="020F0502020204030204" pitchFamily="34" charset="0"/>
                <a:ea typeface="Calibri" panose="020F0502020204030204" pitchFamily="34" charset="0"/>
              </a:rPr>
              <a:t>Fractions, Decimals, Equivalent proportions, Percentages, Multiplier, Increased, Decreased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724A5C24-BDCB-5005-CC3B-B100261ADE9E}"/>
              </a:ext>
            </a:extLst>
          </p:cNvPr>
          <p:cNvSpPr txBox="1">
            <a:spLocks/>
          </p:cNvSpPr>
          <p:nvPr/>
        </p:nvSpPr>
        <p:spPr>
          <a:xfrm>
            <a:off x="125415" y="626467"/>
            <a:ext cx="4736212" cy="120233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Fractions and decimals</a:t>
            </a:r>
            <a:endParaRPr lang="en-US" altLang="zh-HK" sz="1200" dirty="0">
              <a:effectLst/>
              <a:latin typeface="Calibri" panose="020F050202020403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3" name="Textbox 33">
            <a:extLst>
              <a:ext uri="{FF2B5EF4-FFF2-40B4-BE49-F238E27FC236}">
                <a16:creationId xmlns:a16="http://schemas.microsoft.com/office/drawing/2014/main" id="{9276481F-264E-3FBC-B966-0AC6E593BD48}"/>
              </a:ext>
            </a:extLst>
          </p:cNvPr>
          <p:cNvSpPr txBox="1">
            <a:spLocks/>
          </p:cNvSpPr>
          <p:nvPr/>
        </p:nvSpPr>
        <p:spPr>
          <a:xfrm>
            <a:off x="125415" y="1927563"/>
            <a:ext cx="4736212" cy="1202335"/>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Equivalent proportions</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4" name="Textbox 33">
            <a:extLst>
              <a:ext uri="{FF2B5EF4-FFF2-40B4-BE49-F238E27FC236}">
                <a16:creationId xmlns:a16="http://schemas.microsoft.com/office/drawing/2014/main" id="{6D9C72A6-3BA5-90A6-05A1-254A54CE8920}"/>
              </a:ext>
            </a:extLst>
          </p:cNvPr>
          <p:cNvSpPr txBox="1">
            <a:spLocks/>
          </p:cNvSpPr>
          <p:nvPr/>
        </p:nvSpPr>
        <p:spPr>
          <a:xfrm>
            <a:off x="139065" y="3231644"/>
            <a:ext cx="4736212" cy="120233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Writing percentages</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6" name="Textbox 33">
            <a:extLst>
              <a:ext uri="{FF2B5EF4-FFF2-40B4-BE49-F238E27FC236}">
                <a16:creationId xmlns:a16="http://schemas.microsoft.com/office/drawing/2014/main" id="{E1CF3722-E2F4-C852-D01A-2F26368B63E4}"/>
              </a:ext>
            </a:extLst>
          </p:cNvPr>
          <p:cNvSpPr txBox="1">
            <a:spLocks/>
          </p:cNvSpPr>
          <p:nvPr/>
        </p:nvSpPr>
        <p:spPr>
          <a:xfrm>
            <a:off x="169051" y="4611200"/>
            <a:ext cx="4706226" cy="122263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Increased or Decreased Percentages </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7" name="Textbox 33">
            <a:extLst>
              <a:ext uri="{FF2B5EF4-FFF2-40B4-BE49-F238E27FC236}">
                <a16:creationId xmlns:a16="http://schemas.microsoft.com/office/drawing/2014/main" id="{0A5140DA-FBDD-524A-30BA-6E91614F2C15}"/>
              </a:ext>
            </a:extLst>
          </p:cNvPr>
          <p:cNvSpPr txBox="1">
            <a:spLocks/>
          </p:cNvSpPr>
          <p:nvPr/>
        </p:nvSpPr>
        <p:spPr>
          <a:xfrm>
            <a:off x="5060709" y="867062"/>
            <a:ext cx="4706226" cy="141634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altLang="zh-HK" sz="1200" dirty="0">
                <a:solidFill>
                  <a:srgbClr val="000000"/>
                </a:solidFill>
                <a:effectLst/>
                <a:latin typeface="Calibri" panose="020F0502020204030204" pitchFamily="34" charset="0"/>
                <a:ea typeface="Calibri" panose="020F0502020204030204" pitchFamily="34" charset="0"/>
              </a:rPr>
              <a:t>Revision on Percentages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47797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Meet the Characters of ’Much Ado About Nothing’</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err="1">
                <a:solidFill>
                  <a:schemeClr val="bg1"/>
                </a:solidFill>
              </a:rPr>
              <a:t>ENGLISH:Year</a:t>
            </a:r>
            <a:r>
              <a:rPr lang="en-GB" sz="2400" dirty="0">
                <a:solidFill>
                  <a:schemeClr val="bg1"/>
                </a:solidFill>
              </a:rPr>
              <a:t> 7</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The Story </a:t>
            </a:r>
            <a:r>
              <a:rPr lang="en-GB" sz="1200" b="1" dirty="0" err="1">
                <a:solidFill>
                  <a:srgbClr val="000000"/>
                </a:solidFill>
                <a:effectLst/>
                <a:latin typeface="Calibri" panose="020F0502020204030204" pitchFamily="34" charset="0"/>
                <a:ea typeface="Calibri" panose="020F0502020204030204" pitchFamily="34" charset="0"/>
              </a:rPr>
              <a:t>of’Much</a:t>
            </a:r>
            <a:r>
              <a:rPr lang="en-GB" sz="1200" b="1" dirty="0">
                <a:solidFill>
                  <a:srgbClr val="000000"/>
                </a:solidFill>
                <a:effectLst/>
                <a:latin typeface="Calibri" panose="020F0502020204030204" pitchFamily="34" charset="0"/>
                <a:ea typeface="Calibri" panose="020F0502020204030204" pitchFamily="34" charset="0"/>
              </a:rPr>
              <a:t> Ado About Nothing’</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’Much Ado About Nothing’: A Tale of Deception</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Comedy in Shakespeare’s Plays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Exploring Shakespeare and Elizabethan Women</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WIT / MISOGYNY / SLANDER / PATRIARCHY / BACHELOR / PERNICIOUS</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Unlocking the Language of ’Much Ado About Nothing’</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Exploring Themes and Context </a:t>
            </a:r>
            <a:r>
              <a:rPr lang="en-GB" sz="1200" b="1" dirty="0" err="1">
                <a:solidFill>
                  <a:srgbClr val="000000"/>
                </a:solidFill>
                <a:effectLst/>
                <a:latin typeface="Calibri" panose="020F0502020204030204" pitchFamily="34" charset="0"/>
                <a:ea typeface="Calibri" panose="020F0502020204030204" pitchFamily="34" charset="0"/>
              </a:rPr>
              <a:t>in’Much</a:t>
            </a:r>
            <a:r>
              <a:rPr lang="en-GB" sz="1200" b="1" dirty="0">
                <a:solidFill>
                  <a:srgbClr val="000000"/>
                </a:solidFill>
                <a:effectLst/>
                <a:latin typeface="Calibri" panose="020F0502020204030204" pitchFamily="34" charset="0"/>
                <a:ea typeface="Calibri" panose="020F0502020204030204" pitchFamily="34" charset="0"/>
              </a:rPr>
              <a:t> Ado About Nothing’</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11903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Science</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Food chain – food web – producer – consumer – respiration – photosynthesis – decomposer – sedimentary rock – igneous rock – metamorphic rock – mantal – crust – core </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9783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87963" y="6458805"/>
            <a:ext cx="9692621" cy="33315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b="1" dirty="0">
                <a:solidFill>
                  <a:srgbClr val="000000"/>
                </a:solidFill>
                <a:latin typeface="Calibri" panose="020F0502020204030204" pitchFamily="34" charset="0"/>
                <a:ea typeface="Calibri" panose="020F0502020204030204" pitchFamily="34" charset="0"/>
              </a:rPr>
              <a:t> Key vocabulary: Theological, Great Commission, Ecumenical Council, Dogma, Universal Church, Gentile,  Schism, Heresy, Reform, Indulgence, </a:t>
            </a: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Body of Christ, Ecumenism, Common good, Nicaea, Creed, Dialogue </a:t>
            </a:r>
            <a:endParaRPr lang="en-GB" sz="1200" dirty="0">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0" y="626466"/>
            <a:ext cx="4857569" cy="1591204"/>
          </a:xfrm>
          <a:prstGeom prst="rect">
            <a:avLst/>
          </a:prstGeom>
          <a:noFill/>
          <a:ln w="12700">
            <a:solidFill>
              <a:srgbClr val="000000"/>
            </a:solidFill>
            <a:prstDash val="solid"/>
          </a:ln>
        </p:spPr>
        <p:txBody>
          <a:bodyPr wrap="square" lIns="0" tIns="0" rIns="0" bIns="0" rtlCol="0">
            <a:noAutofit/>
          </a:bodyPr>
          <a:lstStyle/>
          <a:p>
            <a:pPr lvl="0">
              <a:lnSpc>
                <a:spcPct val="115000"/>
              </a:lnSpc>
            </a:pPr>
            <a:r>
              <a:rPr lang="en-US" sz="1200" b="1" dirty="0">
                <a:solidFill>
                  <a:srgbClr val="000000"/>
                </a:solidFill>
                <a:latin typeface="Calibri" panose="020F0502020204030204" pitchFamily="34" charset="0"/>
                <a:ea typeface="Calibri" panose="020F0502020204030204" pitchFamily="34" charset="0"/>
              </a:rPr>
              <a:t> Week 1: </a:t>
            </a:r>
            <a:r>
              <a:rPr lang="en-GB" sz="1100" kern="100" dirty="0">
                <a:effectLst/>
                <a:latin typeface="Calibri" panose="020F0502020204030204" pitchFamily="34" charset="0"/>
                <a:ea typeface="Aptos" panose="020B0004020202020204" pitchFamily="34" charset="0"/>
                <a:cs typeface="Calibri" panose="020F0502020204030204" pitchFamily="34" charset="0"/>
              </a:rPr>
              <a:t>What was the Council of Nicaea, and when did it take place?</a:t>
            </a:r>
          </a:p>
          <a:p>
            <a:pPr lvl="0">
              <a:lnSpc>
                <a:spcPct val="1150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What is the Nicene Creed, and why is it important?</a:t>
            </a:r>
          </a:p>
          <a:p>
            <a:pPr lvl="0">
              <a:lnSpc>
                <a:spcPct val="1150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What decision did the Council make about the nature of Jesus Christ?</a:t>
            </a:r>
          </a:p>
          <a:p>
            <a:pPr lvl="0">
              <a:lnSpc>
                <a:spcPct val="1150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Why do you think it was important for early Christians to agree on key beliefs?</a:t>
            </a:r>
          </a:p>
          <a:p>
            <a:pPr lvl="0">
              <a:lnSpc>
                <a:spcPct val="115000"/>
              </a:lnSpc>
            </a:pPr>
            <a:r>
              <a:rPr lang="en-GB" sz="1100" kern="100" dirty="0">
                <a:effectLst/>
                <a:latin typeface="Calibri" panose="020F0502020204030204" pitchFamily="34" charset="0"/>
                <a:ea typeface="Aptos" panose="020B0004020202020204" pitchFamily="34" charset="0"/>
                <a:cs typeface="Calibri" panose="020F0502020204030204" pitchFamily="34" charset="0"/>
              </a:rPr>
              <a:t>How might disagreements about Jesus’ nature have caused division in the early Church?</a:t>
            </a:r>
          </a:p>
          <a:p>
            <a:pPr lvl="0">
              <a:lnSpc>
                <a:spcPct val="115000"/>
              </a:lnSpc>
              <a:spcAft>
                <a:spcPts val="800"/>
              </a:spcAft>
            </a:pPr>
            <a:r>
              <a:rPr lang="en-GB" sz="1100" kern="100" dirty="0">
                <a:effectLst/>
                <a:latin typeface="Calibri" panose="020F0502020204030204" pitchFamily="34" charset="0"/>
                <a:ea typeface="Aptos" panose="020B0004020202020204" pitchFamily="34" charset="0"/>
                <a:cs typeface="Calibri" panose="020F0502020204030204" pitchFamily="34" charset="0"/>
              </a:rPr>
              <a:t>How might Christianity have developed differently if the Council of Nicaea had not taken place?</a:t>
            </a:r>
          </a:p>
          <a:p>
            <a:pPr>
              <a:spcBef>
                <a:spcPts val="600"/>
              </a:spcBef>
              <a:tabLst>
                <a:tab pos="251460" algn="l"/>
              </a:tabLst>
            </a:pPr>
            <a:endParaRPr lang="en-GB"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2"/>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Religious Education</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7"/>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Why do you think Christians interpret the Bible in different ways?</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In what ways do cultural and geographical differences influence the development of denominations?</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Do you think having many denominations helps or harms Christianity? Explain your answer.</a:t>
            </a:r>
          </a:p>
          <a:p>
            <a:pPr>
              <a:spcBef>
                <a:spcPts val="1390"/>
              </a:spcBef>
              <a:tabLst>
                <a:tab pos="251460" algn="l"/>
              </a:tabLst>
            </a:pPr>
            <a:endParaRPr lang="en-US" sz="1200" dirty="0">
              <a:solidFill>
                <a:srgbClr val="000000"/>
              </a:solidFill>
              <a:latin typeface="Calibri" panose="020F0502020204030204" pitchFamily="34" charset="0"/>
              <a:ea typeface="Calibri" panose="020F0502020204030204" pitchFamily="34" charset="0"/>
            </a:endParaRPr>
          </a:p>
          <a:p>
            <a:pPr>
              <a:tabLst>
                <a:tab pos="251460" algn="l"/>
              </a:tabLst>
            </a:pPr>
            <a:endParaRPr lang="en-GB" sz="1200" dirty="0">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411932"/>
            <a:ext cx="4706226" cy="906885"/>
          </a:xfrm>
          <a:prstGeom prst="rect">
            <a:avLst/>
          </a:prstGeom>
          <a:noFill/>
          <a:ln w="12700">
            <a:solidFill>
              <a:srgbClr val="000000"/>
            </a:solidFill>
            <a:prstDash val="solid"/>
          </a:ln>
        </p:spPr>
        <p:txBody>
          <a:bodyPr wrap="square" lIns="0" tIns="0" rIns="0" bIns="0" rtlCol="0">
            <a:noAutofit/>
          </a:bodyPr>
          <a:lstStyle/>
          <a:p>
            <a:pPr>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p>
          <a:p>
            <a:pPr>
              <a:tabLst>
                <a:tab pos="251460" algn="l"/>
              </a:tabLst>
            </a:pPr>
            <a:r>
              <a:rPr lang="en-GB" sz="1200" dirty="0"/>
              <a:t>Research task: Choose two Christian denominations and create a comparison chart showing differences in beliefs, worship styles, and leadership.</a:t>
            </a: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 </a:t>
            </a: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0" y="2307913"/>
            <a:ext cx="4857570" cy="1591204"/>
          </a:xfrm>
          <a:prstGeom prst="rect">
            <a:avLst/>
          </a:prstGeom>
          <a:noFill/>
          <a:ln w="12700">
            <a:solidFill>
              <a:srgbClr val="000000"/>
            </a:solidFill>
            <a:prstDash val="solid"/>
          </a:ln>
        </p:spPr>
        <p:txBody>
          <a:bodyPr wrap="square" lIns="0" tIns="0" rIns="0" bIns="0" rtlCol="0">
            <a:noAutofit/>
          </a:bodyPr>
          <a:lstStyle/>
          <a:p>
            <a:pPr>
              <a:tabLst>
                <a:tab pos="251460" algn="l"/>
              </a:tabLst>
            </a:pPr>
            <a:r>
              <a:rPr lang="en-US" sz="1200" b="1" dirty="0">
                <a:solidFill>
                  <a:srgbClr val="000000"/>
                </a:solidFill>
                <a:latin typeface="Calibri" panose="020F0502020204030204" pitchFamily="34" charset="0"/>
                <a:ea typeface="Calibri" panose="020F0502020204030204" pitchFamily="34" charset="0"/>
              </a:rPr>
              <a:t>  Week 2:</a:t>
            </a:r>
            <a:r>
              <a:rPr lang="en-GB" sz="1100" dirty="0">
                <a:solidFill>
                  <a:srgbClr val="000000"/>
                </a:solidFill>
                <a:latin typeface="Calibri" panose="020F0502020204030204" pitchFamily="34" charset="0"/>
                <a:ea typeface="Calibri" panose="020F0502020204030204" pitchFamily="34" charset="0"/>
              </a:rPr>
              <a:t>Who were the Gentiles, and why was their inclusion in the Church controversial?</a:t>
            </a:r>
          </a:p>
          <a:p>
            <a:pPr>
              <a:tabLst>
                <a:tab pos="251460" algn="l"/>
              </a:tabLst>
            </a:pPr>
            <a:r>
              <a:rPr lang="en-GB" sz="1100" dirty="0">
                <a:solidFill>
                  <a:srgbClr val="000000"/>
                </a:solidFill>
                <a:latin typeface="Calibri" panose="020F0502020204030204" pitchFamily="34" charset="0"/>
                <a:ea typeface="Calibri" panose="020F0502020204030204" pitchFamily="34" charset="0"/>
              </a:rPr>
              <a:t>What issue was being debated at the Council of Jerusalem?</a:t>
            </a:r>
          </a:p>
          <a:p>
            <a:pPr>
              <a:tabLst>
                <a:tab pos="251460" algn="l"/>
              </a:tabLst>
            </a:pPr>
            <a:r>
              <a:rPr lang="en-GB" sz="1100" dirty="0">
                <a:solidFill>
                  <a:srgbClr val="000000"/>
                </a:solidFill>
                <a:latin typeface="Calibri" panose="020F0502020204030204" pitchFamily="34" charset="0"/>
                <a:ea typeface="Calibri" panose="020F0502020204030204" pitchFamily="34" charset="0"/>
              </a:rPr>
              <a:t>What decision was made at the end of the Council?</a:t>
            </a:r>
          </a:p>
          <a:p>
            <a:pPr>
              <a:tabLst>
                <a:tab pos="251460" algn="l"/>
              </a:tabLst>
            </a:pPr>
            <a:r>
              <a:rPr lang="en-GB" sz="1100" dirty="0">
                <a:solidFill>
                  <a:srgbClr val="000000"/>
                </a:solidFill>
                <a:latin typeface="Calibri" panose="020F0502020204030204" pitchFamily="34" charset="0"/>
                <a:ea typeface="Calibri" panose="020F0502020204030204" pitchFamily="34" charset="0"/>
              </a:rPr>
              <a:t>How was the decision communicated to other Christians?</a:t>
            </a:r>
          </a:p>
          <a:p>
            <a:pPr>
              <a:tabLst>
                <a:tab pos="251460" algn="l"/>
              </a:tabLst>
            </a:pPr>
            <a:r>
              <a:rPr lang="en-GB" sz="1100" dirty="0">
                <a:solidFill>
                  <a:srgbClr val="000000"/>
                </a:solidFill>
                <a:latin typeface="Calibri" panose="020F0502020204030204" pitchFamily="34" charset="0"/>
                <a:ea typeface="Calibri" panose="020F0502020204030204" pitchFamily="34" charset="0"/>
              </a:rPr>
              <a:t>Why do you think some Jewish Christians wanted Gentiles to follow Jewish laws?</a:t>
            </a:r>
          </a:p>
          <a:p>
            <a:pPr>
              <a:tabLst>
                <a:tab pos="251460" algn="l"/>
              </a:tabLst>
            </a:pPr>
            <a:r>
              <a:rPr lang="en-GB" sz="1100" dirty="0">
                <a:solidFill>
                  <a:srgbClr val="000000"/>
                </a:solidFill>
                <a:latin typeface="Calibri" panose="020F0502020204030204" pitchFamily="34" charset="0"/>
                <a:ea typeface="Calibri" panose="020F0502020204030204" pitchFamily="34" charset="0"/>
              </a:rPr>
              <a:t>How might the decision of the Council have helped Christianity spread further?</a:t>
            </a:r>
          </a:p>
          <a:p>
            <a:pPr>
              <a:tabLst>
                <a:tab pos="251460" algn="l"/>
              </a:tabLst>
            </a:pPr>
            <a:r>
              <a:rPr lang="en-GB" sz="1100" dirty="0">
                <a:solidFill>
                  <a:srgbClr val="000000"/>
                </a:solidFill>
                <a:latin typeface="Calibri" panose="020F0502020204030204" pitchFamily="34" charset="0"/>
                <a:ea typeface="Calibri" panose="020F0502020204030204" pitchFamily="34" charset="0"/>
              </a:rPr>
              <a:t>What does the Council teach us about handling disagreements in religious communities today?</a:t>
            </a:r>
          </a:p>
          <a:p>
            <a:pPr>
              <a:tabLst>
                <a:tab pos="251460" algn="l"/>
              </a:tabLst>
            </a:pPr>
            <a:endParaRPr lang="en-US" sz="900" b="1" dirty="0">
              <a:solidFill>
                <a:srgbClr val="000000"/>
              </a:solidFill>
              <a:latin typeface="Calibri" panose="020F0502020204030204" pitchFamily="34" charset="0"/>
              <a:ea typeface="Calibri" panose="020F0502020204030204" pitchFamily="34" charset="0"/>
            </a:endParaRPr>
          </a:p>
          <a:p>
            <a:pPr>
              <a:tabLst>
                <a:tab pos="251460" algn="l"/>
              </a:tabLst>
            </a:pPr>
            <a:endParaRPr lang="en-US" sz="900" dirty="0">
              <a:solidFill>
                <a:srgbClr val="000000"/>
              </a:solidFill>
              <a:latin typeface="Calibri" panose="020F0502020204030204" pitchFamily="34" charset="0"/>
              <a:ea typeface="Calibri" panose="020F0502020204030204" pitchFamily="34" charset="0"/>
            </a:endParaRPr>
          </a:p>
          <a:p>
            <a:pPr>
              <a:tabLst>
                <a:tab pos="251460" algn="l"/>
              </a:tabLst>
            </a:pPr>
            <a:r>
              <a:rPr lang="en-US" sz="900" b="1" dirty="0">
                <a:solidFill>
                  <a:srgbClr val="000000"/>
                </a:solidFill>
                <a:latin typeface="Calibri" panose="020F0502020204030204" pitchFamily="34" charset="0"/>
                <a:ea typeface="Calibri" panose="020F0502020204030204" pitchFamily="34" charset="0"/>
              </a:rPr>
              <a:t> </a:t>
            </a:r>
            <a:endParaRPr lang="en-US" sz="9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752617" y="3398896"/>
            <a:ext cx="4027967" cy="2945726"/>
          </a:xfrm>
          <a:prstGeom prst="rect">
            <a:avLst/>
          </a:prstGeom>
          <a:noFill/>
          <a:ln w="12700">
            <a:solidFill>
              <a:srgbClr val="000000"/>
            </a:solidFill>
            <a:prstDash val="solid"/>
          </a:ln>
        </p:spPr>
        <p:txBody>
          <a:bodyPr wrap="square" lIns="0" tIns="0" rIns="0" bIns="0" rtlCol="0">
            <a:noAutofit/>
          </a:bodyPr>
          <a:lstStyle/>
          <a:p>
            <a:pP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7: </a:t>
            </a:r>
          </a:p>
          <a:p>
            <a:pPr>
              <a:spcBef>
                <a:spcPts val="600"/>
              </a:spcBef>
              <a:tabLst>
                <a:tab pos="251460" algn="l"/>
              </a:tabLst>
            </a:pPr>
            <a:r>
              <a:rPr lang="en-US" sz="1200" dirty="0">
                <a:solidFill>
                  <a:srgbClr val="000000"/>
                </a:solidFill>
                <a:latin typeface="Calibri" panose="020F0502020204030204" pitchFamily="34" charset="0"/>
                <a:ea typeface="Calibri" panose="020F0502020204030204" pitchFamily="34" charset="0"/>
              </a:rPr>
              <a:t>What is ecumenism?  How does this fulfil the Catholic Social Teaching principle of ‘common’ good’?</a:t>
            </a:r>
          </a:p>
          <a:p>
            <a:pPr>
              <a:spcBef>
                <a:spcPts val="600"/>
              </a:spcBef>
              <a:tabLst>
                <a:tab pos="251460" algn="l"/>
              </a:tabLst>
            </a:pPr>
            <a:r>
              <a:rPr lang="en-US" sz="1200" dirty="0">
                <a:solidFill>
                  <a:srgbClr val="000000"/>
                </a:solidFill>
                <a:latin typeface="Calibri" panose="020F0502020204030204" pitchFamily="34" charset="0"/>
                <a:ea typeface="Calibri" panose="020F0502020204030204" pitchFamily="34" charset="0"/>
              </a:rPr>
              <a:t>Investigate ways different Christian groups work together for the common good in your local community.  </a:t>
            </a:r>
          </a:p>
          <a:p>
            <a:pPr>
              <a:spcBef>
                <a:spcPts val="600"/>
              </a:spcBef>
              <a:tabLst>
                <a:tab pos="251460" algn="l"/>
              </a:tabLst>
            </a:pPr>
            <a:endParaRPr lang="en-US" sz="1200" dirty="0">
              <a:solidFill>
                <a:srgbClr val="000000"/>
              </a:solidFill>
              <a:latin typeface="Calibri" panose="020F0502020204030204" pitchFamily="34" charset="0"/>
              <a:ea typeface="Calibri" panose="020F0502020204030204" pitchFamily="34" charset="0"/>
            </a:endParaRPr>
          </a:p>
          <a:p>
            <a:pPr>
              <a:spcBef>
                <a:spcPts val="600"/>
              </a:spcBef>
              <a:tabLst>
                <a:tab pos="251460" algn="l"/>
              </a:tabLst>
            </a:pPr>
            <a:r>
              <a:rPr lang="en-US" sz="1200" dirty="0">
                <a:solidFill>
                  <a:srgbClr val="000000"/>
                </a:solidFill>
                <a:latin typeface="Calibri" panose="020F0502020204030204" pitchFamily="34" charset="0"/>
                <a:ea typeface="Calibri" panose="020F0502020204030204" pitchFamily="34" charset="0"/>
              </a:rPr>
              <a:t>What ideas can you come up with so that we can work with others’ in our local community.</a:t>
            </a:r>
          </a:p>
          <a:p>
            <a:pPr>
              <a:spcBef>
                <a:spcPts val="600"/>
              </a:spcBef>
              <a:tabLst>
                <a:tab pos="251460" algn="l"/>
              </a:tabLst>
            </a:pPr>
            <a:endParaRPr lang="en-US" sz="1200" dirty="0">
              <a:solidFill>
                <a:srgbClr val="000000"/>
              </a:solidFill>
              <a:latin typeface="Calibri" panose="020F0502020204030204" pitchFamily="34" charset="0"/>
              <a:ea typeface="Calibri" panose="020F0502020204030204" pitchFamily="34" charset="0"/>
            </a:endParaRPr>
          </a:p>
          <a:p>
            <a:pPr>
              <a:spcBef>
                <a:spcPts val="600"/>
              </a:spcBef>
              <a:tabLst>
                <a:tab pos="251460" algn="l"/>
              </a:tabLst>
            </a:pPr>
            <a:r>
              <a:rPr lang="en-US" sz="1200" dirty="0">
                <a:solidFill>
                  <a:srgbClr val="000000"/>
                </a:solidFill>
                <a:latin typeface="Calibri" panose="020F0502020204030204" pitchFamily="34" charset="0"/>
                <a:ea typeface="Calibri" panose="020F0502020204030204" pitchFamily="34" charset="0"/>
              </a:rPr>
              <a:t>Choose one way in which Christians could respond to this statement “ in word and deed, we must obey Christ who expressly wills, that we may all be one”</a:t>
            </a:r>
          </a:p>
          <a:p>
            <a:pPr>
              <a:spcBef>
                <a:spcPts val="60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600"/>
              </a:spcBef>
              <a:tabLst>
                <a:tab pos="251460" algn="l"/>
              </a:tabLst>
            </a:pPr>
            <a:endParaRPr lang="en-GB" sz="1200" dirty="0">
              <a:latin typeface="Calibri" panose="020F0502020204030204" pitchFamily="34" charset="0"/>
              <a:ea typeface="Calibri" panose="020F0502020204030204" pitchFamily="34" charset="0"/>
            </a:endParaRPr>
          </a:p>
          <a:p>
            <a:pPr>
              <a:spcBef>
                <a:spcPts val="600"/>
              </a:spcBef>
              <a:tabLst>
                <a:tab pos="251460" algn="l"/>
              </a:tabLst>
            </a:pPr>
            <a:endParaRPr lang="en-GB" sz="1200" dirty="0">
              <a:latin typeface="Calibri" panose="020F0502020204030204" pitchFamily="34" charset="0"/>
              <a:ea typeface="Calibri" panose="020F0502020204030204" pitchFamily="34" charset="0"/>
            </a:endParaRPr>
          </a:p>
          <a:p>
            <a:pPr>
              <a:spcBef>
                <a:spcPts val="600"/>
              </a:spcBef>
              <a:tabLst>
                <a:tab pos="251460" algn="l"/>
              </a:tabLst>
            </a:pPr>
            <a:endParaRPr lang="en-GB" sz="1200" dirty="0">
              <a:latin typeface="Calibri" panose="020F0502020204030204" pitchFamily="34" charset="0"/>
              <a:ea typeface="Calibri" panose="020F0502020204030204" pitchFamily="34" charset="0"/>
            </a:endParaRPr>
          </a:p>
          <a:p>
            <a:pPr>
              <a:spcBef>
                <a:spcPts val="1390"/>
              </a:spcBef>
              <a:tabLst>
                <a:tab pos="251460" algn="l"/>
              </a:tabLst>
            </a:pPr>
            <a:endParaRPr lang="en-GB" sz="1200"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0" y="3989360"/>
            <a:ext cx="5529865" cy="119548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latin typeface="Calibri" panose="020F0502020204030204" pitchFamily="34" charset="0"/>
                <a:ea typeface="Calibri" panose="020F0502020204030204" pitchFamily="34" charset="0"/>
              </a:rPr>
              <a:t>  Week 3: </a:t>
            </a:r>
            <a:r>
              <a:rPr lang="en-GB" sz="1100" kern="100" dirty="0">
                <a:effectLst/>
                <a:latin typeface="Calibri" panose="020F0502020204030204" pitchFamily="34" charset="0"/>
                <a:ea typeface="Aptos" panose="020B0004020202020204" pitchFamily="34" charset="0"/>
                <a:cs typeface="Calibri" panose="020F0502020204030204" pitchFamily="34" charset="0"/>
              </a:rPr>
              <a:t>What was the Council of Trent, and when did it take place?</a:t>
            </a:r>
          </a:p>
          <a:p>
            <a:r>
              <a:rPr lang="en-GB" sz="1100" kern="100" dirty="0">
                <a:effectLst/>
                <a:latin typeface="Calibri" panose="020F0502020204030204" pitchFamily="34" charset="0"/>
                <a:ea typeface="Aptos" panose="020B0004020202020204" pitchFamily="34" charset="0"/>
                <a:cs typeface="Calibri" panose="020F0502020204030204" pitchFamily="34" charset="0"/>
              </a:rPr>
              <a:t>Why was the Council of Trent called?</a:t>
            </a:r>
          </a:p>
          <a:p>
            <a:r>
              <a:rPr lang="en-GB" sz="1100" kern="100" dirty="0">
                <a:effectLst/>
                <a:latin typeface="Calibri" panose="020F0502020204030204" pitchFamily="34" charset="0"/>
                <a:ea typeface="Aptos" panose="020B0004020202020204" pitchFamily="34" charset="0"/>
                <a:cs typeface="Calibri" panose="020F0502020204030204" pitchFamily="34" charset="0"/>
              </a:rPr>
              <a:t>What were the main decisions made at the Council of Trent?</a:t>
            </a:r>
          </a:p>
          <a:p>
            <a:r>
              <a:rPr lang="en-GB" sz="1100" kern="100" dirty="0">
                <a:effectLst/>
                <a:latin typeface="Calibri" panose="020F0502020204030204" pitchFamily="34" charset="0"/>
                <a:ea typeface="Aptos" panose="020B0004020202020204" pitchFamily="34" charset="0"/>
                <a:cs typeface="Calibri" panose="020F0502020204030204" pitchFamily="34" charset="0"/>
              </a:rPr>
              <a:t>How did the Council of Trent try to deal with corruption in the Church?</a:t>
            </a:r>
          </a:p>
          <a:p>
            <a:r>
              <a:rPr lang="en-GB" sz="1100" kern="100" dirty="0">
                <a:effectLst/>
                <a:latin typeface="Calibri" panose="020F0502020204030204" pitchFamily="34" charset="0"/>
                <a:ea typeface="Aptos" panose="020B0004020202020204" pitchFamily="34" charset="0"/>
                <a:cs typeface="Calibri" panose="020F0502020204030204" pitchFamily="34" charset="0"/>
              </a:rPr>
              <a:t>In what ways did the Council of Trent reinforce Catholic beliefs?</a:t>
            </a:r>
          </a:p>
          <a:p>
            <a:r>
              <a:rPr lang="en-GB" sz="1100" kern="100" dirty="0">
                <a:effectLst/>
                <a:latin typeface="Calibri" panose="020F0502020204030204" pitchFamily="34" charset="0"/>
                <a:ea typeface="Aptos" panose="020B0004020202020204" pitchFamily="34" charset="0"/>
                <a:cs typeface="Calibri" panose="020F0502020204030204" pitchFamily="34" charset="0"/>
              </a:rPr>
              <a:t>How did the Council of Trent respond to Martin Luther’s criticisms?</a:t>
            </a:r>
          </a:p>
          <a:p>
            <a:r>
              <a:rPr lang="en-GB" sz="1100" kern="100" dirty="0">
                <a:effectLst/>
                <a:latin typeface="Calibri" panose="020F0502020204030204" pitchFamily="34" charset="0"/>
                <a:ea typeface="Aptos" panose="020B0004020202020204" pitchFamily="34" charset="0"/>
                <a:cs typeface="Calibri" panose="020F0502020204030204" pitchFamily="34" charset="0"/>
              </a:rPr>
              <a:t>What long-term effects did the Council of Trent have on Europe?</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4" name="Textbox 33">
            <a:extLst>
              <a:ext uri="{FF2B5EF4-FFF2-40B4-BE49-F238E27FC236}">
                <a16:creationId xmlns:a16="http://schemas.microsoft.com/office/drawing/2014/main" id="{7802B9C7-F62F-2F8D-BEC5-F8A2AA53FA42}"/>
              </a:ext>
            </a:extLst>
          </p:cNvPr>
          <p:cNvSpPr txBox="1">
            <a:spLocks/>
          </p:cNvSpPr>
          <p:nvPr/>
        </p:nvSpPr>
        <p:spPr>
          <a:xfrm>
            <a:off x="87963" y="5264921"/>
            <a:ext cx="5537333" cy="1079700"/>
          </a:xfrm>
          <a:prstGeom prst="rect">
            <a:avLst/>
          </a:prstGeom>
          <a:noFill/>
          <a:ln w="12700">
            <a:solidFill>
              <a:srgbClr val="000000"/>
            </a:solidFill>
            <a:prstDash val="solid"/>
          </a:ln>
        </p:spPr>
        <p:txBody>
          <a:bodyPr wrap="square" lIns="0" tIns="0" rIns="0" bIns="0" rtlCol="0">
            <a:noAutofit/>
          </a:bodyPr>
          <a:lstStyle/>
          <a:p>
            <a:r>
              <a:rPr lang="en-GB" sz="1200" b="1" dirty="0">
                <a:solidFill>
                  <a:srgbClr val="000000"/>
                </a:solidFill>
                <a:latin typeface="Calibri" panose="020F0502020204030204" pitchFamily="34" charset="0"/>
                <a:ea typeface="Calibri" panose="020F0502020204030204" pitchFamily="34" charset="0"/>
              </a:rPr>
              <a:t>Week 4: </a:t>
            </a:r>
            <a:r>
              <a:rPr lang="en-GB" sz="1200" dirty="0">
                <a:solidFill>
                  <a:srgbClr val="000000"/>
                </a:solidFill>
                <a:latin typeface="Calibri" panose="020F0502020204030204" pitchFamily="34" charset="0"/>
                <a:ea typeface="Calibri" panose="020F0502020204030204" pitchFamily="34" charset="0"/>
              </a:rPr>
              <a:t>What is a Christian denomination?</a:t>
            </a:r>
          </a:p>
          <a:p>
            <a:r>
              <a:rPr lang="en-GB" sz="1200" dirty="0">
                <a:solidFill>
                  <a:srgbClr val="000000"/>
                </a:solidFill>
                <a:latin typeface="Calibri" panose="020F0502020204030204" pitchFamily="34" charset="0"/>
                <a:ea typeface="Calibri" panose="020F0502020204030204" pitchFamily="34" charset="0"/>
              </a:rPr>
              <a:t>Name three major Christian denominations.</a:t>
            </a:r>
          </a:p>
          <a:p>
            <a:r>
              <a:rPr lang="en-GB" sz="1200" dirty="0">
                <a:solidFill>
                  <a:srgbClr val="000000"/>
                </a:solidFill>
                <a:latin typeface="Calibri" panose="020F0502020204030204" pitchFamily="34" charset="0"/>
                <a:ea typeface="Calibri" panose="020F0502020204030204" pitchFamily="34" charset="0"/>
              </a:rPr>
              <a:t>What historical event led to the creation of Protestant denominations?</a:t>
            </a:r>
          </a:p>
          <a:p>
            <a:r>
              <a:rPr lang="en-GB" sz="1200" dirty="0">
                <a:solidFill>
                  <a:srgbClr val="000000"/>
                </a:solidFill>
                <a:latin typeface="Calibri" panose="020F0502020204030204" pitchFamily="34" charset="0"/>
                <a:ea typeface="Calibri" panose="020F0502020204030204" pitchFamily="34" charset="0"/>
              </a:rPr>
              <a:t>Why did Martin Luther disagree with the Catholic Church?</a:t>
            </a:r>
          </a:p>
          <a:p>
            <a:r>
              <a:rPr lang="en-GB" sz="1200" dirty="0">
                <a:solidFill>
                  <a:srgbClr val="000000"/>
                </a:solidFill>
                <a:latin typeface="Calibri" panose="020F0502020204030204" pitchFamily="34" charset="0"/>
                <a:ea typeface="Calibri" panose="020F0502020204030204" pitchFamily="34" charset="0"/>
              </a:rPr>
              <a:t>How did the Reformation contribute to the growth of different Christian denominations?</a:t>
            </a:r>
          </a:p>
          <a:p>
            <a:r>
              <a:rPr lang="en-GB" sz="1200" dirty="0">
                <a:solidFill>
                  <a:srgbClr val="000000"/>
                </a:solidFill>
                <a:latin typeface="Calibri" panose="020F0502020204030204" pitchFamily="34" charset="0"/>
                <a:ea typeface="Calibri" panose="020F0502020204030204" pitchFamily="34" charset="0"/>
              </a:rPr>
              <a:t>How do beliefs or practices differ between Catholic and Protestant Christians?</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59393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p:cNvSpPr txBox="1"/>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altLang="en-US" sz="1200" b="1" dirty="0">
                <a:solidFill>
                  <a:srgbClr val="000000"/>
                </a:solidFill>
                <a:effectLst/>
                <a:latin typeface="Calibri" panose="020F0502020204030204" pitchFamily="34" charset="0"/>
                <a:ea typeface="Calibri" panose="020F0502020204030204" pitchFamily="34" charset="0"/>
              </a:rPr>
              <a:t>Week 1:</a:t>
            </a:r>
          </a:p>
          <a:p>
            <a:pPr algn="ctr">
              <a:spcBef>
                <a:spcPts val="1390"/>
              </a:spcBef>
              <a:tabLst>
                <a:tab pos="251460" algn="l"/>
              </a:tabLst>
            </a:pPr>
            <a:r>
              <a:rPr lang="en-US" altLang="en-US" sz="1200" b="1" dirty="0">
                <a:solidFill>
                  <a:srgbClr val="000000"/>
                </a:solidFill>
                <a:effectLst/>
                <a:latin typeface="Calibri" panose="020F0502020204030204" pitchFamily="34" charset="0"/>
                <a:ea typeface="Calibri" panose="020F0502020204030204" pitchFamily="34" charset="0"/>
              </a:rPr>
              <a:t>Create a mini fact file about three different crimes. Include what the crime is, who it affects and one possible punishment.</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p:cNvSpPr txBox="1"/>
          <p:nvPr/>
        </p:nvSpPr>
        <p:spPr>
          <a:xfrm>
            <a:off x="95431" y="66040"/>
            <a:ext cx="9685154" cy="46037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Citizenship- Year 07</a:t>
            </a:r>
          </a:p>
        </p:txBody>
      </p:sp>
      <p:sp>
        <p:nvSpPr>
          <p:cNvPr id="19" name="Textbox 33"/>
          <p:cNvSpPr txBox="1"/>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US" altLang="en-US" sz="1200" b="1" dirty="0">
                <a:solidFill>
                  <a:srgbClr val="000000"/>
                </a:solidFill>
                <a:latin typeface="Calibri" panose="020F0502020204030204" pitchFamily="34" charset="0"/>
                <a:ea typeface="Calibri" panose="020F0502020204030204" pitchFamily="34" charset="0"/>
              </a:rPr>
              <a:t>Write down three reasons why people may commit crimes. Explain each reason in one short sentence.</a:t>
            </a:r>
          </a:p>
        </p:txBody>
      </p:sp>
      <p:sp>
        <p:nvSpPr>
          <p:cNvPr id="20" name="Textbox 33"/>
          <p:cNvSpPr txBox="1"/>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GB" altLang="en-US" sz="1200" b="1" dirty="0">
                <a:solidFill>
                  <a:srgbClr val="000000"/>
                </a:solidFill>
                <a:latin typeface="Calibri" panose="020F0502020204030204" pitchFamily="34" charset="0"/>
                <a:ea typeface="Calibri" panose="020F0502020204030204" pitchFamily="34" charset="0"/>
              </a:rPr>
              <a:t>Week 3</a:t>
            </a:r>
          </a:p>
          <a:p>
            <a:endParaRPr lang="en-GB" altLang="en-US"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Imagine you are a police officer for one day and write a short diary entry about a problem you solved. Explain how you helped people in the community.</a:t>
            </a:r>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p:cNvSpPr txBox="1"/>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lgn="ctr"/>
            <a:endParaRPr lang="en-GB"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Find a news story or TV report about crime and describe what happened. Explain how the report might make people feel.</a:t>
            </a:r>
          </a:p>
        </p:txBody>
      </p:sp>
      <p:sp>
        <p:nvSpPr>
          <p:cNvPr id="22" name="Textbox 33"/>
          <p:cNvSpPr txBox="1"/>
          <p:nvPr/>
        </p:nvSpPr>
        <p:spPr>
          <a:xfrm>
            <a:off x="4895850" y="646317"/>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endParaRPr lang="en-US"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Design a safe community by drawing or describing places and activities that help prevent crime. Label your ideas with short explanations</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p:cNvSpPr txBox="1"/>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r>
              <a:rPr lang="en-GB" altLang="en-US" sz="1200" b="1" dirty="0">
                <a:solidFill>
                  <a:srgbClr val="000000"/>
                </a:solidFill>
                <a:latin typeface="Calibri" panose="020F0502020204030204" pitchFamily="34" charset="0"/>
                <a:ea typeface="Calibri" panose="020F0502020204030204" pitchFamily="34" charset="0"/>
              </a:rPr>
              <a:t>  criminal, police, justice, community</a:t>
            </a:r>
          </a:p>
        </p:txBody>
      </p:sp>
      <p:sp>
        <p:nvSpPr>
          <p:cNvPr id="2" name="Textbox 33"/>
          <p:cNvSpPr txBox="1"/>
          <p:nvPr/>
        </p:nvSpPr>
        <p:spPr>
          <a:xfrm>
            <a:off x="4953000" y="210861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r>
              <a:rPr lang="en-GB" altLang="en-US" sz="1200" b="1" dirty="0">
                <a:solidFill>
                  <a:srgbClr val="000000"/>
                </a:solidFill>
                <a:latin typeface="Calibri" panose="020F0502020204030204" pitchFamily="34" charset="0"/>
                <a:ea typeface="Calibri" panose="020F0502020204030204" pitchFamily="34" charset="0"/>
              </a:rPr>
              <a:t> </a:t>
            </a:r>
          </a:p>
          <a:p>
            <a:pPr algn="ct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altLang="en-US" sz="1200" b="1" dirty="0">
                <a:solidFill>
                  <a:srgbClr val="000000"/>
                </a:solidFill>
                <a:latin typeface="Calibri" panose="020F0502020204030204" pitchFamily="34" charset="0"/>
                <a:ea typeface="Calibri" panose="020F0502020204030204" pitchFamily="34" charset="0"/>
              </a:rPr>
              <a:t>Write about two features of a successful crime prevention programme. Explain why these features are important.</a:t>
            </a:r>
          </a:p>
        </p:txBody>
      </p:sp>
      <p:sp>
        <p:nvSpPr>
          <p:cNvPr id="3" name="Textbox 33"/>
          <p:cNvSpPr txBox="1"/>
          <p:nvPr/>
        </p:nvSpPr>
        <p:spPr>
          <a:xfrm>
            <a:off x="4953000" y="34921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Create your own crime prevention programme for young people. Include the aim of the programme, the activities offered and how it would help the community.</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26fcfcf1-14c4-40a6-9936-cf6c6aff129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BF3DBA17445854D9962515A7D06A29E" ma:contentTypeVersion="18" ma:contentTypeDescription="Create a new document." ma:contentTypeScope="" ma:versionID="a518761bc221c84a873820627360ad00">
  <xsd:schema xmlns:xsd="http://www.w3.org/2001/XMLSchema" xmlns:xs="http://www.w3.org/2001/XMLSchema" xmlns:p="http://schemas.microsoft.com/office/2006/metadata/properties" xmlns:ns3="26fcfcf1-14c4-40a6-9936-cf6c6aff129a" xmlns:ns4="0b810e4f-557f-4987-94a2-3c9681d6b1d5" targetNamespace="http://schemas.microsoft.com/office/2006/metadata/properties" ma:root="true" ma:fieldsID="e6948d63d88dc855af93d92fc7aab49d" ns3:_="" ns4:_="">
    <xsd:import namespace="26fcfcf1-14c4-40a6-9936-cf6c6aff129a"/>
    <xsd:import namespace="0b810e4f-557f-4987-94a2-3c9681d6b1d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fcfcf1-14c4-40a6-9936-cf6c6aff1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810e4f-557f-4987-94a2-3c9681d6b1d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57CC7A-2548-4CF4-8EFA-3D572DA0B2BE}">
  <ds:schemaRefs>
    <ds:schemaRef ds:uri="http://schemas.microsoft.com/sharepoint/v3/contenttype/forms"/>
  </ds:schemaRefs>
</ds:datastoreItem>
</file>

<file path=customXml/itemProps2.xml><?xml version="1.0" encoding="utf-8"?>
<ds:datastoreItem xmlns:ds="http://schemas.openxmlformats.org/officeDocument/2006/customXml" ds:itemID="{3FA81304-E13F-42B4-86EA-78EF4F314203}">
  <ds:schemaRefs>
    <ds:schemaRef ds:uri="http://schemas.microsoft.com/office/2006/metadata/properties"/>
    <ds:schemaRef ds:uri="http://schemas.microsoft.com/office/2006/documentManagement/types"/>
    <ds:schemaRef ds:uri="0b810e4f-557f-4987-94a2-3c9681d6b1d5"/>
    <ds:schemaRef ds:uri="26fcfcf1-14c4-40a6-9936-cf6c6aff129a"/>
    <ds:schemaRef ds:uri="http://purl.org/dc/dcmitype/"/>
    <ds:schemaRef ds:uri="http://purl.org/dc/elements/1.1/"/>
    <ds:schemaRef ds:uri="http://schemas.microsoft.com/office/infopath/2007/PartnerControls"/>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C16A001-EC72-48BF-9799-95A41C809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fcfcf1-14c4-40a6-9936-cf6c6aff129a"/>
    <ds:schemaRef ds:uri="0b810e4f-557f-4987-94a2-3c9681d6b1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1551</TotalTime>
  <Words>3597</Words>
  <Application>Microsoft Office PowerPoint</Application>
  <PresentationFormat>A4 Paper (210x297 mm)</PresentationFormat>
  <Paragraphs>386</Paragraphs>
  <Slides>17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Aptos</vt:lpstr>
      <vt:lpstr>Aptos Display</vt:lpstr>
      <vt:lpstr>Arial</vt:lpstr>
      <vt:lpstr>Calibri</vt:lpstr>
      <vt:lpstr>Seneca</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Norman</dc:creator>
  <cp:lastModifiedBy>V Walker</cp:lastModifiedBy>
  <cp:revision>23</cp:revision>
  <dcterms:created xsi:type="dcterms:W3CDTF">2024-12-17T17:26:36Z</dcterms:created>
  <dcterms:modified xsi:type="dcterms:W3CDTF">2026-05-16T10:57:42Z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0x0101004BF3DBA17445854D9962515A7D06A29E</vt:lpwstr>
  </property>
</Properties>
</file>