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sldIdLst>
    <p:sldId id="268" r:id="rId5"/>
    <p:sldId id="266" r:id="rId6"/>
    <p:sldId id="267" r:id="rId7"/>
    <p:sldId id="319" r:id="rId8"/>
    <p:sldId id="320" r:id="rId9"/>
    <p:sldId id="321" r:id="rId10"/>
    <p:sldId id="322" r:id="rId11"/>
    <p:sldId id="323" r:id="rId12"/>
    <p:sldId id="324" r:id="rId13"/>
    <p:sldId id="265" r:id="rId14"/>
    <p:sldId id="325" r:id="rId15"/>
    <p:sldId id="326" r:id="rId16"/>
    <p:sldId id="327" r:id="rId17"/>
    <p:sldId id="328" r:id="rId18"/>
    <p:sldId id="329" r:id="rId19"/>
    <p:sldId id="330" r:id="rId20"/>
    <p:sldId id="331" r:id="rId21"/>
    <p:sldId id="332" r:id="rId22"/>
    <p:sldId id="333" r:id="rId23"/>
    <p:sldId id="335" r:id="rId24"/>
    <p:sldId id="336" r:id="rId25"/>
    <p:sldId id="337" r:id="rId26"/>
    <p:sldId id="334" r:id="rId27"/>
  </p:sldIdLst>
  <p:sldSz cx="9906000" cy="6858000" type="A4"/>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1C8B3D-9D64-44BF-97D3-BAFA32FF5775}" v="20" dt="2026-05-22T09:02:36.1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7" d="100"/>
          <a:sy n="67" d="100"/>
        </p:scale>
        <p:origin x="10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 Walker" userId="cbce8964-af15-4450-96b9-ddf62eef329d" providerId="ADAL" clId="{273047C8-043E-413C-977C-EE9C979ABB9B}"/>
    <pc:docChg chg="addSld delSld modSld">
      <pc:chgData name="V Walker" userId="cbce8964-af15-4450-96b9-ddf62eef329d" providerId="ADAL" clId="{273047C8-043E-413C-977C-EE9C979ABB9B}" dt="2026-03-27T20:05:46.728" v="14" actId="20577"/>
      <pc:docMkLst>
        <pc:docMk/>
      </pc:docMkLst>
      <pc:sldChg chg="modSp mod">
        <pc:chgData name="V Walker" userId="cbce8964-af15-4450-96b9-ddf62eef329d" providerId="ADAL" clId="{273047C8-043E-413C-977C-EE9C979ABB9B}" dt="2026-03-27T20:04:55.915" v="5" actId="20577"/>
        <pc:sldMkLst>
          <pc:docMk/>
          <pc:sldMk cId="1217748532" sldId="293"/>
        </pc:sldMkLst>
        <pc:spChg chg="mod">
          <ac:chgData name="V Walker" userId="cbce8964-af15-4450-96b9-ddf62eef329d" providerId="ADAL" clId="{273047C8-043E-413C-977C-EE9C979ABB9B}" dt="2026-03-27T20:04:55.915" v="5" actId="20577"/>
          <ac:spMkLst>
            <pc:docMk/>
            <pc:sldMk cId="1217748532" sldId="293"/>
            <ac:spMk id="20" creationId="{299F46B5-4EA0-42B1-9BB6-49537B0A2350}"/>
          </ac:spMkLst>
        </pc:spChg>
      </pc:sldChg>
      <pc:sldChg chg="del">
        <pc:chgData name="V Walker" userId="cbce8964-af15-4450-96b9-ddf62eef329d" providerId="ADAL" clId="{273047C8-043E-413C-977C-EE9C979ABB9B}" dt="2026-03-27T20:04:27.831" v="4" actId="47"/>
        <pc:sldMkLst>
          <pc:docMk/>
          <pc:sldMk cId="3306798873" sldId="295"/>
        </pc:sldMkLst>
      </pc:sldChg>
      <pc:sldChg chg="modSp mod">
        <pc:chgData name="V Walker" userId="cbce8964-af15-4450-96b9-ddf62eef329d" providerId="ADAL" clId="{273047C8-043E-413C-977C-EE9C979ABB9B}" dt="2026-03-27T20:05:46.728" v="14" actId="20577"/>
        <pc:sldMkLst>
          <pc:docMk/>
          <pc:sldMk cId="3520230834" sldId="301"/>
        </pc:sldMkLst>
        <pc:spChg chg="mod">
          <ac:chgData name="V Walker" userId="cbce8964-af15-4450-96b9-ddf62eef329d" providerId="ADAL" clId="{273047C8-043E-413C-977C-EE9C979ABB9B}" dt="2026-03-27T20:05:46.728" v="14" actId="20577"/>
          <ac:spMkLst>
            <pc:docMk/>
            <pc:sldMk cId="3520230834" sldId="301"/>
            <ac:spMk id="16" creationId="{2FD65E56-08EE-4A49-97B1-B4D308B1781C}"/>
          </ac:spMkLst>
        </pc:spChg>
      </pc:sldChg>
      <pc:sldChg chg="del">
        <pc:chgData name="V Walker" userId="cbce8964-af15-4450-96b9-ddf62eef329d" providerId="ADAL" clId="{273047C8-043E-413C-977C-EE9C979ABB9B}" dt="2026-03-27T20:03:39.925" v="1" actId="47"/>
        <pc:sldMkLst>
          <pc:docMk/>
          <pc:sldMk cId="4172546504" sldId="304"/>
        </pc:sldMkLst>
      </pc:sldChg>
      <pc:sldChg chg="add">
        <pc:chgData name="V Walker" userId="cbce8964-af15-4450-96b9-ddf62eef329d" providerId="ADAL" clId="{273047C8-043E-413C-977C-EE9C979ABB9B}" dt="2026-03-27T20:03:18.523" v="0"/>
        <pc:sldMkLst>
          <pc:docMk/>
          <pc:sldMk cId="3075434982" sldId="305"/>
        </pc:sldMkLst>
      </pc:sldChg>
      <pc:sldChg chg="add">
        <pc:chgData name="V Walker" userId="cbce8964-af15-4450-96b9-ddf62eef329d" providerId="ADAL" clId="{273047C8-043E-413C-977C-EE9C979ABB9B}" dt="2026-03-27T20:03:42.267" v="2"/>
        <pc:sldMkLst>
          <pc:docMk/>
          <pc:sldMk cId="2437577301" sldId="306"/>
        </pc:sldMkLst>
      </pc:sldChg>
      <pc:sldChg chg="add">
        <pc:chgData name="V Walker" userId="cbce8964-af15-4450-96b9-ddf62eef329d" providerId="ADAL" clId="{273047C8-043E-413C-977C-EE9C979ABB9B}" dt="2026-03-27T20:04:17.399" v="3"/>
        <pc:sldMkLst>
          <pc:docMk/>
          <pc:sldMk cId="363050926" sldId="307"/>
        </pc:sldMkLst>
      </pc:sldChg>
    </pc:docChg>
  </pc:docChgLst>
  <pc:docChgLst>
    <pc:chgData name="V Walker" userId="cbce8964-af15-4450-96b9-ddf62eef329d" providerId="ADAL" clId="{6D1C8B3D-9D64-44BF-97D3-BAFA32FF5775}"/>
    <pc:docChg chg="addSld delSld modSld">
      <pc:chgData name="V Walker" userId="cbce8964-af15-4450-96b9-ddf62eef329d" providerId="ADAL" clId="{6D1C8B3D-9D64-44BF-97D3-BAFA32FF5775}" dt="2026-05-22T09:02:36.138" v="60"/>
      <pc:docMkLst>
        <pc:docMk/>
      </pc:docMkLst>
      <pc:sldChg chg="add del">
        <pc:chgData name="V Walker" userId="cbce8964-af15-4450-96b9-ddf62eef329d" providerId="ADAL" clId="{6D1C8B3D-9D64-44BF-97D3-BAFA32FF5775}" dt="2026-05-16T12:56:25.735" v="19"/>
        <pc:sldMkLst>
          <pc:docMk/>
          <pc:sldMk cId="3111903696" sldId="265"/>
        </pc:sldMkLst>
      </pc:sldChg>
      <pc:sldChg chg="modSp mod">
        <pc:chgData name="V Walker" userId="cbce8964-af15-4450-96b9-ddf62eef329d" providerId="ADAL" clId="{6D1C8B3D-9D64-44BF-97D3-BAFA32FF5775}" dt="2026-05-16T12:54:16.202" v="1" actId="20577"/>
        <pc:sldMkLst>
          <pc:docMk/>
          <pc:sldMk cId="3098967401" sldId="268"/>
        </pc:sldMkLst>
        <pc:spChg chg="mod">
          <ac:chgData name="V Walker" userId="cbce8964-af15-4450-96b9-ddf62eef329d" providerId="ADAL" clId="{6D1C8B3D-9D64-44BF-97D3-BAFA32FF5775}" dt="2026-05-16T12:54:16.202" v="1" actId="20577"/>
          <ac:spMkLst>
            <pc:docMk/>
            <pc:sldMk cId="3098967401" sldId="268"/>
            <ac:spMk id="4" creationId="{7E3BF677-9D3A-4815-9D91-FE0C0CE6D44E}"/>
          </ac:spMkLst>
        </pc:spChg>
      </pc:sldChg>
      <pc:sldChg chg="del">
        <pc:chgData name="V Walker" userId="cbce8964-af15-4450-96b9-ddf62eef329d" providerId="ADAL" clId="{6D1C8B3D-9D64-44BF-97D3-BAFA32FF5775}" dt="2026-05-16T12:56:10.464" v="18" actId="47"/>
        <pc:sldMkLst>
          <pc:docMk/>
          <pc:sldMk cId="339614681" sldId="289"/>
        </pc:sldMkLst>
      </pc:sldChg>
      <pc:sldChg chg="del">
        <pc:chgData name="V Walker" userId="cbce8964-af15-4450-96b9-ddf62eef329d" providerId="ADAL" clId="{6D1C8B3D-9D64-44BF-97D3-BAFA32FF5775}" dt="2026-05-16T12:56:10.464" v="18" actId="47"/>
        <pc:sldMkLst>
          <pc:docMk/>
          <pc:sldMk cId="1386142467" sldId="290"/>
        </pc:sldMkLst>
      </pc:sldChg>
      <pc:sldChg chg="del">
        <pc:chgData name="V Walker" userId="cbce8964-af15-4450-96b9-ddf62eef329d" providerId="ADAL" clId="{6D1C8B3D-9D64-44BF-97D3-BAFA32FF5775}" dt="2026-05-16T12:56:10.464" v="18" actId="47"/>
        <pc:sldMkLst>
          <pc:docMk/>
          <pc:sldMk cId="2092095082" sldId="291"/>
        </pc:sldMkLst>
      </pc:sldChg>
      <pc:sldChg chg="del">
        <pc:chgData name="V Walker" userId="cbce8964-af15-4450-96b9-ddf62eef329d" providerId="ADAL" clId="{6D1C8B3D-9D64-44BF-97D3-BAFA32FF5775}" dt="2026-05-16T12:56:10.464" v="18" actId="47"/>
        <pc:sldMkLst>
          <pc:docMk/>
          <pc:sldMk cId="3699127091" sldId="292"/>
        </pc:sldMkLst>
      </pc:sldChg>
      <pc:sldChg chg="del">
        <pc:chgData name="V Walker" userId="cbce8964-af15-4450-96b9-ddf62eef329d" providerId="ADAL" clId="{6D1C8B3D-9D64-44BF-97D3-BAFA32FF5775}" dt="2026-05-16T12:56:10.464" v="18" actId="47"/>
        <pc:sldMkLst>
          <pc:docMk/>
          <pc:sldMk cId="1217748532" sldId="293"/>
        </pc:sldMkLst>
      </pc:sldChg>
      <pc:sldChg chg="del">
        <pc:chgData name="V Walker" userId="cbce8964-af15-4450-96b9-ddf62eef329d" providerId="ADAL" clId="{6D1C8B3D-9D64-44BF-97D3-BAFA32FF5775}" dt="2026-05-16T12:57:07.748" v="22" actId="47"/>
        <pc:sldMkLst>
          <pc:docMk/>
          <pc:sldMk cId="2905046077" sldId="294"/>
        </pc:sldMkLst>
      </pc:sldChg>
      <pc:sldChg chg="del">
        <pc:chgData name="V Walker" userId="cbce8964-af15-4450-96b9-ddf62eef329d" providerId="ADAL" clId="{6D1C8B3D-9D64-44BF-97D3-BAFA32FF5775}" dt="2026-05-16T12:57:07.748" v="22" actId="47"/>
        <pc:sldMkLst>
          <pc:docMk/>
          <pc:sldMk cId="1728400305" sldId="296"/>
        </pc:sldMkLst>
      </pc:sldChg>
      <pc:sldChg chg="del">
        <pc:chgData name="V Walker" userId="cbce8964-af15-4450-96b9-ddf62eef329d" providerId="ADAL" clId="{6D1C8B3D-9D64-44BF-97D3-BAFA32FF5775}" dt="2026-05-16T12:57:29.826" v="24" actId="47"/>
        <pc:sldMkLst>
          <pc:docMk/>
          <pc:sldMk cId="3341401865" sldId="297"/>
        </pc:sldMkLst>
      </pc:sldChg>
      <pc:sldChg chg="del">
        <pc:chgData name="V Walker" userId="cbce8964-af15-4450-96b9-ddf62eef329d" providerId="ADAL" clId="{6D1C8B3D-9D64-44BF-97D3-BAFA32FF5775}" dt="2026-05-16T12:58:16.848" v="27" actId="47"/>
        <pc:sldMkLst>
          <pc:docMk/>
          <pc:sldMk cId="3333745087" sldId="298"/>
        </pc:sldMkLst>
      </pc:sldChg>
      <pc:sldChg chg="del">
        <pc:chgData name="V Walker" userId="cbce8964-af15-4450-96b9-ddf62eef329d" providerId="ADAL" clId="{6D1C8B3D-9D64-44BF-97D3-BAFA32FF5775}" dt="2026-05-16T13:00:56.726" v="53" actId="47"/>
        <pc:sldMkLst>
          <pc:docMk/>
          <pc:sldMk cId="2234812956" sldId="299"/>
        </pc:sldMkLst>
      </pc:sldChg>
      <pc:sldChg chg="del">
        <pc:chgData name="V Walker" userId="cbce8964-af15-4450-96b9-ddf62eef329d" providerId="ADAL" clId="{6D1C8B3D-9D64-44BF-97D3-BAFA32FF5775}" dt="2026-05-16T13:00:57.300" v="54" actId="47"/>
        <pc:sldMkLst>
          <pc:docMk/>
          <pc:sldMk cId="2639135560" sldId="300"/>
        </pc:sldMkLst>
      </pc:sldChg>
      <pc:sldChg chg="del">
        <pc:chgData name="V Walker" userId="cbce8964-af15-4450-96b9-ddf62eef329d" providerId="ADAL" clId="{6D1C8B3D-9D64-44BF-97D3-BAFA32FF5775}" dt="2026-05-16T13:00:58.021" v="55" actId="47"/>
        <pc:sldMkLst>
          <pc:docMk/>
          <pc:sldMk cId="3520230834" sldId="301"/>
        </pc:sldMkLst>
      </pc:sldChg>
      <pc:sldChg chg="del">
        <pc:chgData name="V Walker" userId="cbce8964-af15-4450-96b9-ddf62eef329d" providerId="ADAL" clId="{6D1C8B3D-9D64-44BF-97D3-BAFA32FF5775}" dt="2026-05-16T13:00:59.062" v="56" actId="47"/>
        <pc:sldMkLst>
          <pc:docMk/>
          <pc:sldMk cId="2281650071" sldId="302"/>
        </pc:sldMkLst>
      </pc:sldChg>
      <pc:sldChg chg="del">
        <pc:chgData name="V Walker" userId="cbce8964-af15-4450-96b9-ddf62eef329d" providerId="ADAL" clId="{6D1C8B3D-9D64-44BF-97D3-BAFA32FF5775}" dt="2026-05-16T13:02:05.066" v="59" actId="47"/>
        <pc:sldMkLst>
          <pc:docMk/>
          <pc:sldMk cId="905667792" sldId="303"/>
        </pc:sldMkLst>
      </pc:sldChg>
      <pc:sldChg chg="del">
        <pc:chgData name="V Walker" userId="cbce8964-af15-4450-96b9-ddf62eef329d" providerId="ADAL" clId="{6D1C8B3D-9D64-44BF-97D3-BAFA32FF5775}" dt="2026-05-16T13:02:05.066" v="59" actId="47"/>
        <pc:sldMkLst>
          <pc:docMk/>
          <pc:sldMk cId="3075434982" sldId="305"/>
        </pc:sldMkLst>
      </pc:sldChg>
      <pc:sldChg chg="del">
        <pc:chgData name="V Walker" userId="cbce8964-af15-4450-96b9-ddf62eef329d" providerId="ADAL" clId="{6D1C8B3D-9D64-44BF-97D3-BAFA32FF5775}" dt="2026-05-16T13:02:05.066" v="59" actId="47"/>
        <pc:sldMkLst>
          <pc:docMk/>
          <pc:sldMk cId="2437577301" sldId="306"/>
        </pc:sldMkLst>
      </pc:sldChg>
      <pc:sldChg chg="del">
        <pc:chgData name="V Walker" userId="cbce8964-af15-4450-96b9-ddf62eef329d" providerId="ADAL" clId="{6D1C8B3D-9D64-44BF-97D3-BAFA32FF5775}" dt="2026-05-16T12:57:07.748" v="22" actId="47"/>
        <pc:sldMkLst>
          <pc:docMk/>
          <pc:sldMk cId="363050926" sldId="307"/>
        </pc:sldMkLst>
      </pc:sldChg>
      <pc:sldChg chg="del">
        <pc:chgData name="V Walker" userId="cbce8964-af15-4450-96b9-ddf62eef329d" providerId="ADAL" clId="{6D1C8B3D-9D64-44BF-97D3-BAFA32FF5775}" dt="2026-05-16T12:58:16.848" v="27" actId="47"/>
        <pc:sldMkLst>
          <pc:docMk/>
          <pc:sldMk cId="687819330" sldId="308"/>
        </pc:sldMkLst>
      </pc:sldChg>
      <pc:sldChg chg="new del">
        <pc:chgData name="V Walker" userId="cbce8964-af15-4450-96b9-ddf62eef329d" providerId="ADAL" clId="{6D1C8B3D-9D64-44BF-97D3-BAFA32FF5775}" dt="2026-05-16T13:01:55.847" v="57" actId="47"/>
        <pc:sldMkLst>
          <pc:docMk/>
          <pc:sldMk cId="1411176417" sldId="309"/>
        </pc:sldMkLst>
      </pc:sldChg>
      <pc:sldChg chg="new del">
        <pc:chgData name="V Walker" userId="cbce8964-af15-4450-96b9-ddf62eef329d" providerId="ADAL" clId="{6D1C8B3D-9D64-44BF-97D3-BAFA32FF5775}" dt="2026-05-16T13:01:55.847" v="57" actId="47"/>
        <pc:sldMkLst>
          <pc:docMk/>
          <pc:sldMk cId="1906531848" sldId="310"/>
        </pc:sldMkLst>
      </pc:sldChg>
      <pc:sldChg chg="new del">
        <pc:chgData name="V Walker" userId="cbce8964-af15-4450-96b9-ddf62eef329d" providerId="ADAL" clId="{6D1C8B3D-9D64-44BF-97D3-BAFA32FF5775}" dt="2026-05-16T13:01:55.847" v="57" actId="47"/>
        <pc:sldMkLst>
          <pc:docMk/>
          <pc:sldMk cId="3128741757" sldId="311"/>
        </pc:sldMkLst>
      </pc:sldChg>
      <pc:sldChg chg="new del">
        <pc:chgData name="V Walker" userId="cbce8964-af15-4450-96b9-ddf62eef329d" providerId="ADAL" clId="{6D1C8B3D-9D64-44BF-97D3-BAFA32FF5775}" dt="2026-05-16T13:01:55.847" v="57" actId="47"/>
        <pc:sldMkLst>
          <pc:docMk/>
          <pc:sldMk cId="2450998832" sldId="312"/>
        </pc:sldMkLst>
      </pc:sldChg>
      <pc:sldChg chg="new del">
        <pc:chgData name="V Walker" userId="cbce8964-af15-4450-96b9-ddf62eef329d" providerId="ADAL" clId="{6D1C8B3D-9D64-44BF-97D3-BAFA32FF5775}" dt="2026-05-16T13:01:55.847" v="57" actId="47"/>
        <pc:sldMkLst>
          <pc:docMk/>
          <pc:sldMk cId="953125475" sldId="313"/>
        </pc:sldMkLst>
      </pc:sldChg>
      <pc:sldChg chg="new del">
        <pc:chgData name="V Walker" userId="cbce8964-af15-4450-96b9-ddf62eef329d" providerId="ADAL" clId="{6D1C8B3D-9D64-44BF-97D3-BAFA32FF5775}" dt="2026-05-16T13:01:55.847" v="57" actId="47"/>
        <pc:sldMkLst>
          <pc:docMk/>
          <pc:sldMk cId="2790446902" sldId="314"/>
        </pc:sldMkLst>
      </pc:sldChg>
      <pc:sldChg chg="new del">
        <pc:chgData name="V Walker" userId="cbce8964-af15-4450-96b9-ddf62eef329d" providerId="ADAL" clId="{6D1C8B3D-9D64-44BF-97D3-BAFA32FF5775}" dt="2026-05-16T13:01:55.847" v="57" actId="47"/>
        <pc:sldMkLst>
          <pc:docMk/>
          <pc:sldMk cId="1132602114" sldId="315"/>
        </pc:sldMkLst>
      </pc:sldChg>
      <pc:sldChg chg="new del">
        <pc:chgData name="V Walker" userId="cbce8964-af15-4450-96b9-ddf62eef329d" providerId="ADAL" clId="{6D1C8B3D-9D64-44BF-97D3-BAFA32FF5775}" dt="2026-05-16T13:01:55.847" v="57" actId="47"/>
        <pc:sldMkLst>
          <pc:docMk/>
          <pc:sldMk cId="3832252738" sldId="316"/>
        </pc:sldMkLst>
      </pc:sldChg>
      <pc:sldChg chg="new del">
        <pc:chgData name="V Walker" userId="cbce8964-af15-4450-96b9-ddf62eef329d" providerId="ADAL" clId="{6D1C8B3D-9D64-44BF-97D3-BAFA32FF5775}" dt="2026-05-16T13:01:58.272" v="58" actId="47"/>
        <pc:sldMkLst>
          <pc:docMk/>
          <pc:sldMk cId="3909503018" sldId="317"/>
        </pc:sldMkLst>
      </pc:sldChg>
      <pc:sldChg chg="new del">
        <pc:chgData name="V Walker" userId="cbce8964-af15-4450-96b9-ddf62eef329d" providerId="ADAL" clId="{6D1C8B3D-9D64-44BF-97D3-BAFA32FF5775}" dt="2026-05-16T13:01:58.272" v="58" actId="47"/>
        <pc:sldMkLst>
          <pc:docMk/>
          <pc:sldMk cId="3695545120" sldId="318"/>
        </pc:sldMkLst>
      </pc:sldChg>
      <pc:sldChg chg="add">
        <pc:chgData name="V Walker" userId="cbce8964-af15-4450-96b9-ddf62eef329d" providerId="ADAL" clId="{6D1C8B3D-9D64-44BF-97D3-BAFA32FF5775}" dt="2026-05-16T12:54:39.864" v="12"/>
        <pc:sldMkLst>
          <pc:docMk/>
          <pc:sldMk cId="808542916" sldId="319"/>
        </pc:sldMkLst>
      </pc:sldChg>
      <pc:sldChg chg="add">
        <pc:chgData name="V Walker" userId="cbce8964-af15-4450-96b9-ddf62eef329d" providerId="ADAL" clId="{6D1C8B3D-9D64-44BF-97D3-BAFA32FF5775}" dt="2026-05-16T12:54:52.166" v="13"/>
        <pc:sldMkLst>
          <pc:docMk/>
          <pc:sldMk cId="4262646682" sldId="320"/>
        </pc:sldMkLst>
      </pc:sldChg>
      <pc:sldChg chg="add">
        <pc:chgData name="V Walker" userId="cbce8964-af15-4450-96b9-ddf62eef329d" providerId="ADAL" clId="{6D1C8B3D-9D64-44BF-97D3-BAFA32FF5775}" dt="2026-05-16T12:55:04.561" v="14"/>
        <pc:sldMkLst>
          <pc:docMk/>
          <pc:sldMk cId="1184436630" sldId="321"/>
        </pc:sldMkLst>
      </pc:sldChg>
      <pc:sldChg chg="add">
        <pc:chgData name="V Walker" userId="cbce8964-af15-4450-96b9-ddf62eef329d" providerId="ADAL" clId="{6D1C8B3D-9D64-44BF-97D3-BAFA32FF5775}" dt="2026-05-16T12:55:17.935" v="15"/>
        <pc:sldMkLst>
          <pc:docMk/>
          <pc:sldMk cId="437200049" sldId="322"/>
        </pc:sldMkLst>
      </pc:sldChg>
      <pc:sldChg chg="add">
        <pc:chgData name="V Walker" userId="cbce8964-af15-4450-96b9-ddf62eef329d" providerId="ADAL" clId="{6D1C8B3D-9D64-44BF-97D3-BAFA32FF5775}" dt="2026-05-16T12:55:35.319" v="16"/>
        <pc:sldMkLst>
          <pc:docMk/>
          <pc:sldMk cId="3911210187" sldId="323"/>
        </pc:sldMkLst>
      </pc:sldChg>
      <pc:sldChg chg="add">
        <pc:chgData name="V Walker" userId="cbce8964-af15-4450-96b9-ddf62eef329d" providerId="ADAL" clId="{6D1C8B3D-9D64-44BF-97D3-BAFA32FF5775}" dt="2026-05-16T12:55:50.300" v="17"/>
        <pc:sldMkLst>
          <pc:docMk/>
          <pc:sldMk cId="2689957244" sldId="324"/>
        </pc:sldMkLst>
      </pc:sldChg>
      <pc:sldChg chg="add">
        <pc:chgData name="V Walker" userId="cbce8964-af15-4450-96b9-ddf62eef329d" providerId="ADAL" clId="{6D1C8B3D-9D64-44BF-97D3-BAFA32FF5775}" dt="2026-05-16T12:56:42.906" v="20"/>
        <pc:sldMkLst>
          <pc:docMk/>
          <pc:sldMk cId="905592548" sldId="325"/>
        </pc:sldMkLst>
      </pc:sldChg>
      <pc:sldChg chg="add">
        <pc:chgData name="V Walker" userId="cbce8964-af15-4450-96b9-ddf62eef329d" providerId="ADAL" clId="{6D1C8B3D-9D64-44BF-97D3-BAFA32FF5775}" dt="2026-05-16T12:56:55.484" v="21"/>
        <pc:sldMkLst>
          <pc:docMk/>
          <pc:sldMk cId="3372662866" sldId="326"/>
        </pc:sldMkLst>
      </pc:sldChg>
      <pc:sldChg chg="add">
        <pc:chgData name="V Walker" userId="cbce8964-af15-4450-96b9-ddf62eef329d" providerId="ADAL" clId="{6D1C8B3D-9D64-44BF-97D3-BAFA32FF5775}" dt="2026-05-16T12:57:25.253" v="23"/>
        <pc:sldMkLst>
          <pc:docMk/>
          <pc:sldMk cId="1374585031" sldId="327"/>
        </pc:sldMkLst>
      </pc:sldChg>
      <pc:sldChg chg="add">
        <pc:chgData name="V Walker" userId="cbce8964-af15-4450-96b9-ddf62eef329d" providerId="ADAL" clId="{6D1C8B3D-9D64-44BF-97D3-BAFA32FF5775}" dt="2026-05-16T12:57:49.312" v="25"/>
        <pc:sldMkLst>
          <pc:docMk/>
          <pc:sldMk cId="4137599029" sldId="328"/>
        </pc:sldMkLst>
      </pc:sldChg>
      <pc:sldChg chg="add">
        <pc:chgData name="V Walker" userId="cbce8964-af15-4450-96b9-ddf62eef329d" providerId="ADAL" clId="{6D1C8B3D-9D64-44BF-97D3-BAFA32FF5775}" dt="2026-05-16T12:58:11.250" v="26"/>
        <pc:sldMkLst>
          <pc:docMk/>
          <pc:sldMk cId="1357729934" sldId="329"/>
        </pc:sldMkLst>
      </pc:sldChg>
      <pc:sldChg chg="add">
        <pc:chgData name="V Walker" userId="cbce8964-af15-4450-96b9-ddf62eef329d" providerId="ADAL" clId="{6D1C8B3D-9D64-44BF-97D3-BAFA32FF5775}" dt="2026-05-16T12:58:53.755" v="28"/>
        <pc:sldMkLst>
          <pc:docMk/>
          <pc:sldMk cId="2416662664" sldId="330"/>
        </pc:sldMkLst>
      </pc:sldChg>
      <pc:sldChg chg="add">
        <pc:chgData name="V Walker" userId="cbce8964-af15-4450-96b9-ddf62eef329d" providerId="ADAL" clId="{6D1C8B3D-9D64-44BF-97D3-BAFA32FF5775}" dt="2026-05-16T12:59:12.356" v="29"/>
        <pc:sldMkLst>
          <pc:docMk/>
          <pc:sldMk cId="4177765244" sldId="331"/>
        </pc:sldMkLst>
      </pc:sldChg>
      <pc:sldChg chg="add">
        <pc:chgData name="V Walker" userId="cbce8964-af15-4450-96b9-ddf62eef329d" providerId="ADAL" clId="{6D1C8B3D-9D64-44BF-97D3-BAFA32FF5775}" dt="2026-05-16T12:59:33.364" v="30"/>
        <pc:sldMkLst>
          <pc:docMk/>
          <pc:sldMk cId="2997311203" sldId="332"/>
        </pc:sldMkLst>
      </pc:sldChg>
      <pc:sldChg chg="add">
        <pc:chgData name="V Walker" userId="cbce8964-af15-4450-96b9-ddf62eef329d" providerId="ADAL" clId="{6D1C8B3D-9D64-44BF-97D3-BAFA32FF5775}" dt="2026-05-16T12:59:47.803" v="31"/>
        <pc:sldMkLst>
          <pc:docMk/>
          <pc:sldMk cId="0" sldId="333"/>
        </pc:sldMkLst>
      </pc:sldChg>
      <pc:sldChg chg="modSp add mod">
        <pc:chgData name="V Walker" userId="cbce8964-af15-4450-96b9-ddf62eef329d" providerId="ADAL" clId="{6D1C8B3D-9D64-44BF-97D3-BAFA32FF5775}" dt="2026-05-16T13:00:08.629" v="37" actId="20577"/>
        <pc:sldMkLst>
          <pc:docMk/>
          <pc:sldMk cId="2196434863" sldId="334"/>
        </pc:sldMkLst>
        <pc:spChg chg="mod">
          <ac:chgData name="V Walker" userId="cbce8964-af15-4450-96b9-ddf62eef329d" providerId="ADAL" clId="{6D1C8B3D-9D64-44BF-97D3-BAFA32FF5775}" dt="2026-05-16T13:00:08.629" v="37" actId="20577"/>
          <ac:spMkLst>
            <pc:docMk/>
            <pc:sldMk cId="2196434863" sldId="334"/>
            <ac:spMk id="16" creationId="{2FD65E56-08EE-4A49-97B1-B4D308B1781C}"/>
          </ac:spMkLst>
        </pc:spChg>
      </pc:sldChg>
      <pc:sldChg chg="add">
        <pc:chgData name="V Walker" userId="cbce8964-af15-4450-96b9-ddf62eef329d" providerId="ADAL" clId="{6D1C8B3D-9D64-44BF-97D3-BAFA32FF5775}" dt="2026-05-16T13:00:34.234" v="38"/>
        <pc:sldMkLst>
          <pc:docMk/>
          <pc:sldMk cId="451203227" sldId="335"/>
        </pc:sldMkLst>
      </pc:sldChg>
      <pc:sldChg chg="modSp add mod">
        <pc:chgData name="V Walker" userId="cbce8964-af15-4450-96b9-ddf62eef329d" providerId="ADAL" clId="{6D1C8B3D-9D64-44BF-97D3-BAFA32FF5775}" dt="2026-05-16T13:00:51.335" v="52" actId="20577"/>
        <pc:sldMkLst>
          <pc:docMk/>
          <pc:sldMk cId="1766029666" sldId="336"/>
        </pc:sldMkLst>
        <pc:spChg chg="mod">
          <ac:chgData name="V Walker" userId="cbce8964-af15-4450-96b9-ddf62eef329d" providerId="ADAL" clId="{6D1C8B3D-9D64-44BF-97D3-BAFA32FF5775}" dt="2026-05-16T13:00:51.335" v="52" actId="20577"/>
          <ac:spMkLst>
            <pc:docMk/>
            <pc:sldMk cId="1766029666" sldId="336"/>
            <ac:spMk id="16" creationId="{2FD65E56-08EE-4A49-97B1-B4D308B1781C}"/>
          </ac:spMkLst>
        </pc:spChg>
      </pc:sldChg>
      <pc:sldChg chg="add">
        <pc:chgData name="V Walker" userId="cbce8964-af15-4450-96b9-ddf62eef329d" providerId="ADAL" clId="{6D1C8B3D-9D64-44BF-97D3-BAFA32FF5775}" dt="2026-05-22T09:02:36.138" v="60"/>
        <pc:sldMkLst>
          <pc:docMk/>
          <pc:sldMk cId="1220475579" sldId="337"/>
        </pc:sldMkLst>
      </pc:sldChg>
    </pc:docChg>
  </pc:docChgLst>
  <pc:docChgLst>
    <pc:chgData name="V Walker" userId="cbce8964-af15-4450-96b9-ddf62eef329d" providerId="ADAL" clId="{44426772-8113-41D9-9363-EB217D04843D}"/>
    <pc:docChg chg="undo custSel addSld delSld modSld sldOrd">
      <pc:chgData name="V Walker" userId="cbce8964-af15-4450-96b9-ddf62eef329d" providerId="ADAL" clId="{44426772-8113-41D9-9363-EB217D04843D}" dt="2026-03-30T12:04:23.813" v="70" actId="20577"/>
      <pc:docMkLst>
        <pc:docMk/>
      </pc:docMkLst>
      <pc:sldChg chg="add del">
        <pc:chgData name="V Walker" userId="cbce8964-af15-4450-96b9-ddf62eef329d" providerId="ADAL" clId="{44426772-8113-41D9-9363-EB217D04843D}" dt="2026-03-25T15:16:59.310" v="6"/>
        <pc:sldMkLst>
          <pc:docMk/>
          <pc:sldMk cId="3111903696" sldId="265"/>
        </pc:sldMkLst>
      </pc:sldChg>
      <pc:sldChg chg="modSp add del mod">
        <pc:chgData name="V Walker" userId="cbce8964-af15-4450-96b9-ddf62eef329d" providerId="ADAL" clId="{44426772-8113-41D9-9363-EB217D04843D}" dt="2026-03-30T12:04:23.813" v="70" actId="20577"/>
        <pc:sldMkLst>
          <pc:docMk/>
          <pc:sldMk cId="3098967401" sldId="268"/>
        </pc:sldMkLst>
        <pc:spChg chg="mod">
          <ac:chgData name="V Walker" userId="cbce8964-af15-4450-96b9-ddf62eef329d" providerId="ADAL" clId="{44426772-8113-41D9-9363-EB217D04843D}" dt="2026-03-30T12:04:23.813" v="70" actId="20577"/>
          <ac:spMkLst>
            <pc:docMk/>
            <pc:sldMk cId="3098967401" sldId="268"/>
            <ac:spMk id="4" creationId="{7E3BF677-9D3A-4815-9D91-FE0C0CE6D44E}"/>
          </ac:spMkLst>
        </pc:spChg>
      </pc:sldChg>
      <pc:sldChg chg="del">
        <pc:chgData name="V Walker" userId="cbce8964-af15-4450-96b9-ddf62eef329d" providerId="ADAL" clId="{44426772-8113-41D9-9363-EB217D04843D}" dt="2026-03-25T15:16:57.452" v="5" actId="47"/>
        <pc:sldMkLst>
          <pc:docMk/>
          <pc:sldMk cId="3102810528" sldId="269"/>
        </pc:sldMkLst>
      </pc:sldChg>
      <pc:sldChg chg="del">
        <pc:chgData name="V Walker" userId="cbce8964-af15-4450-96b9-ddf62eef329d" providerId="ADAL" clId="{44426772-8113-41D9-9363-EB217D04843D}" dt="2026-03-25T15:17:14.250" v="7" actId="47"/>
        <pc:sldMkLst>
          <pc:docMk/>
          <pc:sldMk cId="3953191940" sldId="270"/>
        </pc:sldMkLst>
      </pc:sldChg>
      <pc:sldChg chg="del">
        <pc:chgData name="V Walker" userId="cbce8964-af15-4450-96b9-ddf62eef329d" providerId="ADAL" clId="{44426772-8113-41D9-9363-EB217D04843D}" dt="2026-03-25T15:17:28.898" v="10" actId="47"/>
        <pc:sldMkLst>
          <pc:docMk/>
          <pc:sldMk cId="1714725809" sldId="272"/>
        </pc:sldMkLst>
      </pc:sldChg>
      <pc:sldChg chg="del">
        <pc:chgData name="V Walker" userId="cbce8964-af15-4450-96b9-ddf62eef329d" providerId="ADAL" clId="{44426772-8113-41D9-9363-EB217D04843D}" dt="2026-03-25T15:17:41.398" v="12" actId="47"/>
        <pc:sldMkLst>
          <pc:docMk/>
          <pc:sldMk cId="2553561829" sldId="273"/>
        </pc:sldMkLst>
      </pc:sldChg>
      <pc:sldChg chg="del">
        <pc:chgData name="V Walker" userId="cbce8964-af15-4450-96b9-ddf62eef329d" providerId="ADAL" clId="{44426772-8113-41D9-9363-EB217D04843D}" dt="2026-03-25T15:18:03.828" v="13" actId="47"/>
        <pc:sldMkLst>
          <pc:docMk/>
          <pc:sldMk cId="1653419393" sldId="274"/>
        </pc:sldMkLst>
      </pc:sldChg>
      <pc:sldChg chg="del">
        <pc:chgData name="V Walker" userId="cbce8964-af15-4450-96b9-ddf62eef329d" providerId="ADAL" clId="{44426772-8113-41D9-9363-EB217D04843D}" dt="2026-03-25T15:18:22.035" v="16" actId="47"/>
        <pc:sldMkLst>
          <pc:docMk/>
          <pc:sldMk cId="3460138795" sldId="275"/>
        </pc:sldMkLst>
      </pc:sldChg>
      <pc:sldChg chg="del">
        <pc:chgData name="V Walker" userId="cbce8964-af15-4450-96b9-ddf62eef329d" providerId="ADAL" clId="{44426772-8113-41D9-9363-EB217D04843D}" dt="2026-03-25T15:19:38.705" v="19" actId="47"/>
        <pc:sldMkLst>
          <pc:docMk/>
          <pc:sldMk cId="1912912438" sldId="276"/>
        </pc:sldMkLst>
      </pc:sldChg>
      <pc:sldChg chg="del">
        <pc:chgData name="V Walker" userId="cbce8964-af15-4450-96b9-ddf62eef329d" providerId="ADAL" clId="{44426772-8113-41D9-9363-EB217D04843D}" dt="2026-03-25T15:20:27.826" v="24" actId="47"/>
        <pc:sldMkLst>
          <pc:docMk/>
          <pc:sldMk cId="3040428488" sldId="277"/>
        </pc:sldMkLst>
      </pc:sldChg>
      <pc:sldChg chg="del">
        <pc:chgData name="V Walker" userId="cbce8964-af15-4450-96b9-ddf62eef329d" providerId="ADAL" clId="{44426772-8113-41D9-9363-EB217D04843D}" dt="2026-03-25T15:21:46.463" v="47" actId="47"/>
        <pc:sldMkLst>
          <pc:docMk/>
          <pc:sldMk cId="814881539" sldId="278"/>
        </pc:sldMkLst>
      </pc:sldChg>
      <pc:sldChg chg="del">
        <pc:chgData name="V Walker" userId="cbce8964-af15-4450-96b9-ddf62eef329d" providerId="ADAL" clId="{44426772-8113-41D9-9363-EB217D04843D}" dt="2026-03-25T15:21:14.728" v="45" actId="47"/>
        <pc:sldMkLst>
          <pc:docMk/>
          <pc:sldMk cId="1061681773" sldId="279"/>
        </pc:sldMkLst>
      </pc:sldChg>
      <pc:sldChg chg="del">
        <pc:chgData name="V Walker" userId="cbce8964-af15-4450-96b9-ddf62eef329d" providerId="ADAL" clId="{44426772-8113-41D9-9363-EB217D04843D}" dt="2026-03-25T15:21:39.126" v="46" actId="47"/>
        <pc:sldMkLst>
          <pc:docMk/>
          <pc:sldMk cId="348194869" sldId="280"/>
        </pc:sldMkLst>
      </pc:sldChg>
      <pc:sldChg chg="del">
        <pc:chgData name="V Walker" userId="cbce8964-af15-4450-96b9-ddf62eef329d" providerId="ADAL" clId="{44426772-8113-41D9-9363-EB217D04843D}" dt="2026-03-25T15:20:56.973" v="43" actId="47"/>
        <pc:sldMkLst>
          <pc:docMk/>
          <pc:sldMk cId="329263101" sldId="281"/>
        </pc:sldMkLst>
      </pc:sldChg>
      <pc:sldChg chg="del">
        <pc:chgData name="V Walker" userId="cbce8964-af15-4450-96b9-ddf62eef329d" providerId="ADAL" clId="{44426772-8113-41D9-9363-EB217D04843D}" dt="2026-03-25T15:21:48.114" v="48" actId="47"/>
        <pc:sldMkLst>
          <pc:docMk/>
          <pc:sldMk cId="3591619347" sldId="282"/>
        </pc:sldMkLst>
      </pc:sldChg>
      <pc:sldChg chg="modSp add del mod">
        <pc:chgData name="V Walker" userId="cbce8964-af15-4450-96b9-ddf62eef329d" providerId="ADAL" clId="{44426772-8113-41D9-9363-EB217D04843D}" dt="2026-03-30T12:03:22.789" v="63"/>
        <pc:sldMkLst>
          <pc:docMk/>
          <pc:sldMk cId="1759557402" sldId="283"/>
        </pc:sldMkLst>
        <pc:spChg chg="mod">
          <ac:chgData name="V Walker" userId="cbce8964-af15-4450-96b9-ddf62eef329d" providerId="ADAL" clId="{44426772-8113-41D9-9363-EB217D04843D}" dt="2026-03-30T12:03:22.789" v="63"/>
          <ac:spMkLst>
            <pc:docMk/>
            <pc:sldMk cId="1759557402" sldId="283"/>
            <ac:spMk id="3" creationId="{00000000-0000-0000-0000-000000000000}"/>
          </ac:spMkLst>
        </pc:spChg>
      </pc:sldChg>
      <pc:sldChg chg="del">
        <pc:chgData name="V Walker" userId="cbce8964-af15-4450-96b9-ddf62eef329d" providerId="ADAL" clId="{44426772-8113-41D9-9363-EB217D04843D}" dt="2026-03-25T15:22:08.114" v="51" actId="47"/>
        <pc:sldMkLst>
          <pc:docMk/>
          <pc:sldMk cId="3097519830" sldId="283"/>
        </pc:sldMkLst>
      </pc:sldChg>
      <pc:sldChg chg="del">
        <pc:chgData name="V Walker" userId="cbce8964-af15-4450-96b9-ddf62eef329d" providerId="ADAL" clId="{44426772-8113-41D9-9363-EB217D04843D}" dt="2026-03-25T15:22:19.258" v="53" actId="47"/>
        <pc:sldMkLst>
          <pc:docMk/>
          <pc:sldMk cId="3234236142" sldId="284"/>
        </pc:sldMkLst>
      </pc:sldChg>
      <pc:sldChg chg="del">
        <pc:chgData name="V Walker" userId="cbce8964-af15-4450-96b9-ddf62eef329d" providerId="ADAL" clId="{44426772-8113-41D9-9363-EB217D04843D}" dt="2026-03-25T15:22:33.150" v="54" actId="47"/>
        <pc:sldMkLst>
          <pc:docMk/>
          <pc:sldMk cId="3054476933" sldId="286"/>
        </pc:sldMkLst>
      </pc:sldChg>
      <pc:sldChg chg="del">
        <pc:chgData name="V Walker" userId="cbce8964-af15-4450-96b9-ddf62eef329d" providerId="ADAL" clId="{44426772-8113-41D9-9363-EB217D04843D}" dt="2026-03-25T15:20:11.846" v="22" actId="47"/>
        <pc:sldMkLst>
          <pc:docMk/>
          <pc:sldMk cId="1386887706" sldId="287"/>
        </pc:sldMkLst>
      </pc:sldChg>
      <pc:sldChg chg="del">
        <pc:chgData name="V Walker" userId="cbce8964-af15-4450-96b9-ddf62eef329d" providerId="ADAL" clId="{44426772-8113-41D9-9363-EB217D04843D}" dt="2026-03-25T15:20:00.118" v="21" actId="47"/>
        <pc:sldMkLst>
          <pc:docMk/>
          <pc:sldMk cId="672295129" sldId="288"/>
        </pc:sldMkLst>
      </pc:sldChg>
      <pc:sldChg chg="add">
        <pc:chgData name="V Walker" userId="cbce8964-af15-4450-96b9-ddf62eef329d" providerId="ADAL" clId="{44426772-8113-41D9-9363-EB217D04843D}" dt="2026-03-25T15:16:44.676" v="3"/>
        <pc:sldMkLst>
          <pc:docMk/>
          <pc:sldMk cId="339614681" sldId="289"/>
        </pc:sldMkLst>
      </pc:sldChg>
      <pc:sldChg chg="add">
        <pc:chgData name="V Walker" userId="cbce8964-af15-4450-96b9-ddf62eef329d" providerId="ADAL" clId="{44426772-8113-41D9-9363-EB217D04843D}" dt="2026-03-25T15:17:16.085" v="8"/>
        <pc:sldMkLst>
          <pc:docMk/>
          <pc:sldMk cId="1386142467" sldId="290"/>
        </pc:sldMkLst>
      </pc:sldChg>
      <pc:sldChg chg="add">
        <pc:chgData name="V Walker" userId="cbce8964-af15-4450-96b9-ddf62eef329d" providerId="ADAL" clId="{44426772-8113-41D9-9363-EB217D04843D}" dt="2026-03-25T15:17:26.161" v="9"/>
        <pc:sldMkLst>
          <pc:docMk/>
          <pc:sldMk cId="2092095082" sldId="291"/>
        </pc:sldMkLst>
      </pc:sldChg>
      <pc:sldChg chg="add">
        <pc:chgData name="V Walker" userId="cbce8964-af15-4450-96b9-ddf62eef329d" providerId="ADAL" clId="{44426772-8113-41D9-9363-EB217D04843D}" dt="2026-03-25T15:17:38.033" v="11"/>
        <pc:sldMkLst>
          <pc:docMk/>
          <pc:sldMk cId="3699127091" sldId="292"/>
        </pc:sldMkLst>
      </pc:sldChg>
      <pc:sldChg chg="add">
        <pc:chgData name="V Walker" userId="cbce8964-af15-4450-96b9-ddf62eef329d" providerId="ADAL" clId="{44426772-8113-41D9-9363-EB217D04843D}" dt="2026-03-25T15:18:07.021" v="14"/>
        <pc:sldMkLst>
          <pc:docMk/>
          <pc:sldMk cId="1217748532" sldId="293"/>
        </pc:sldMkLst>
      </pc:sldChg>
      <pc:sldChg chg="modSp add mod">
        <pc:chgData name="V Walker" userId="cbce8964-af15-4450-96b9-ddf62eef329d" providerId="ADAL" clId="{44426772-8113-41D9-9363-EB217D04843D}" dt="2026-03-25T15:19:18.386" v="17" actId="6549"/>
        <pc:sldMkLst>
          <pc:docMk/>
          <pc:sldMk cId="2905046077" sldId="294"/>
        </pc:sldMkLst>
        <pc:spChg chg="mod">
          <ac:chgData name="V Walker" userId="cbce8964-af15-4450-96b9-ddf62eef329d" providerId="ADAL" clId="{44426772-8113-41D9-9363-EB217D04843D}" dt="2026-03-25T15:19:18.386" v="17" actId="6549"/>
          <ac:spMkLst>
            <pc:docMk/>
            <pc:sldMk cId="2905046077" sldId="294"/>
            <ac:spMk id="16" creationId="{2FD65E56-08EE-4A49-97B1-B4D308B1781C}"/>
          </ac:spMkLst>
        </pc:spChg>
      </pc:sldChg>
      <pc:sldChg chg="add">
        <pc:chgData name="V Walker" userId="cbce8964-af15-4450-96b9-ddf62eef329d" providerId="ADAL" clId="{44426772-8113-41D9-9363-EB217D04843D}" dt="2026-03-25T15:19:36.161" v="18"/>
        <pc:sldMkLst>
          <pc:docMk/>
          <pc:sldMk cId="3306798873" sldId="295"/>
        </pc:sldMkLst>
      </pc:sldChg>
      <pc:sldChg chg="add">
        <pc:chgData name="V Walker" userId="cbce8964-af15-4450-96b9-ddf62eef329d" providerId="ADAL" clId="{44426772-8113-41D9-9363-EB217D04843D}" dt="2026-03-25T15:19:56.663" v="20"/>
        <pc:sldMkLst>
          <pc:docMk/>
          <pc:sldMk cId="1728400305" sldId="296"/>
        </pc:sldMkLst>
      </pc:sldChg>
      <pc:sldChg chg="add">
        <pc:chgData name="V Walker" userId="cbce8964-af15-4450-96b9-ddf62eef329d" providerId="ADAL" clId="{44426772-8113-41D9-9363-EB217D04843D}" dt="2026-03-25T15:20:14.250" v="23"/>
        <pc:sldMkLst>
          <pc:docMk/>
          <pc:sldMk cId="3341401865" sldId="297"/>
        </pc:sldMkLst>
      </pc:sldChg>
      <pc:sldChg chg="modSp add mod">
        <pc:chgData name="V Walker" userId="cbce8964-af15-4450-96b9-ddf62eef329d" providerId="ADAL" clId="{44426772-8113-41D9-9363-EB217D04843D}" dt="2026-03-25T15:20:43.399" v="41" actId="20577"/>
        <pc:sldMkLst>
          <pc:docMk/>
          <pc:sldMk cId="3333745087" sldId="298"/>
        </pc:sldMkLst>
        <pc:spChg chg="mod">
          <ac:chgData name="V Walker" userId="cbce8964-af15-4450-96b9-ddf62eef329d" providerId="ADAL" clId="{44426772-8113-41D9-9363-EB217D04843D}" dt="2026-03-25T15:20:43.399" v="41" actId="20577"/>
          <ac:spMkLst>
            <pc:docMk/>
            <pc:sldMk cId="3333745087" sldId="298"/>
            <ac:spMk id="16" creationId="{2FD65E56-08EE-4A49-97B1-B4D308B1781C}"/>
          </ac:spMkLst>
        </pc:spChg>
      </pc:sldChg>
      <pc:sldChg chg="add">
        <pc:chgData name="V Walker" userId="cbce8964-af15-4450-96b9-ddf62eef329d" providerId="ADAL" clId="{44426772-8113-41D9-9363-EB217D04843D}" dt="2026-03-25T15:20:54.752" v="42"/>
        <pc:sldMkLst>
          <pc:docMk/>
          <pc:sldMk cId="2234812956" sldId="299"/>
        </pc:sldMkLst>
      </pc:sldChg>
      <pc:sldChg chg="add">
        <pc:chgData name="V Walker" userId="cbce8964-af15-4450-96b9-ddf62eef329d" providerId="ADAL" clId="{44426772-8113-41D9-9363-EB217D04843D}" dt="2026-03-25T15:21:11.571" v="44"/>
        <pc:sldMkLst>
          <pc:docMk/>
          <pc:sldMk cId="2639135560" sldId="300"/>
        </pc:sldMkLst>
      </pc:sldChg>
      <pc:sldChg chg="add">
        <pc:chgData name="V Walker" userId="cbce8964-af15-4450-96b9-ddf62eef329d" providerId="ADAL" clId="{44426772-8113-41D9-9363-EB217D04843D}" dt="2026-03-25T15:21:55.731" v="49"/>
        <pc:sldMkLst>
          <pc:docMk/>
          <pc:sldMk cId="3520230834" sldId="301"/>
        </pc:sldMkLst>
      </pc:sldChg>
      <pc:sldChg chg="add">
        <pc:chgData name="V Walker" userId="cbce8964-af15-4450-96b9-ddf62eef329d" providerId="ADAL" clId="{44426772-8113-41D9-9363-EB217D04843D}" dt="2026-03-25T15:22:04.318" v="50"/>
        <pc:sldMkLst>
          <pc:docMk/>
          <pc:sldMk cId="2281650071" sldId="302"/>
        </pc:sldMkLst>
      </pc:sldChg>
      <pc:sldChg chg="add">
        <pc:chgData name="V Walker" userId="cbce8964-af15-4450-96b9-ddf62eef329d" providerId="ADAL" clId="{44426772-8113-41D9-9363-EB217D04843D}" dt="2026-03-25T15:22:17.014" v="52"/>
        <pc:sldMkLst>
          <pc:docMk/>
          <pc:sldMk cId="905667792" sldId="303"/>
        </pc:sldMkLst>
      </pc:sldChg>
      <pc:sldChg chg="add">
        <pc:chgData name="V Walker" userId="cbce8964-af15-4450-96b9-ddf62eef329d" providerId="ADAL" clId="{44426772-8113-41D9-9363-EB217D04843D}" dt="2026-03-25T15:22:35.092" v="55"/>
        <pc:sldMkLst>
          <pc:docMk/>
          <pc:sldMk cId="4172546504" sldId="304"/>
        </pc:sldMkLst>
      </pc:sldChg>
      <pc:sldChg chg="add ord">
        <pc:chgData name="V Walker" userId="cbce8964-af15-4450-96b9-ddf62eef329d" providerId="ADAL" clId="{44426772-8113-41D9-9363-EB217D04843D}" dt="2026-03-30T12:03:30.591" v="66"/>
        <pc:sldMkLst>
          <pc:docMk/>
          <pc:sldMk cId="687819330" sldId="30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7C166FB3-A258-4032-8DB7-0E0C480BDF9D}" type="datetimeFigureOut">
              <a:rPr lang="en-GB" smtClean="0"/>
              <a:t>22/05/2026</a:t>
            </a:fld>
            <a:endParaRPr lang="en-GB"/>
          </a:p>
        </p:txBody>
      </p:sp>
      <p:sp>
        <p:nvSpPr>
          <p:cNvPr id="4" name="Slide Image Placeholder 3"/>
          <p:cNvSpPr>
            <a:spLocks noGrp="1" noRot="1" noChangeAspect="1"/>
          </p:cNvSpPr>
          <p:nvPr>
            <p:ph type="sldImg" idx="2"/>
          </p:nvPr>
        </p:nvSpPr>
        <p:spPr>
          <a:xfrm>
            <a:off x="3306763" y="849313"/>
            <a:ext cx="3313112" cy="22939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4AB251E5-69CD-4B35-9F37-A361BCC60C14}" type="slidenum">
              <a:rPr lang="en-GB" smtClean="0"/>
              <a:t>‹#›</a:t>
            </a:fld>
            <a:endParaRPr lang="en-GB"/>
          </a:p>
        </p:txBody>
      </p:sp>
    </p:spTree>
    <p:extLst>
      <p:ext uri="{BB962C8B-B14F-4D97-AF65-F5344CB8AC3E}">
        <p14:creationId xmlns:p14="http://schemas.microsoft.com/office/powerpoint/2010/main" val="2080456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1"/>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6"/>
            <a:ext cx="8543925" cy="1500187"/>
          </a:xfrm>
        </p:spPr>
        <p:txBody>
          <a:bodyPr/>
          <a:lstStyle>
            <a:lvl1pPr marL="0" indent="0">
              <a:buNone/>
              <a:defRPr sz="1950">
                <a:solidFill>
                  <a:schemeClr val="tx1">
                    <a:tint val="82000"/>
                  </a:schemeClr>
                </a:solidFill>
              </a:defRPr>
            </a:lvl1pPr>
            <a:lvl2pPr marL="371475" indent="0">
              <a:buNone/>
              <a:defRPr sz="1625">
                <a:solidFill>
                  <a:schemeClr val="tx1">
                    <a:tint val="82000"/>
                  </a:schemeClr>
                </a:solidFill>
              </a:defRPr>
            </a:lvl2pPr>
            <a:lvl3pPr marL="742950" indent="0">
              <a:buNone/>
              <a:defRPr sz="1463">
                <a:solidFill>
                  <a:schemeClr val="tx1">
                    <a:tint val="82000"/>
                  </a:schemeClr>
                </a:solidFill>
              </a:defRPr>
            </a:lvl3pPr>
            <a:lvl4pPr marL="1114425" indent="0">
              <a:buNone/>
              <a:defRPr sz="1300">
                <a:solidFill>
                  <a:schemeClr val="tx1">
                    <a:tint val="82000"/>
                  </a:schemeClr>
                </a:solidFill>
              </a:defRPr>
            </a:lvl4pPr>
            <a:lvl5pPr marL="1485900" indent="0">
              <a:buNone/>
              <a:defRPr sz="1300">
                <a:solidFill>
                  <a:schemeClr val="tx1">
                    <a:tint val="82000"/>
                  </a:schemeClr>
                </a:solidFill>
              </a:defRPr>
            </a:lvl5pPr>
            <a:lvl6pPr marL="1857375" indent="0">
              <a:buNone/>
              <a:defRPr sz="1300">
                <a:solidFill>
                  <a:schemeClr val="tx1">
                    <a:tint val="82000"/>
                  </a:schemeClr>
                </a:solidFill>
              </a:defRPr>
            </a:lvl6pPr>
            <a:lvl7pPr marL="2228850" indent="0">
              <a:buNone/>
              <a:defRPr sz="1300">
                <a:solidFill>
                  <a:schemeClr val="tx1">
                    <a:tint val="82000"/>
                  </a:schemeClr>
                </a:solidFill>
              </a:defRPr>
            </a:lvl7pPr>
            <a:lvl8pPr marL="2600325" indent="0">
              <a:buNone/>
              <a:defRPr sz="1300">
                <a:solidFill>
                  <a:schemeClr val="tx1">
                    <a:tint val="82000"/>
                  </a:schemeClr>
                </a:solidFill>
              </a:defRPr>
            </a:lvl8pPr>
            <a:lvl9pPr marL="2971800" indent="0">
              <a:buNone/>
              <a:defRPr sz="13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8"/>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8"/>
            <a:ext cx="5014913" cy="4873625"/>
          </a:xfrm>
        </p:spPr>
        <p:txBody>
          <a:bodyPr anchor="t"/>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975">
                <a:solidFill>
                  <a:schemeClr val="tx1">
                    <a:tint val="82000"/>
                  </a:schemeClr>
                </a:solidFill>
              </a:defRPr>
            </a:lvl1pPr>
          </a:lstStyle>
          <a:p>
            <a:fld id="{846CE7D5-CF57-46EF-B807-FDD0502418D4}" type="datetimeFigureOut">
              <a:rPr lang="en-US" smtClean="0"/>
              <a:t>5/22/2026</a:t>
            </a:fld>
            <a:endParaRPr lang="en-US"/>
          </a:p>
        </p:txBody>
      </p:sp>
      <p:sp>
        <p:nvSpPr>
          <p:cNvPr id="5" name="Footer Placeholder 4"/>
          <p:cNvSpPr>
            <a:spLocks noGrp="1"/>
          </p:cNvSpPr>
          <p:nvPr>
            <p:ph type="ftr" sz="quarter" idx="3"/>
          </p:nvPr>
        </p:nvSpPr>
        <p:spPr>
          <a:xfrm>
            <a:off x="3281364" y="6356353"/>
            <a:ext cx="3343275" cy="365125"/>
          </a:xfrm>
          <a:prstGeom prst="rect">
            <a:avLst/>
          </a:prstGeom>
        </p:spPr>
        <p:txBody>
          <a:bodyPr vert="horz" lIns="91440" tIns="45720" rIns="91440" bIns="45720" rtlCol="0" anchor="ctr"/>
          <a:lstStyle>
            <a:lvl1pPr algn="ctr">
              <a:defRPr sz="975">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975">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guZwqbykw7g" TargetMode="External"/><Relationship Id="rId2" Type="http://schemas.openxmlformats.org/officeDocument/2006/relationships/hyperlink" Target="https://www.youtube.com/watch?v=WWSj_OJeh6M" TargetMode="External"/><Relationship Id="rId1" Type="http://schemas.openxmlformats.org/officeDocument/2006/relationships/slideLayout" Target="../slideLayouts/slideLayout7.xml"/><Relationship Id="rId5" Type="http://schemas.openxmlformats.org/officeDocument/2006/relationships/hyperlink" Target="https://www.aqa.org.uk/subjects/sociology/gcse/sociology-8192/assessment-resources" TargetMode="External"/><Relationship Id="rId4" Type="http://schemas.openxmlformats.org/officeDocument/2006/relationships/hyperlink" Target="https://www.youtube.com/watch?v=tUzVUXLbd20"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www.101computing.net/design-your-own-logic-gates-circuits/"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tmp"/></Relationships>
</file>

<file path=ppt/slides/_rels/slide20.xml.rels><?xml version="1.0" encoding="UTF-8" standalone="yes"?>
<Relationships xmlns="http://schemas.openxmlformats.org/package/2006/relationships"><Relationship Id="rId8" Type="http://schemas.openxmlformats.org/officeDocument/2006/relationships/hyperlink" Target="https://www.thenational.academy/teachers/programmes/physical-education-secondary-ks4-gcse-aqa/units/non-examined-assessment-handball-practical/lessons" TargetMode="External"/><Relationship Id="rId3" Type="http://schemas.openxmlformats.org/officeDocument/2006/relationships/hyperlink" Target="https://www.thenational.academy/teachers/programmes/physical-education-secondary-ks4-gcse-aqa/units/non-examined-assessment-preparing-for-the-written-coursework/lessons/non-examined-assessment-preparing-for-analysis-and-evaluation#worksheet" TargetMode="External"/><Relationship Id="rId7" Type="http://schemas.openxmlformats.org/officeDocument/2006/relationships/hyperlink" Target="https://www.thenational.academy/teachers/programmes/physical-education-secondary-ks4-gcse-aqa/units/non-examined-assessment-basketball-practical/lessons" TargetMode="External"/><Relationship Id="rId2" Type="http://schemas.openxmlformats.org/officeDocument/2006/relationships/hyperlink" Target="https://www.thenational.academy/teachers/programmes/physical-education-secondary-ks4-gcse-aqa/units/non-examined-assessment-preparing-for-the-written-coursework/lessons/non-examined-assessment-preparing-for-analysis-and-evaluation" TargetMode="External"/><Relationship Id="rId1" Type="http://schemas.openxmlformats.org/officeDocument/2006/relationships/slideLayout" Target="../slideLayouts/slideLayout7.xml"/><Relationship Id="rId6" Type="http://schemas.openxmlformats.org/officeDocument/2006/relationships/hyperlink" Target="https://www.thenational.academy/teachers/programmes/physical-education-secondary-ks4-gcse-aqa/units/non-examined-assessment-badminton-practical/lessons" TargetMode="External"/><Relationship Id="rId5" Type="http://schemas.openxmlformats.org/officeDocument/2006/relationships/hyperlink" Target="https://www.thenational.academy/teachers/programmes/physical-education-secondary-ks4-gcse-aqa/units/non-examined-assessment-football-practical/lessons" TargetMode="External"/><Relationship Id="rId4" Type="http://schemas.openxmlformats.org/officeDocument/2006/relationships/hyperlink" Target="https://www.thenational.academy/teachers/programmes/physical-education-secondary-ks4-gcse-aqa/units/non-examined-assessment-athletics-practical/lessons" TargetMode="External"/><Relationship Id="rId9" Type="http://schemas.openxmlformats.org/officeDocument/2006/relationships/hyperlink" Target="https://www.thenational.academy/teachers/programmes/physical-education-secondary-ks4-gcse-aqa/units/sport-psychology-skill-and-ability/lessons"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hyperlink" Target="https://www.thenational.academy/teachers/programmes/physical-education-secondary-ks3/units/striking-and-fielding-games-competition-and-performance-analysis-in-cricket/lessons/batting-calls-and-field-placement/media?video=298917" TargetMode="External"/><Relationship Id="rId13" Type="http://schemas.openxmlformats.org/officeDocument/2006/relationships/hyperlink" Target="https://www.youtube.com/live/OJ2wtpDic30?si=lFpCuF0O1wsweg4i&amp;t=4775" TargetMode="External"/><Relationship Id="rId3" Type="http://schemas.openxmlformats.org/officeDocument/2006/relationships/hyperlink" Target="https://www.thenational.academy/teachers/programmes/physical-education-secondary-ks3/units/striking-and-fielding-games-competition-and-performance-analysis-in-cricket/lessons/overarm-bowling-from-a-standing-position/media?video=298938" TargetMode="External"/><Relationship Id="rId7" Type="http://schemas.openxmlformats.org/officeDocument/2006/relationships/hyperlink" Target="https://app.senecalearning.com/dashboard/assignments/assignment/10bccc30-072a-4512-83be-42d190b66e51?suggestedProvider=microsoft" TargetMode="External"/><Relationship Id="rId12" Type="http://schemas.openxmlformats.org/officeDocument/2006/relationships/hyperlink" Target="https://www.youtube.com/watch?v=EGcimxQM0v0" TargetMode="External"/><Relationship Id="rId2" Type="http://schemas.openxmlformats.org/officeDocument/2006/relationships/hyperlink" Target="https://www.thenational.academy/teachers/programmes/physical-education-secondary-ks3/units/striking-and-fielding-games-bowling-batting-and-fielding-with-accuracy/lessons/an-effective-bowler-backstop-and-first-base-partnership/media?video=316930" TargetMode="External"/><Relationship Id="rId1" Type="http://schemas.openxmlformats.org/officeDocument/2006/relationships/slideLayout" Target="../slideLayouts/slideLayout7.xml"/><Relationship Id="rId6" Type="http://schemas.openxmlformats.org/officeDocument/2006/relationships/hyperlink" Target="https://www.youtube.com/watch?v=CDsfw35MUb4" TargetMode="External"/><Relationship Id="rId11" Type="http://schemas.openxmlformats.org/officeDocument/2006/relationships/hyperlink" Target="https://app.senecalearning.com/dashboard/assignments/assignment/526fbe0a-0060-4bd5-8b3c-3e09a54147a5?suggestedProvider=microsoft" TargetMode="External"/><Relationship Id="rId5" Type="http://schemas.openxmlformats.org/officeDocument/2006/relationships/hyperlink" Target="https://www.thenational.academy/teachers/programmes/physical-education-secondary-ks3/units/striking-and-fielding-games-bowling-batting-and-fielding-with-accuracy/lessons/officiating-your-own-small-sided-rounders-games/media?video=316929" TargetMode="External"/><Relationship Id="rId15" Type="http://schemas.openxmlformats.org/officeDocument/2006/relationships/hyperlink" Target="https://www.youtube.com/watch?v=f5Lxiy9_L9Q" TargetMode="External"/><Relationship Id="rId10" Type="http://schemas.openxmlformats.org/officeDocument/2006/relationships/hyperlink" Target="https://www.thenational.academy/teachers/programmes/physical-education-secondary-ks3/units/striking-and-fielding-games-bowling-batting-and-fielding-with-accuracy/lessons/an-effective-bowler-backstop-and-first-base-partnership/media?video=314520" TargetMode="External"/><Relationship Id="rId4" Type="http://schemas.openxmlformats.org/officeDocument/2006/relationships/hyperlink" Target="https://app.senecalearning.com/dashboard/assignments/assignment/cd029a1f-3ba8-49e7-888d-8e6842fc8f3a?suggestedProvider=microsoft" TargetMode="External"/><Relationship Id="rId9" Type="http://schemas.openxmlformats.org/officeDocument/2006/relationships/hyperlink" Target="https://www.youtube.com/watch?v=YWJtql-Jg0A&amp;list=PLHQYIk0gG59RFeQATSO77MBCt_i2J6pE3" TargetMode="External"/><Relationship Id="rId14" Type="http://schemas.openxmlformats.org/officeDocument/2006/relationships/hyperlink" Target="https://www.thenational.academy/teachers/programmes/physical-education-secondary-ks3/units/striking-and-fielding-games-competition-and-performance-analysis-in-cricket/lessons/batting-calls-and-field-placement/media?video=298927"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qualifications.pearson.com/en/qualifications/edexcel-gcses/citizenship-studies-2016.coursematerials.html#filterQuery=Pearson-UK:Category%2FExam-materials" TargetMode="External"/><Relationship Id="rId2" Type="http://schemas.openxmlformats.org/officeDocument/2006/relationships/hyperlink" Target="https://www.youtube.com/watch?v=MEYIGpzR1pI"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PLa-lj0zCGg&amp;t=132s"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text on a white background&#10;&#10;Description automatically generated">
            <a:extLst>
              <a:ext uri="{FF2B5EF4-FFF2-40B4-BE49-F238E27FC236}">
                <a16:creationId xmlns:a16="http://schemas.microsoft.com/office/drawing/2014/main" id="{DAAD3D62-E76B-472E-B860-3AF3259A9D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2" y="168023"/>
            <a:ext cx="4836795" cy="1153033"/>
          </a:xfrm>
          <a:prstGeom prst="rect">
            <a:avLst/>
          </a:prstGeom>
        </p:spPr>
      </p:pic>
      <p:sp>
        <p:nvSpPr>
          <p:cNvPr id="4" name="TextBox 3">
            <a:extLst>
              <a:ext uri="{FF2B5EF4-FFF2-40B4-BE49-F238E27FC236}">
                <a16:creationId xmlns:a16="http://schemas.microsoft.com/office/drawing/2014/main" id="{7E3BF677-9D3A-4815-9D91-FE0C0CE6D44E}"/>
              </a:ext>
            </a:extLst>
          </p:cNvPr>
          <p:cNvSpPr txBox="1"/>
          <p:nvPr/>
        </p:nvSpPr>
        <p:spPr>
          <a:xfrm>
            <a:off x="2428875" y="2528890"/>
            <a:ext cx="5386388" cy="2554545"/>
          </a:xfrm>
          <a:prstGeom prst="rect">
            <a:avLst/>
          </a:prstGeom>
          <a:noFill/>
        </p:spPr>
        <p:txBody>
          <a:bodyPr wrap="square" rtlCol="0">
            <a:spAutoFit/>
          </a:bodyPr>
          <a:lstStyle/>
          <a:p>
            <a:pPr algn="ctr"/>
            <a:r>
              <a:rPr lang="en-GB" sz="3200" dirty="0"/>
              <a:t>Independent Learning</a:t>
            </a:r>
          </a:p>
          <a:p>
            <a:pPr algn="ctr"/>
            <a:endParaRPr lang="en-GB" sz="3200" dirty="0"/>
          </a:p>
          <a:p>
            <a:pPr algn="ctr"/>
            <a:r>
              <a:rPr lang="en-GB" sz="3200" dirty="0"/>
              <a:t>Year 10</a:t>
            </a:r>
          </a:p>
          <a:p>
            <a:pPr algn="ctr"/>
            <a:endParaRPr lang="en-GB" sz="3200" dirty="0"/>
          </a:p>
          <a:p>
            <a:pPr algn="ctr"/>
            <a:r>
              <a:rPr lang="en-GB" sz="3200" dirty="0"/>
              <a:t>Term 6</a:t>
            </a:r>
          </a:p>
        </p:txBody>
      </p:sp>
    </p:spTree>
    <p:extLst>
      <p:ext uri="{BB962C8B-B14F-4D97-AF65-F5344CB8AC3E}">
        <p14:creationId xmlns:p14="http://schemas.microsoft.com/office/powerpoint/2010/main" val="3098967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a:t>
            </a:r>
            <a:endParaRPr lang="en-US" sz="1200" b="1" dirty="0">
              <a:solidFill>
                <a:srgbClr val="000000"/>
              </a:solidFill>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Independence, intolerable , coercive, alliance, Enlightenment, inventor, Fort, Continental Congress</a:t>
            </a:r>
            <a:r>
              <a:rPr lang="en-US" sz="1200" b="1">
                <a:solidFill>
                  <a:srgbClr val="000000"/>
                </a:solidFill>
                <a:effectLst/>
                <a:latin typeface="Calibri" panose="020F0502020204030204" pitchFamily="34" charset="0"/>
                <a:ea typeface="Calibri" panose="020F0502020204030204" pitchFamily="34" charset="0"/>
              </a:rPr>
              <a:t>, Declaration.</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573557"/>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u="sng" dirty="0">
                <a:solidFill>
                  <a:srgbClr val="000000"/>
                </a:solidFill>
                <a:latin typeface="Calibri" panose="020F0502020204030204" pitchFamily="34" charset="0"/>
                <a:ea typeface="Calibri" panose="020F0502020204030204" pitchFamily="34" charset="0"/>
              </a:rPr>
              <a:t>Continue with flash cards started in T5, to the end of the topic</a:t>
            </a:r>
            <a:endParaRPr lang="en-US" sz="1200" u="sng"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Booklet issued: British America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Make revision flash cards for two pages of the booklet each week.</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Bring these to class for your teacher to check.</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Subject History</a:t>
            </a:r>
            <a:endParaRPr lang="en-GB" sz="24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r>
              <a:rPr lang="en-GB" sz="1200" b="1" dirty="0">
                <a:solidFill>
                  <a:srgbClr val="000000"/>
                </a:solidFill>
                <a:effectLst/>
                <a:latin typeface="Calibri" panose="020F0502020204030204" pitchFamily="34" charset="0"/>
                <a:ea typeface="Calibri" panose="020F0502020204030204" pitchFamily="34" charset="0"/>
              </a:rPr>
              <a:t>Continue with flash cards started in T5, to the end of the topic</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Booklet issued: British America</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Make revision flash cards for two pages of the booklet each week.</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 Bring these to class for your teacher to check.</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a:t>
            </a:r>
            <a:endParaRPr lang="en-US" sz="1200" b="1" dirty="0">
              <a:solidFill>
                <a:srgbClr val="000000"/>
              </a:solidFill>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a:t>
            </a:r>
            <a:r>
              <a:rPr lang="en-GB" sz="1200" b="1" dirty="0">
                <a:solidFill>
                  <a:srgbClr val="000000"/>
                </a:solidFill>
                <a:effectLst/>
                <a:latin typeface="Calibri" panose="020F0502020204030204" pitchFamily="34" charset="0"/>
                <a:ea typeface="Calibri" panose="020F0502020204030204" pitchFamily="34" charset="0"/>
              </a:rPr>
              <a:t>Continue with flash cards started in T5, to the end of the topic</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Booklet issued: British America</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Make revision flash cards for two pages of the booklet each week.</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 Bring these to class for your teacher to check.</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r>
              <a:rPr lang="en-GB" sz="1200" b="1" dirty="0">
                <a:solidFill>
                  <a:srgbClr val="000000"/>
                </a:solidFill>
                <a:effectLst/>
                <a:latin typeface="Calibri" panose="020F0502020204030204" pitchFamily="34" charset="0"/>
                <a:ea typeface="Calibri" panose="020F0502020204030204" pitchFamily="34" charset="0"/>
              </a:rPr>
              <a:t>Continue with flash cards started in T5, to the end of the topic</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Booklet issued: British America</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Make revision flash cards for two pages of the booklet each week.</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 Bring these to class for your teacher to check.</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200" dirty="0">
                <a:effectLst/>
                <a:latin typeface="Calibri" panose="020F0502020204030204" pitchFamily="34" charset="0"/>
                <a:ea typeface="Calibri" panose="020F0502020204030204" pitchFamily="34" charset="0"/>
              </a:rPr>
              <a:t>Week 6:Continue with flash cards started in T5, to the end of the topic</a:t>
            </a:r>
          </a:p>
          <a:p>
            <a:pPr>
              <a:spcBef>
                <a:spcPts val="1390"/>
              </a:spcBef>
              <a:tabLst>
                <a:tab pos="251460" algn="l"/>
              </a:tabLst>
            </a:pPr>
            <a:r>
              <a:rPr lang="en-GB" sz="1200" dirty="0">
                <a:effectLst/>
                <a:latin typeface="Calibri" panose="020F0502020204030204" pitchFamily="34" charset="0"/>
                <a:ea typeface="Calibri" panose="020F0502020204030204" pitchFamily="34" charset="0"/>
              </a:rPr>
              <a:t>Booklet issued: British America</a:t>
            </a:r>
          </a:p>
          <a:p>
            <a:pPr>
              <a:spcBef>
                <a:spcPts val="1390"/>
              </a:spcBef>
              <a:tabLst>
                <a:tab pos="251460" algn="l"/>
              </a:tabLst>
            </a:pPr>
            <a:r>
              <a:rPr lang="en-GB" sz="1200" dirty="0">
                <a:effectLst/>
                <a:latin typeface="Calibri" panose="020F0502020204030204" pitchFamily="34" charset="0"/>
                <a:ea typeface="Calibri" panose="020F0502020204030204" pitchFamily="34" charset="0"/>
              </a:rPr>
              <a:t>Make revision flash cards for two pages of the booklet each week.</a:t>
            </a:r>
          </a:p>
          <a:p>
            <a:pPr>
              <a:spcBef>
                <a:spcPts val="1390"/>
              </a:spcBef>
              <a:tabLst>
                <a:tab pos="251460" algn="l"/>
              </a:tabLst>
            </a:pPr>
            <a:r>
              <a:rPr lang="en-GB" sz="1200" dirty="0">
                <a:effectLst/>
                <a:latin typeface="Calibri" panose="020F0502020204030204" pitchFamily="34" charset="0"/>
                <a:ea typeface="Calibri" panose="020F0502020204030204" pitchFamily="34" charset="0"/>
              </a:rPr>
              <a:t> Bring these to class for your teacher to check.</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Week 3: Continue with flash cards started in T5, to the end of the topic</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Booklet issued: British America</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Make revision flash cards for two pages of the booklet each week.</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 Bring these to class for your teacher to check.</a:t>
            </a:r>
          </a:p>
        </p:txBody>
      </p:sp>
    </p:spTree>
    <p:extLst>
      <p:ext uri="{BB962C8B-B14F-4D97-AF65-F5344CB8AC3E}">
        <p14:creationId xmlns:p14="http://schemas.microsoft.com/office/powerpoint/2010/main" val="3111903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r>
              <a:rPr lang="en-US" sz="1200" b="1" dirty="0">
                <a:solidFill>
                  <a:srgbClr val="000000"/>
                </a:solidFill>
                <a:latin typeface="Calibri" panose="020F0502020204030204" pitchFamily="34" charset="0"/>
                <a:ea typeface="Calibri" panose="020F0502020204030204" pitchFamily="34" charset="0"/>
              </a:rPr>
              <a:t> Urbanisation, 	rural-urban migration, 	UK city,	Gentrification,	Urban change.	Opportunities/Challenges		waste management	Crime		Poverty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your exam-based questions.</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Spend time reading the information and then set a time limit to answer the questions. Once finished, use the information side to add more to your responses in green or purple pen.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Geography</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your exam-based questions.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Spend time reading the information and then set a time limit to answer the questions. Once finished, use the information side to add more to your responses in green or purple pen.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your exam-based questions.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Spend time reading the information and then set a time limit to answer the questions. Once finished, use the information side to add more to your responses in green or purple pen.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your exam-based questions.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Spend time reading the information and then set a time limit to answer the questions. Once finished, use the information side to add more to your responses in green or purple pen.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your exam-based questions.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Spend time reading the information and then set a time limit to answer the questions. Once finished, use the information side to add more to your responses in green or purple pen.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05592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534728"/>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600" b="1" dirty="0">
                <a:solidFill>
                  <a:prstClr val="black"/>
                </a:solidFill>
              </a:rPr>
              <a:t>Revision for Term 6 Reading Assessment -  </a:t>
            </a:r>
            <a:br>
              <a:rPr lang="en-US" sz="1600" b="1" dirty="0">
                <a:solidFill>
                  <a:prstClr val="black"/>
                </a:solidFill>
              </a:rPr>
            </a:br>
            <a:r>
              <a:rPr lang="en-US" sz="1600" dirty="0">
                <a:solidFill>
                  <a:prstClr val="black"/>
                </a:solidFill>
              </a:rPr>
              <a:t>Module 8 (Studying and my Future) </a:t>
            </a:r>
            <a:endParaRPr lang="en-US" sz="11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French Year 10 </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1927903"/>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Vocab Test to be set on Teams</a:t>
            </a:r>
          </a:p>
          <a:p>
            <a:pPr algn="ct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353860"/>
            <a:ext cx="4736212" cy="1281627"/>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3:</a:t>
            </a:r>
          </a:p>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Writing HW to be set on Teams – Photo description</a:t>
            </a:r>
          </a:p>
          <a:p>
            <a:endParaRPr lang="en-US" sz="1600" b="1" dirty="0">
              <a:solidFill>
                <a:srgbClr val="000000"/>
              </a:solidFill>
              <a:latin typeface="Calibri" panose="020F0502020204030204" pitchFamily="34" charset="0"/>
              <a:ea typeface="Calibri" panose="020F0502020204030204" pitchFamily="34" charset="0"/>
            </a:endParaRPr>
          </a:p>
          <a:p>
            <a:endParaRPr lang="en-US" sz="16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779818"/>
            <a:ext cx="4736212" cy="1281627"/>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4: </a:t>
            </a:r>
          </a:p>
          <a:p>
            <a:endParaRPr lang="en-US" sz="1600" b="1" dirty="0">
              <a:solidFill>
                <a:srgbClr val="000000"/>
              </a:solidFill>
              <a:latin typeface="Calibri" panose="020F0502020204030204" pitchFamily="34" charset="0"/>
              <a:ea typeface="Calibri" panose="020F0502020204030204" pitchFamily="34" charset="0"/>
            </a:endParaRPr>
          </a:p>
          <a:p>
            <a:r>
              <a:rPr lang="en-US" sz="1600" b="1" dirty="0">
                <a:solidFill>
                  <a:srgbClr val="000000"/>
                </a:solidFill>
                <a:latin typeface="Calibri" panose="020F0502020204030204" pitchFamily="34" charset="0"/>
                <a:ea typeface="Calibri" panose="020F0502020204030204" pitchFamily="34" charset="0"/>
              </a:rPr>
              <a:t>Vocabulary Test to be set on Teams</a:t>
            </a:r>
            <a:endParaRPr lang="en-GB" sz="16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541752"/>
            <a:ext cx="4736212" cy="127460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5:</a:t>
            </a:r>
            <a:br>
              <a:rPr lang="en-US" sz="1600" b="1" dirty="0">
                <a:solidFill>
                  <a:srgbClr val="000000"/>
                </a:solidFill>
                <a:latin typeface="Calibri" panose="020F0502020204030204" pitchFamily="34" charset="0"/>
                <a:ea typeface="Calibri" panose="020F0502020204030204" pitchFamily="34" charset="0"/>
              </a:rPr>
            </a:br>
            <a:br>
              <a:rPr lang="en-US" sz="1600" b="1" dirty="0">
                <a:solidFill>
                  <a:srgbClr val="000000"/>
                </a:solidFill>
                <a:latin typeface="Calibri" panose="020F0502020204030204" pitchFamily="34" charset="0"/>
                <a:ea typeface="Calibri" panose="020F0502020204030204" pitchFamily="34" charset="0"/>
              </a:rPr>
            </a:br>
            <a:r>
              <a:rPr lang="en-US" sz="1600" b="1" dirty="0">
                <a:solidFill>
                  <a:srgbClr val="000000"/>
                </a:solidFill>
                <a:latin typeface="Calibri" panose="020F0502020204030204" pitchFamily="34" charset="0"/>
                <a:ea typeface="Calibri" panose="020F0502020204030204" pitchFamily="34" charset="0"/>
              </a:rPr>
              <a:t>Writing HW to be set on Teams – Role play  </a:t>
            </a:r>
            <a:endParaRPr lang="en-GB"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r>
              <a:rPr lang="en-US" sz="1200" b="1">
                <a:solidFill>
                  <a:srgbClr val="000000"/>
                </a:solidFill>
                <a:latin typeface="Calibri" panose="020F0502020204030204" pitchFamily="34" charset="0"/>
                <a:ea typeface="Calibri" panose="020F0502020204030204" pitchFamily="34" charset="0"/>
              </a:rPr>
              <a:t>: Read aloud , Role </a:t>
            </a:r>
            <a:r>
              <a:rPr lang="en-US" sz="1200" b="1" dirty="0">
                <a:solidFill>
                  <a:srgbClr val="000000"/>
                </a:solidFill>
                <a:latin typeface="Calibri" panose="020F0502020204030204" pitchFamily="34" charset="0"/>
                <a:ea typeface="Calibri" panose="020F0502020204030204" pitchFamily="34" charset="0"/>
              </a:rPr>
              <a:t>play, photo description</a:t>
            </a:r>
            <a:r>
              <a:rPr lang="en-US" sz="1200" b="1">
                <a:solidFill>
                  <a:srgbClr val="000000"/>
                </a:solidFill>
                <a:latin typeface="Calibri" panose="020F0502020204030204" pitchFamily="34" charset="0"/>
                <a:ea typeface="Calibri" panose="020F0502020204030204" pitchFamily="34" charset="0"/>
              </a:rPr>
              <a:t>, PALMS</a:t>
            </a:r>
            <a:br>
              <a:rPr lang="en-US" sz="1200" b="1" dirty="0">
                <a:solidFill>
                  <a:srgbClr val="000000"/>
                </a:solidFill>
                <a:latin typeface="Calibri" panose="020F0502020204030204" pitchFamily="34" charset="0"/>
                <a:ea typeface="Calibri" panose="020F0502020204030204" pitchFamily="34" charset="0"/>
              </a:rPr>
            </a:br>
            <a:r>
              <a:rPr lang="en-US" sz="1200" b="1" dirty="0">
                <a:solidFill>
                  <a:srgbClr val="000000"/>
                </a:solidFill>
                <a:latin typeface="Calibri" panose="020F0502020204030204" pitchFamily="34" charset="0"/>
                <a:ea typeface="Calibri" panose="020F0502020204030204" pitchFamily="34" charset="0"/>
              </a:rPr>
              <a:t> la Francophonie, le monde francophone, les pays francophones, la langue, les traditions</a:t>
            </a:r>
          </a:p>
        </p:txBody>
      </p:sp>
      <p:sp>
        <p:nvSpPr>
          <p:cNvPr id="9" name="Textbox 33">
            <a:extLst>
              <a:ext uri="{FF2B5EF4-FFF2-40B4-BE49-F238E27FC236}">
                <a16:creationId xmlns:a16="http://schemas.microsoft.com/office/drawing/2014/main" id="{83182A76-6E24-4A9D-8038-F28B4A139627}"/>
              </a:ext>
            </a:extLst>
          </p:cNvPr>
          <p:cNvSpPr txBox="1">
            <a:spLocks/>
          </p:cNvSpPr>
          <p:nvPr/>
        </p:nvSpPr>
        <p:spPr>
          <a:xfrm>
            <a:off x="5044373" y="2200387"/>
            <a:ext cx="4736212" cy="1274603"/>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6:</a:t>
            </a:r>
            <a:br>
              <a:rPr lang="en-US" sz="1600" b="1" dirty="0">
                <a:solidFill>
                  <a:srgbClr val="000000"/>
                </a:solidFill>
                <a:latin typeface="Calibri" panose="020F0502020204030204" pitchFamily="34" charset="0"/>
                <a:ea typeface="Calibri" panose="020F0502020204030204" pitchFamily="34" charset="0"/>
              </a:rPr>
            </a:br>
            <a:br>
              <a:rPr lang="en-US" sz="1600" b="1" dirty="0">
                <a:solidFill>
                  <a:srgbClr val="000000"/>
                </a:solidFill>
                <a:latin typeface="Calibri" panose="020F0502020204030204" pitchFamily="34" charset="0"/>
                <a:ea typeface="Calibri" panose="020F0502020204030204" pitchFamily="34" charset="0"/>
              </a:rPr>
            </a:br>
            <a:r>
              <a:rPr lang="en-US" sz="1600" b="1" dirty="0">
                <a:solidFill>
                  <a:srgbClr val="000000"/>
                </a:solidFill>
                <a:latin typeface="Calibri" panose="020F0502020204030204" pitchFamily="34" charset="0"/>
                <a:ea typeface="Calibri" panose="020F0502020204030204" pitchFamily="34" charset="0"/>
              </a:rPr>
              <a:t>Cultural project – create a poster  / presentation</a:t>
            </a:r>
          </a:p>
          <a:p>
            <a:r>
              <a:rPr lang="en-US" sz="1600" dirty="0">
                <a:solidFill>
                  <a:srgbClr val="000000"/>
                </a:solidFill>
                <a:latin typeface="Calibri" panose="020F0502020204030204" pitchFamily="34" charset="0"/>
                <a:ea typeface="Calibri" panose="020F0502020204030204" pitchFamily="34" charset="0"/>
              </a:rPr>
              <a:t> La Francophonie</a:t>
            </a:r>
          </a:p>
          <a:p>
            <a:endParaRPr lang="en-GB"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
        <p:nvSpPr>
          <p:cNvPr id="10" name="Textbox 33">
            <a:extLst>
              <a:ext uri="{FF2B5EF4-FFF2-40B4-BE49-F238E27FC236}">
                <a16:creationId xmlns:a16="http://schemas.microsoft.com/office/drawing/2014/main" id="{B64F8BB9-6C64-4660-9B04-276574DB6011}"/>
              </a:ext>
            </a:extLst>
          </p:cNvPr>
          <p:cNvSpPr txBox="1">
            <a:spLocks/>
          </p:cNvSpPr>
          <p:nvPr/>
        </p:nvSpPr>
        <p:spPr>
          <a:xfrm>
            <a:off x="4953000" y="4201057"/>
            <a:ext cx="4736212" cy="1274603"/>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7:</a:t>
            </a:r>
            <a:br>
              <a:rPr lang="en-US" sz="1600" b="1" dirty="0">
                <a:solidFill>
                  <a:srgbClr val="000000"/>
                </a:solidFill>
                <a:latin typeface="Calibri" panose="020F0502020204030204" pitchFamily="34" charset="0"/>
                <a:ea typeface="Calibri" panose="020F0502020204030204" pitchFamily="34" charset="0"/>
              </a:rPr>
            </a:br>
            <a:br>
              <a:rPr lang="en-US" sz="1600" b="1" dirty="0">
                <a:solidFill>
                  <a:srgbClr val="000000"/>
                </a:solidFill>
                <a:latin typeface="Calibri" panose="020F0502020204030204" pitchFamily="34" charset="0"/>
                <a:ea typeface="Calibri" panose="020F0502020204030204" pitchFamily="34" charset="0"/>
              </a:rPr>
            </a:br>
            <a:r>
              <a:rPr lang="en-US" sz="1600" b="1" dirty="0">
                <a:solidFill>
                  <a:srgbClr val="000000"/>
                </a:solidFill>
                <a:latin typeface="Calibri" panose="020F0502020204030204" pitchFamily="34" charset="0"/>
                <a:ea typeface="Calibri" panose="020F0502020204030204" pitchFamily="34" charset="0"/>
              </a:rPr>
              <a:t>Cultural project – create a poster  / presentation</a:t>
            </a:r>
          </a:p>
          <a:p>
            <a:r>
              <a:rPr lang="en-US" sz="1600" b="1">
                <a:solidFill>
                  <a:srgbClr val="000000"/>
                </a:solidFill>
                <a:latin typeface="Calibri" panose="020F0502020204030204" pitchFamily="34" charset="0"/>
                <a:ea typeface="Calibri" panose="020F0502020204030204" pitchFamily="34" charset="0"/>
              </a:rPr>
              <a:t> </a:t>
            </a:r>
            <a:r>
              <a:rPr lang="en-US" sz="1600">
                <a:solidFill>
                  <a:srgbClr val="000000"/>
                </a:solidFill>
                <a:latin typeface="Calibri" panose="020F0502020204030204" pitchFamily="34" charset="0"/>
                <a:ea typeface="Calibri" panose="020F0502020204030204" pitchFamily="34" charset="0"/>
              </a:rPr>
              <a:t> La Francophonie</a:t>
            </a:r>
          </a:p>
          <a:p>
            <a:endParaRPr lang="en-GB"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372662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Key words</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201796" y="680392"/>
            <a:ext cx="4736212" cy="718102"/>
          </a:xfrm>
          <a:prstGeom prst="rect">
            <a:avLst/>
          </a:prstGeom>
          <a:noFill/>
          <a:ln w="12700">
            <a:solidFill>
              <a:srgbClr val="000000"/>
            </a:solidFill>
            <a:prstDash val="solid"/>
          </a:ln>
        </p:spPr>
        <p:txBody>
          <a:bodyPr wrap="square" lIns="0" tIns="0" rIns="0" bIns="0" rtlCol="0">
            <a:noAutofit/>
          </a:bodyPr>
          <a:lstStyle/>
          <a:p>
            <a:r>
              <a:rPr lang="en-GB" b="1" dirty="0"/>
              <a:t>Week 1: </a:t>
            </a:r>
            <a:r>
              <a:rPr lang="en-GB" kern="0" dirty="0">
                <a:solidFill>
                  <a:srgbClr val="242424"/>
                </a:solidFill>
                <a:latin typeface="Times New Roman" panose="02020603050405020304" pitchFamily="18" charset="0"/>
                <a:ea typeface="Times New Roman" panose="02020603050405020304" pitchFamily="18" charset="0"/>
                <a:cs typeface="Times New Roman" panose="02020603050405020304" pitchFamily="18" charset="0"/>
              </a:rPr>
              <a:t>Revision for T6 Assessment </a:t>
            </a:r>
            <a:r>
              <a:rPr lang="en-GB" dirty="0"/>
              <a:t>.</a:t>
            </a:r>
            <a:br>
              <a:rPr lang="en-GB" dirty="0"/>
            </a:br>
            <a:endParaRPr lang="en-GB" dirty="0"/>
          </a:p>
          <a:p>
            <a:r>
              <a:rPr lang="en-GB" dirty="0"/>
              <a:t> </a:t>
            </a:r>
          </a:p>
          <a:p>
            <a:r>
              <a:rPr lang="en-GB" dirty="0"/>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Year 10 Latin Homework</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216788" y="4408496"/>
            <a:ext cx="4706226" cy="999379"/>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r>
              <a:rPr lang="en-US" sz="1600" b="1" dirty="0">
                <a:solidFill>
                  <a:srgbClr val="000000"/>
                </a:solidFill>
                <a:effectLst/>
                <a:latin typeface="Calibri" panose="020F0502020204030204" pitchFamily="34" charset="0"/>
                <a:ea typeface="Calibri" panose="020F0502020204030204" pitchFamily="34" charset="0"/>
              </a:rPr>
              <a:t>Week 4:</a:t>
            </a:r>
          </a:p>
          <a:p>
            <a:pPr>
              <a:spcBef>
                <a:spcPts val="1390"/>
              </a:spcBef>
              <a:tabLst>
                <a:tab pos="251460" algn="l"/>
              </a:tabLst>
            </a:pPr>
            <a:r>
              <a:rPr lang="en-GB" sz="1600" dirty="0"/>
              <a:t>Write out the 6 cases of Latin with Examples</a:t>
            </a:r>
            <a:endParaRPr lang="en-US" sz="1600" b="1" dirty="0">
              <a:solidFill>
                <a:srgbClr val="000000"/>
              </a:solidFill>
              <a:effectLst/>
              <a:latin typeface="Calibri" panose="020F0502020204030204" pitchFamily="34" charset="0"/>
              <a:ea typeface="Calibri" panose="020F0502020204030204" pitchFamily="34" charset="0"/>
            </a:endParaRPr>
          </a:p>
          <a:p>
            <a:pPr lvl="1"/>
            <a:endParaRPr lang="en-US" sz="1200" b="1" dirty="0">
              <a:solidFill>
                <a:srgbClr val="000000"/>
              </a:solidFill>
              <a:effectLst/>
              <a:latin typeface="Calibri" panose="020F0502020204030204" pitchFamily="34" charset="0"/>
              <a:ea typeface="Calibri" panose="020F0502020204030204" pitchFamily="34" charset="0"/>
            </a:endParaRPr>
          </a:p>
          <a:p>
            <a:pPr>
              <a:lnSpc>
                <a:spcPct val="115000"/>
              </a:lnSpc>
              <a:spcAft>
                <a:spcPts val="800"/>
              </a:spcAft>
              <a:buNone/>
            </a:pPr>
            <a:r>
              <a:rPr lang="en-GB" sz="8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050" kern="100" dirty="0">
              <a:effectLst/>
              <a:latin typeface="Aptos" panose="020B0004020202020204" pitchFamily="34" charset="0"/>
              <a:ea typeface="Aptos" panose="020B0004020202020204" pitchFamily="34" charset="0"/>
              <a:cs typeface="Times New Roman" panose="02020603050405020304" pitchFamily="18" charset="0"/>
            </a:endParaRPr>
          </a:p>
          <a:p>
            <a:pPr lvl="1"/>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154796" y="680392"/>
            <a:ext cx="4463509" cy="4487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r>
              <a:rPr lang="en-US" sz="2000" b="1" dirty="0">
                <a:solidFill>
                  <a:srgbClr val="000000"/>
                </a:solidFill>
                <a:latin typeface="Calibri" panose="020F0502020204030204" pitchFamily="34" charset="0"/>
                <a:ea typeface="Calibri" panose="020F0502020204030204" pitchFamily="34" charset="0"/>
              </a:rPr>
              <a:t>Week 5: </a:t>
            </a:r>
          </a:p>
          <a:p>
            <a:pPr>
              <a:spcBef>
                <a:spcPts val="1390"/>
              </a:spcBef>
              <a:tabLst>
                <a:tab pos="251460" algn="l"/>
              </a:tabLst>
            </a:pPr>
            <a:r>
              <a:rPr lang="en-US" b="1" dirty="0">
                <a:solidFill>
                  <a:srgbClr val="000000"/>
                </a:solidFill>
                <a:latin typeface="Calibri" panose="020F0502020204030204" pitchFamily="34" charset="0"/>
                <a:ea typeface="Calibri" panose="020F0502020204030204" pitchFamily="34" charset="0"/>
              </a:rPr>
              <a:t>Roman Life – </a:t>
            </a:r>
            <a:r>
              <a:rPr lang="en-US" dirty="0">
                <a:solidFill>
                  <a:srgbClr val="000000"/>
                </a:solidFill>
                <a:latin typeface="Calibri" panose="020F0502020204030204" pitchFamily="34" charset="0"/>
                <a:ea typeface="Calibri" panose="020F0502020204030204" pitchFamily="34" charset="0"/>
              </a:rPr>
              <a:t>Write a paragraph </a:t>
            </a:r>
            <a:r>
              <a:rPr lang="en-US" dirty="0" err="1">
                <a:solidFill>
                  <a:srgbClr val="000000"/>
                </a:solidFill>
                <a:latin typeface="Calibri" panose="020F0502020204030204" pitchFamily="34" charset="0"/>
                <a:ea typeface="Calibri" panose="020F0502020204030204" pitchFamily="34" charset="0"/>
              </a:rPr>
              <a:t>about.Life</a:t>
            </a:r>
            <a:r>
              <a:rPr lang="en-US" dirty="0">
                <a:solidFill>
                  <a:srgbClr val="000000"/>
                </a:solidFill>
                <a:latin typeface="Calibri" panose="020F0502020204030204" pitchFamily="34" charset="0"/>
                <a:ea typeface="Calibri" panose="020F0502020204030204" pitchFamily="34" charset="0"/>
              </a:rPr>
              <a:t> of women in Roman society. Write out some Latin words to justify your facts</a:t>
            </a:r>
            <a:r>
              <a:rPr lang="en-US"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b="1">
                <a:solidFill>
                  <a:srgbClr val="000000"/>
                </a:solidFill>
                <a:latin typeface="Calibri" panose="020F0502020204030204" pitchFamily="34" charset="0"/>
                <a:ea typeface="Calibri" panose="020F0502020204030204" pitchFamily="34" charset="0"/>
              </a:rPr>
              <a:t>Week 6:</a:t>
            </a:r>
            <a:br>
              <a:rPr lang="en-US" b="1">
                <a:solidFill>
                  <a:srgbClr val="000000"/>
                </a:solidFill>
                <a:latin typeface="Calibri" panose="020F0502020204030204" pitchFamily="34" charset="0"/>
                <a:ea typeface="Calibri" panose="020F0502020204030204" pitchFamily="34" charset="0"/>
              </a:rPr>
            </a:br>
            <a:r>
              <a:rPr lang="en-US" b="1">
                <a:solidFill>
                  <a:srgbClr val="000000"/>
                </a:solidFill>
                <a:latin typeface="Calibri" panose="020F0502020204030204" pitchFamily="34" charset="0"/>
                <a:ea typeface="Calibri" panose="020F0502020204030204" pitchFamily="34" charset="0"/>
              </a:rPr>
              <a:t> </a:t>
            </a:r>
            <a:r>
              <a:rPr lang="en-US" dirty="0">
                <a:solidFill>
                  <a:srgbClr val="000000"/>
                </a:solidFill>
                <a:latin typeface="Calibri" panose="020F0502020204030204" pitchFamily="34" charset="0"/>
                <a:ea typeface="Calibri" panose="020F0502020204030204" pitchFamily="34" charset="0"/>
              </a:rPr>
              <a:t>Vocabulary test. See Prescribed Vocab list by </a:t>
            </a:r>
            <a:r>
              <a:rPr lang="en-US" dirty="0" err="1">
                <a:solidFill>
                  <a:srgbClr val="000000"/>
                </a:solidFill>
                <a:latin typeface="Calibri" panose="020F0502020204030204" pitchFamily="34" charset="0"/>
                <a:ea typeface="Calibri" panose="020F0502020204030204" pitchFamily="34" charset="0"/>
              </a:rPr>
              <a:t>Eduqas</a:t>
            </a:r>
            <a:r>
              <a:rPr lang="en-US" dirty="0">
                <a:solidFill>
                  <a:srgbClr val="000000"/>
                </a:solidFill>
                <a:latin typeface="Calibri" panose="020F0502020204030204" pitchFamily="34" charset="0"/>
                <a:ea typeface="Calibri" panose="020F0502020204030204" pitchFamily="34" charset="0"/>
              </a:rPr>
              <a:t>. Revise the first 2 pages</a:t>
            </a: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b="1" dirty="0">
                <a:solidFill>
                  <a:srgbClr val="000000"/>
                </a:solidFill>
                <a:latin typeface="Calibri" panose="020F0502020204030204" pitchFamily="34" charset="0"/>
                <a:ea typeface="Calibri" panose="020F0502020204030204" pitchFamily="34" charset="0"/>
              </a:rPr>
              <a:t>Week 7: Cultural Project</a:t>
            </a: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r>
              <a:rPr lang="en-GB" sz="1200" dirty="0" err="1">
                <a:effectLst/>
                <a:latin typeface="Calibri" panose="020F0502020204030204" pitchFamily="34" charset="0"/>
                <a:ea typeface="Calibri" panose="020F0502020204030204" pitchFamily="34" charset="0"/>
              </a:rPr>
              <a:t>bbbb</a:t>
            </a: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216788" y="1578182"/>
            <a:ext cx="4736212" cy="1062358"/>
          </a:xfrm>
          <a:prstGeom prst="rect">
            <a:avLst/>
          </a:prstGeom>
          <a:noFill/>
          <a:ln w="12700">
            <a:solidFill>
              <a:schemeClr val="accent1"/>
            </a:solidFill>
            <a:prstDash val="solid"/>
          </a:ln>
        </p:spPr>
        <p:txBody>
          <a:bodyPr wrap="square" lIns="0" tIns="0" rIns="0" bIns="0" rtlCol="0">
            <a:noAutofit/>
          </a:bodyPr>
          <a:lstStyle/>
          <a:p>
            <a:pPr>
              <a:spcBef>
                <a:spcPts val="1390"/>
              </a:spcBef>
              <a:tabLst>
                <a:tab pos="251460" algn="l"/>
              </a:tabLst>
            </a:pPr>
            <a:r>
              <a:rPr lang="en-US" b="1" dirty="0"/>
              <a:t>  Week 2: </a:t>
            </a:r>
            <a:r>
              <a:rPr lang="en-US" b="1" dirty="0">
                <a:solidFill>
                  <a:srgbClr val="000000"/>
                </a:solidFill>
                <a:latin typeface="Calibri" panose="020F0502020204030204" pitchFamily="34" charset="0"/>
                <a:ea typeface="Calibri" panose="020F0502020204030204" pitchFamily="34" charset="0"/>
              </a:rPr>
              <a:t>Perfect tense</a:t>
            </a:r>
            <a:endParaRPr lang="en-US" b="1" dirty="0"/>
          </a:p>
          <a:p>
            <a:pPr>
              <a:lnSpc>
                <a:spcPct val="115000"/>
              </a:lnSpc>
              <a:spcAft>
                <a:spcPts val="800"/>
              </a:spcAft>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a:t>
            </a:r>
            <a:r>
              <a:rPr lang="en-GB" dirty="0"/>
              <a:t>Write out the 5 tenses of Latin, with their endings. </a:t>
            </a:r>
            <a:br>
              <a:rPr lang="en-GB" dirty="0"/>
            </a:br>
            <a:r>
              <a:rPr lang="en-GB" dirty="0"/>
              <a:t>Give examples of verbs in each tense.                       </a:t>
            </a:r>
          </a:p>
          <a:p>
            <a:pPr>
              <a:lnSpc>
                <a:spcPct val="115000"/>
              </a:lnSpc>
              <a:spcAft>
                <a:spcPts val="800"/>
              </a:spcAft>
              <a:buNone/>
            </a:pPr>
            <a:endParaRPr lang="en-GB" sz="2000"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2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lvl="1"/>
            <a:r>
              <a:rPr lang="en-US" sz="1200" b="1"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p:txBody>
      </p:sp>
      <p:sp>
        <p:nvSpPr>
          <p:cNvPr id="3" name="Rectangle 2">
            <a:extLst>
              <a:ext uri="{FF2B5EF4-FFF2-40B4-BE49-F238E27FC236}">
                <a16:creationId xmlns:a16="http://schemas.microsoft.com/office/drawing/2014/main" id="{94135F07-82B9-4B1A-AEC6-324227274261}"/>
              </a:ext>
            </a:extLst>
          </p:cNvPr>
          <p:cNvSpPr/>
          <p:nvPr/>
        </p:nvSpPr>
        <p:spPr>
          <a:xfrm>
            <a:off x="201796" y="2862719"/>
            <a:ext cx="4706226" cy="764312"/>
          </a:xfrm>
          <a:prstGeom prst="rect">
            <a:avLst/>
          </a:prstGeom>
          <a:ln>
            <a:solidFill>
              <a:schemeClr val="tx1"/>
            </a:solidFill>
          </a:ln>
        </p:spPr>
        <p:txBody>
          <a:bodyPr wrap="square">
            <a:spAutoFit/>
          </a:bodyPr>
          <a:lstStyle/>
          <a:p>
            <a:pPr>
              <a:spcBef>
                <a:spcPts val="1390"/>
              </a:spcBef>
              <a:tabLst>
                <a:tab pos="251460" algn="l"/>
              </a:tabLst>
            </a:pPr>
            <a:r>
              <a:rPr lang="en-GB" sz="1600" b="1" dirty="0">
                <a:solidFill>
                  <a:srgbClr val="000000"/>
                </a:solidFill>
                <a:latin typeface="Calibri" panose="020F0502020204030204" pitchFamily="34" charset="0"/>
                <a:ea typeface="Calibri" panose="020F0502020204030204" pitchFamily="34" charset="0"/>
              </a:rPr>
              <a:t>Week 3 Past Paper</a:t>
            </a:r>
          </a:p>
          <a:p>
            <a:pPr>
              <a:spcBef>
                <a:spcPts val="1390"/>
              </a:spcBef>
              <a:tabLst>
                <a:tab pos="251460" algn="l"/>
              </a:tabLst>
            </a:pPr>
            <a:r>
              <a:rPr lang="en-GB" sz="1600" b="1" dirty="0">
                <a:solidFill>
                  <a:srgbClr val="000000"/>
                </a:solidFill>
                <a:latin typeface="Calibri" panose="020F0502020204030204" pitchFamily="34" charset="0"/>
                <a:ea typeface="Calibri" panose="020F0502020204030204" pitchFamily="34" charset="0"/>
              </a:rPr>
              <a:t>Paper 2021 – Component 1</a:t>
            </a:r>
            <a:endParaRPr lang="en-GB" sz="2400" kern="100" dirty="0">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374585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 Create a double-sided revision sheet on Paul Willis’ ‘Learning to </a:t>
            </a:r>
            <a:r>
              <a:rPr lang="en-US" sz="1200" b="1" dirty="0" err="1">
                <a:solidFill>
                  <a:srgbClr val="000000"/>
                </a:solidFill>
                <a:latin typeface="Calibri" panose="020F0502020204030204" pitchFamily="34" charset="0"/>
                <a:ea typeface="Calibri" panose="020F0502020204030204" pitchFamily="34" charset="0"/>
              </a:rPr>
              <a:t>Labour</a:t>
            </a:r>
            <a:r>
              <a:rPr lang="en-US" sz="1200" b="1" dirty="0">
                <a:solidFill>
                  <a:srgbClr val="000000"/>
                </a:solidFill>
                <a:latin typeface="Calibri" panose="020F0502020204030204" pitchFamily="34" charset="0"/>
                <a:ea typeface="Calibri" panose="020F0502020204030204" pitchFamily="34" charset="0"/>
              </a:rPr>
              <a:t>’, including what he found, what methods he used, what perspective he writes from.</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Use the following clips to help you:</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2"/>
              </a:rPr>
              <a:t>https://www.youtube.com/watch?v=WWSj_OJeh6M</a:t>
            </a:r>
            <a:r>
              <a:rPr lang="en-US" sz="1200" b="1" dirty="0">
                <a:solidFill>
                  <a:srgbClr val="000000"/>
                </a:solidFill>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Sociology</a:t>
            </a:r>
            <a:endParaRPr lang="en-GB" sz="2400" dirty="0">
              <a:solidFill>
                <a:schemeClr val="bg1"/>
              </a:solidFill>
            </a:endParaRP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20031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double-sided revision sheet on the effects of gender on attainment.</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Use the following clip to help you: </a:t>
            </a:r>
            <a:r>
              <a:rPr lang="en-US" sz="1200" b="1" dirty="0">
                <a:solidFill>
                  <a:srgbClr val="000000"/>
                </a:solidFill>
                <a:latin typeface="Calibri" panose="020F0502020204030204" pitchFamily="34" charset="0"/>
                <a:ea typeface="Calibri" panose="020F0502020204030204" pitchFamily="34" charset="0"/>
                <a:hlinkClick r:id="rId3"/>
              </a:rPr>
              <a:t>https://www.youtube.com/watch?v=guZwqbykw7g</a:t>
            </a:r>
            <a:r>
              <a:rPr lang="en-US" sz="1200" b="1" dirty="0">
                <a:solidFill>
                  <a:srgbClr val="000000"/>
                </a:solidFill>
                <a:latin typeface="Calibri" panose="020F0502020204030204" pitchFamily="34" charset="0"/>
                <a:ea typeface="Calibri" panose="020F0502020204030204" pitchFamily="34" charset="0"/>
              </a:rPr>
              <a:t> </a:t>
            </a: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753679"/>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rPr>
              <a:t>Week 3:</a:t>
            </a:r>
          </a:p>
          <a:p>
            <a:pP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rPr>
              <a:t>Create a double-sided revision sheet on the effects of ethnicity on attainment.  </a:t>
            </a:r>
          </a:p>
          <a:p>
            <a:pP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rPr>
              <a:t>Use the following clip to help you:</a:t>
            </a:r>
          </a:p>
          <a:p>
            <a:pP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hlinkClick r:id="rId4"/>
              </a:rPr>
              <a:t>https://www.youtube.com/watch?v=tUzVUXLbd20</a:t>
            </a:r>
            <a:r>
              <a:rPr lang="en-US" sz="1200" b="1">
                <a:solidFill>
                  <a:srgbClr val="000000"/>
                </a:solidFill>
                <a:latin typeface="Calibri" panose="020F0502020204030204" pitchFamily="34" charset="0"/>
                <a:ea typeface="Calibri" panose="020F0502020204030204" pitchFamily="34" charset="0"/>
              </a:rPr>
              <a:t> </a:t>
            </a:r>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Week 4: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What factor do you think has the biggest impact on attainment, class, gender or ethnicity?</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Write your answer in the style of a 12m essay question.</a:t>
            </a: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63560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rPr>
              <a:t>Week 5:</a:t>
            </a:r>
          </a:p>
          <a:p>
            <a:pP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rPr>
              <a:t>Create a glossary of all key terms in the sociology of education and learn them.</a:t>
            </a:r>
            <a:br>
              <a:rPr lang="en-US" sz="1200" b="1">
                <a:solidFill>
                  <a:srgbClr val="000000"/>
                </a:solidFill>
                <a:latin typeface="Calibri" panose="020F0502020204030204" pitchFamily="34" charset="0"/>
                <a:ea typeface="Calibri" panose="020F0502020204030204" pitchFamily="34" charset="0"/>
              </a:rPr>
            </a:br>
            <a:r>
              <a:rPr lang="en-US" sz="1200" b="1">
                <a:solidFill>
                  <a:srgbClr val="000000"/>
                </a:solidFill>
                <a:latin typeface="Calibri" panose="020F0502020204030204" pitchFamily="34" charset="0"/>
                <a:ea typeface="Calibri" panose="020F0502020204030204" pitchFamily="34" charset="0"/>
              </a:rPr>
              <a:t> </a:t>
            </a:r>
            <a:endParaRPr lang="en-US" sz="1200" b="1" dirty="0">
              <a:solidFill>
                <a:srgbClr val="000000"/>
              </a:solidFill>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220031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rPr>
              <a:t>Week 6: </a:t>
            </a:r>
            <a:endParaRPr lang="en-GB" sz="1200" b="1">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b="1">
                <a:solidFill>
                  <a:srgbClr val="000000"/>
                </a:solidFill>
                <a:latin typeface="Calibri" panose="020F0502020204030204" pitchFamily="34" charset="0"/>
                <a:ea typeface="Calibri" panose="020F0502020204030204" pitchFamily="34" charset="0"/>
              </a:rPr>
              <a:t>Use the following website to access and practice past papers:</a:t>
            </a:r>
          </a:p>
          <a:p>
            <a:pPr>
              <a:spcBef>
                <a:spcPts val="1390"/>
              </a:spcBef>
              <a:tabLst>
                <a:tab pos="251460" algn="l"/>
              </a:tabLst>
            </a:pPr>
            <a:r>
              <a:rPr lang="en-GB" sz="1200" b="1">
                <a:solidFill>
                  <a:srgbClr val="000000"/>
                </a:solidFill>
                <a:latin typeface="Calibri" panose="020F0502020204030204" pitchFamily="34" charset="0"/>
                <a:ea typeface="Calibri" panose="020F0502020204030204" pitchFamily="34" charset="0"/>
                <a:hlinkClick r:id="rId5"/>
              </a:rPr>
              <a:t>https://www.aqa.org.uk/subjects/sociology/gcse/sociology-8192/assessment-resources</a:t>
            </a:r>
            <a:r>
              <a:rPr lang="en-GB" sz="1200" b="1">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p:txBody>
      </p:sp>
      <p:sp>
        <p:nvSpPr>
          <p:cNvPr id="24" name="Textbox 33">
            <a:extLst>
              <a:ext uri="{FF2B5EF4-FFF2-40B4-BE49-F238E27FC236}">
                <a16:creationId xmlns:a16="http://schemas.microsoft.com/office/drawing/2014/main" id="{021BFE3C-32E9-43D3-9904-FD53C9CAF495}"/>
              </a:ext>
            </a:extLst>
          </p:cNvPr>
          <p:cNvSpPr txBox="1">
            <a:spLocks/>
          </p:cNvSpPr>
          <p:nvPr/>
        </p:nvSpPr>
        <p:spPr>
          <a:xfrm>
            <a:off x="5074357" y="375367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 </a:t>
            </a:r>
            <a:r>
              <a:rPr lang="en-US" sz="1200" b="1" dirty="0">
                <a:solidFill>
                  <a:srgbClr val="000000"/>
                </a:solidFill>
                <a:effectLst/>
                <a:latin typeface="Calibri" panose="020F0502020204030204" pitchFamily="34" charset="0"/>
                <a:ea typeface="Calibri" panose="020F0502020204030204" pitchFamily="34" charset="0"/>
              </a:rPr>
              <a:t>Why is Sociology an importan</a:t>
            </a:r>
            <a:r>
              <a:rPr lang="en-US" sz="1200" b="1" dirty="0">
                <a:solidFill>
                  <a:srgbClr val="000000"/>
                </a:solidFill>
                <a:latin typeface="Calibri" panose="020F0502020204030204" pitchFamily="34" charset="0"/>
                <a:ea typeface="Calibri" panose="020F0502020204030204" pitchFamily="34" charset="0"/>
              </a:rPr>
              <a:t>t subject?</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Create a poster explaining what Sociology is, wh</a:t>
            </a:r>
            <a:r>
              <a:rPr lang="en-US" sz="1200" b="1" dirty="0">
                <a:solidFill>
                  <a:srgbClr val="000000"/>
                </a:solidFill>
                <a:latin typeface="Calibri" panose="020F0502020204030204" pitchFamily="34" charset="0"/>
                <a:ea typeface="Calibri" panose="020F0502020204030204" pitchFamily="34" charset="0"/>
              </a:rPr>
              <a:t>at we study and why it is an important subject in school.</a:t>
            </a:r>
          </a:p>
          <a:p>
            <a:pPr>
              <a:spcBef>
                <a:spcPts val="1390"/>
              </a:spcBef>
              <a:tabLst>
                <a:tab pos="251460" algn="l"/>
              </a:tabLst>
            </a:pPr>
            <a:r>
              <a:rPr lang="en-US" sz="1200" b="1" dirty="0">
                <a:solidFill>
                  <a:srgbClr val="FF0000"/>
                </a:solidFill>
                <a:effectLst/>
                <a:latin typeface="Calibri" panose="020F0502020204030204" pitchFamily="34" charset="0"/>
                <a:ea typeface="Calibri" panose="020F0502020204030204" pitchFamily="34" charset="0"/>
              </a:rPr>
              <a:t>The best will be given a prize</a:t>
            </a: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5044373"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Lads, subculture, anti</a:t>
            </a:r>
            <a:r>
              <a:rPr lang="en-US" sz="1200" b="1" dirty="0">
                <a:solidFill>
                  <a:srgbClr val="000000"/>
                </a:solidFill>
                <a:latin typeface="Calibri" panose="020F0502020204030204" pitchFamily="34" charset="0"/>
                <a:ea typeface="Calibri" panose="020F0502020204030204" pitchFamily="34" charset="0"/>
              </a:rPr>
              <a:t>-school subculture, stereotypes, sexism, racism, ethnocentric curriculum</a:t>
            </a:r>
            <a:r>
              <a:rPr lang="en-US" sz="1200" b="1">
                <a:solidFill>
                  <a:srgbClr val="000000"/>
                </a:solidFill>
                <a:latin typeface="Calibri" panose="020F0502020204030204" pitchFamily="34" charset="0"/>
                <a:ea typeface="Calibri" panose="020F0502020204030204" pitchFamily="34" charset="0"/>
              </a:rPr>
              <a:t>, labelling</a:t>
            </a:r>
            <a:endParaRPr lang="en-US" sz="12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37599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6019417"/>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a:p>
            <a:pPr algn="just">
              <a:lnSpc>
                <a:spcPts val="1150"/>
              </a:lnSpc>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Key vocabulary: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flow chart, start, end, process, decision, arrow, yes, no, input/output, storage, logic gates, and, or , not, exclusive, one, zero, truth table</a:t>
            </a:r>
            <a:endPar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Week 1:  What is a flow chart and provide its key components and purpose.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b="1" dirty="0">
                <a:solidFill>
                  <a:schemeClr val="bg1"/>
                </a:solidFill>
                <a:latin typeface="Calibri" panose="020F0502020204030204" pitchFamily="34" charset="0"/>
                <a:cs typeface="Calibri" panose="020F0502020204030204" pitchFamily="34" charset="0"/>
              </a:rPr>
              <a:t>Computing</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r>
              <a:rPr lang="en-GB"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Week 4: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What are the logic gates symbols and truth tables and explain the core logic gate symbols and truth tables. Research diagrams on it</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Week 5: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What are the core purpose and functions as well as key points of using logic gates. </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Week 2: With reference to Week 1, label the different flowchart symbols  in a Word or PowerPoint file. You will find the flowchart symbols in shapes in Word or PowerPoint.  Also, research the advances flow chart symbols in Google and label these.</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26678"/>
            <a:ext cx="4706226" cy="151115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Week 6: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With reference to Week 4 and 5, a</a:t>
            </a:r>
            <a:r>
              <a:rPr lang="en-US" sz="1600" b="1" dirty="0">
                <a:latin typeface="Calibri" panose="020F0502020204030204" pitchFamily="34" charset="0"/>
                <a:cs typeface="Calibri" panose="020F0502020204030204" pitchFamily="34" charset="0"/>
              </a:rPr>
              <a:t>ccess the website link: </a:t>
            </a:r>
            <a:r>
              <a:rPr lang="en-US" sz="1600" b="1" dirty="0">
                <a:latin typeface="Calibri" panose="020F0502020204030204" pitchFamily="34" charset="0"/>
                <a:cs typeface="Calibri" panose="020F0502020204030204" pitchFamily="34" charset="0"/>
                <a:hlinkClick r:id="rId2"/>
              </a:rPr>
              <a:t>https://www.101computing.net/design-your-own-logic-gates-circuits/</a:t>
            </a:r>
            <a:r>
              <a:rPr lang="en-US" sz="1600" b="1" dirty="0">
                <a:latin typeface="Calibri" panose="020F0502020204030204" pitchFamily="34" charset="0"/>
                <a:cs typeface="Calibri" panose="020F0502020204030204" pitchFamily="34" charset="0"/>
              </a:rPr>
              <a:t>  .  Complete the 6 exercises on the different logic gates circuits provided.</a:t>
            </a:r>
            <a:endParaRPr lang="en-GB" sz="1600" b="1" dirty="0">
              <a:latin typeface="Calibri" panose="020F0502020204030204" pitchFamily="34" charset="0"/>
              <a:ea typeface="Calibri" panose="020F0502020204030204" pitchFamily="34" charset="0"/>
              <a:cs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111233" y="4326678"/>
            <a:ext cx="4736212" cy="1511154"/>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Week 3: Research a data flow chart on making a sandwich and then create a data flow chart on it using symbols. Thereafter create a data flow chart of a topic of your choice using symbols.</a:t>
            </a:r>
          </a:p>
        </p:txBody>
      </p:sp>
    </p:spTree>
    <p:extLst>
      <p:ext uri="{BB962C8B-B14F-4D97-AF65-F5344CB8AC3E}">
        <p14:creationId xmlns:p14="http://schemas.microsoft.com/office/powerpoint/2010/main" val="1357729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Research ideas for two of the options for your independent project.  Create a mind map for each option. The  mind map that includes more ideas is likely to be your best choice for your project moving forward. </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Art and Design Year 10 Term 6</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mood board for your chosen theme. Collect plenty of images that relate to your theme and present in a PowerPoint slide.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Research your first artist for your chosen theme. Collect images and information and present on a PowerPoint. You will use this work in your sketchbook.</a:t>
            </a:r>
          </a:p>
          <a:p>
            <a:endParaRPr lang="en-US" sz="1200" b="1"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r>
              <a:rPr lang="en-US" sz="1200" b="1" dirty="0">
                <a:solidFill>
                  <a:srgbClr val="000000"/>
                </a:solidFill>
                <a:latin typeface="Calibri" panose="020F0502020204030204" pitchFamily="34" charset="0"/>
                <a:ea typeface="Calibri" panose="020F0502020204030204" pitchFamily="34" charset="0"/>
              </a:rPr>
              <a:t>Create a double page critical study for your first artist. Use the images you collected last week and create visual studies of parts of the work. Write about the artist in your own words, adding your own opinion of the work. </a:t>
            </a: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your own response in the style of the artist you have studied using materials and processes that are relevant to their work. </a:t>
            </a: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Critical analysis, annotation, content, form, process, mood, composition, mark making, expression, meaning, context</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endParaRPr lang="en-US" sz="1200" b="1" dirty="0">
              <a:solidFill>
                <a:srgbClr val="000000"/>
              </a:solidFill>
              <a:latin typeface="Calibri" panose="020F0502020204030204" pitchFamily="34" charset="0"/>
              <a:ea typeface="Calibri" panose="020F0502020204030204" pitchFamily="34" charset="0"/>
            </a:endParaRPr>
          </a:p>
          <a:p>
            <a:r>
              <a:rPr lang="en-GB" sz="1200" b="1" dirty="0">
                <a:solidFill>
                  <a:srgbClr val="000000"/>
                </a:solidFill>
                <a:latin typeface="Calibri" panose="020F0502020204030204" pitchFamily="34" charset="0"/>
                <a:ea typeface="Calibri" panose="020F0502020204030204" pitchFamily="34" charset="0"/>
              </a:rPr>
              <a:t>Research your first artist for your chosen theme. Collect images and information and present on a PowerPoint. You will use this work in your sketchbook.</a:t>
            </a:r>
          </a:p>
          <a:p>
            <a:endParaRPr lang="en-US" sz="1200" b="1"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r>
              <a:rPr lang="en-US" sz="1200" b="1" dirty="0">
                <a:solidFill>
                  <a:srgbClr val="000000"/>
                </a:solidFill>
                <a:latin typeface="Calibri" panose="020F0502020204030204" pitchFamily="34" charset="0"/>
                <a:ea typeface="Calibri" panose="020F0502020204030204" pitchFamily="34" charset="0"/>
              </a:rPr>
              <a:t>Create a double page critical study for your second artist. Use the images you collected last week and create visual studies of parts of the work. Write about the artist in your own words, adding your own opinion of the work</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16662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Write out the structure of the exam.  How many questions are there, how many marks are each one worth and how long should you spend on each question?</a:t>
            </a: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Drama: Year 10 Term 6</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Spend some time making sure you are ready for your lines to be learned.  Highlight the script, and add in any of the moves that you have focused on in class (in pencil, in case you make any changes)</a:t>
            </a: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Make yourself a list of the order of events in the play Blood Brothers.  Try to make as much detail as possible so that you remember how the play runs and what happens where.</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Find some time at break or lunch time to get together with your group and run your lines.  You should go back over any that you miss in order to make sure that you are fully confident. </a:t>
            </a:r>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Revise and recap the technical skills that we have learned.  Make a revision clock of the four different areas – costume, set, lighting and sound – with as much detail as you can on each of them.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Proxemics, gait, posture, pace, emphasis, volume, projection</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With your group, find some time at break or lunchtime to practice your piece of drama in preparation for your final performance of the script.  See me if you need to </a:t>
            </a:r>
            <a:r>
              <a:rPr lang="en-US" sz="1200" b="1" dirty="0" err="1">
                <a:solidFill>
                  <a:srgbClr val="000000"/>
                </a:solidFill>
                <a:latin typeface="Calibri" panose="020F0502020204030204" pitchFamily="34" charset="0"/>
                <a:ea typeface="Calibri" panose="020F0502020204030204" pitchFamily="34" charset="0"/>
              </a:rPr>
              <a:t>organise</a:t>
            </a:r>
            <a:r>
              <a:rPr lang="en-US" sz="1200" b="1" dirty="0">
                <a:solidFill>
                  <a:srgbClr val="000000"/>
                </a:solidFill>
                <a:latin typeface="Calibri" panose="020F0502020204030204" pitchFamily="34" charset="0"/>
                <a:ea typeface="Calibri" panose="020F0502020204030204" pitchFamily="34" charset="0"/>
              </a:rPr>
              <a:t> time in the drama studio.</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Take some time to evaluate your piece.  Write out what you think went well and you can use in your final exam next year, and also what you think are your key areas that you will need to work particularly hard when we come to your </a:t>
            </a:r>
            <a:r>
              <a:rPr lang="en-US" sz="1200" b="1">
                <a:solidFill>
                  <a:srgbClr val="000000"/>
                </a:solidFill>
                <a:latin typeface="Calibri" panose="020F0502020204030204" pitchFamily="34" charset="0"/>
                <a:ea typeface="Calibri" panose="020F0502020204030204" pitchFamily="34" charset="0"/>
              </a:rPr>
              <a:t>final performance.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77765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534728"/>
            <a:ext cx="4736212" cy="1336602"/>
          </a:xfrm>
          <a:prstGeom prst="rect">
            <a:avLst/>
          </a:prstGeom>
          <a:noFill/>
          <a:ln w="12700">
            <a:solidFill>
              <a:srgbClr val="000000"/>
            </a:solidFill>
            <a:prstDash val="solid"/>
          </a:ln>
        </p:spPr>
        <p:txBody>
          <a:bodyPr wrap="square" lIns="0" tIns="0" rIns="0" bIns="0" rtlCol="0">
            <a:noAutofit/>
          </a:bodyPr>
          <a:lstStyle/>
          <a:p>
            <a:pPr>
              <a:lnSpc>
                <a:spcPct val="115000"/>
              </a:lnSpc>
              <a:spcAft>
                <a:spcPts val="800"/>
              </a:spcAft>
              <a:buNone/>
            </a:pPr>
            <a:r>
              <a:rPr lang="en-US" sz="1200" b="1" dirty="0">
                <a:solidFill>
                  <a:srgbClr val="000000"/>
                </a:solidFill>
                <a:effectLst/>
                <a:latin typeface="Calibri" panose="020F0502020204030204" pitchFamily="34" charset="0"/>
                <a:ea typeface="Calibri" panose="020F0502020204030204" pitchFamily="34" charset="0"/>
              </a:rPr>
              <a:t> Week 1</a:t>
            </a:r>
            <a:r>
              <a:rPr lang="en-US" sz="1100" b="1" dirty="0">
                <a:solidFill>
                  <a:srgbClr val="000000"/>
                </a:solidFill>
                <a:effectLst/>
                <a:latin typeface="Calibri" panose="020F0502020204030204" pitchFamily="34" charset="0"/>
                <a:ea typeface="Calibri" panose="020F0502020204030204" pitchFamily="34" charset="0"/>
              </a:rPr>
              <a:t>:  </a:t>
            </a:r>
            <a:r>
              <a:rPr lang="en-GB" sz="1100" kern="100" dirty="0">
                <a:effectLst/>
                <a:latin typeface="Aptos" panose="020B0004020202020204" pitchFamily="34" charset="0"/>
                <a:ea typeface="Aptos" panose="020B0004020202020204" pitchFamily="34" charset="0"/>
                <a:cs typeface="Times New Roman" panose="02020603050405020304" pitchFamily="18" charset="0"/>
              </a:rPr>
              <a:t>Compose a short </a:t>
            </a:r>
            <a:r>
              <a:rPr lang="en-GB" sz="1100" b="1" kern="100" dirty="0">
                <a:effectLst/>
                <a:latin typeface="Aptos" panose="020B0004020202020204" pitchFamily="34" charset="0"/>
                <a:ea typeface="Aptos" panose="020B0004020202020204" pitchFamily="34" charset="0"/>
                <a:cs typeface="Times New Roman" panose="02020603050405020304" pitchFamily="18" charset="0"/>
              </a:rPr>
              <a:t>4–8 bar motif</a:t>
            </a:r>
            <a:r>
              <a:rPr lang="en-GB" sz="1100" kern="100" dirty="0">
                <a:effectLst/>
                <a:latin typeface="Aptos" panose="020B0004020202020204" pitchFamily="34" charset="0"/>
                <a:ea typeface="Aptos" panose="020B0004020202020204" pitchFamily="34" charset="0"/>
                <a:cs typeface="Times New Roman" panose="02020603050405020304" pitchFamily="18" charset="0"/>
              </a:rPr>
              <a:t> (melody only).</a:t>
            </a:r>
          </a:p>
          <a:p>
            <a:pPr>
              <a:lnSpc>
                <a:spcPct val="115000"/>
              </a:lnSpc>
              <a:spcAft>
                <a:spcPts val="800"/>
              </a:spcAft>
              <a:buNone/>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Develop it in at least </a:t>
            </a:r>
            <a:r>
              <a:rPr lang="en-GB" sz="1100" b="1" kern="100" dirty="0">
                <a:effectLst/>
                <a:latin typeface="Aptos" panose="020B0004020202020204" pitchFamily="34" charset="0"/>
                <a:ea typeface="Aptos" panose="020B0004020202020204" pitchFamily="34" charset="0"/>
                <a:cs typeface="Times New Roman" panose="02020603050405020304" pitchFamily="18" charset="0"/>
              </a:rPr>
              <a:t>two different ways</a:t>
            </a:r>
            <a:r>
              <a:rPr lang="en-GB" sz="1100" kern="100" dirty="0">
                <a:effectLst/>
                <a:latin typeface="Aptos" panose="020B0004020202020204" pitchFamily="34" charset="0"/>
                <a:ea typeface="Aptos" panose="020B0004020202020204" pitchFamily="34" charset="0"/>
                <a:cs typeface="Times New Roman" panose="02020603050405020304" pitchFamily="18" charset="0"/>
              </a:rPr>
              <a:t>, such as: </a:t>
            </a:r>
          </a:p>
          <a:p>
            <a:pPr>
              <a:lnSpc>
                <a:spcPct val="115000"/>
              </a:lnSpc>
              <a:spcAft>
                <a:spcPts val="800"/>
              </a:spcAft>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Repetition,  Sequence (moving the motif up/down) variation, Inversion</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23177"/>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Music</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1927903"/>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marL="342900" lvl="0" indent="-342900">
              <a:lnSpc>
                <a:spcPct val="115000"/>
              </a:lnSpc>
              <a:spcAft>
                <a:spcPts val="800"/>
              </a:spcAft>
              <a:buSzPts val="1000"/>
              <a:buFont typeface="Symbol" panose="05050102010706020507" pitchFamily="18" charset="2"/>
              <a:buChar char=""/>
              <a:tabLst>
                <a:tab pos="457200" algn="l"/>
              </a:tabLst>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Write an </a:t>
            </a:r>
            <a:r>
              <a:rPr lang="en-GB" sz="1100" b="1" kern="100" dirty="0">
                <a:effectLst/>
                <a:latin typeface="Aptos" panose="020B0004020202020204" pitchFamily="34" charset="0"/>
                <a:ea typeface="Aptos" panose="020B0004020202020204" pitchFamily="34" charset="0"/>
                <a:cs typeface="Times New Roman" panose="02020603050405020304" pitchFamily="18" charset="0"/>
              </a:rPr>
              <a:t>8-bar chord progression</a:t>
            </a:r>
            <a:r>
              <a:rPr lang="en-GB" sz="1100" kern="100" dirty="0">
                <a:effectLst/>
                <a:latin typeface="Aptos" panose="020B0004020202020204" pitchFamily="34" charset="0"/>
                <a:ea typeface="Aptos" panose="020B0004020202020204" pitchFamily="34" charset="0"/>
                <a:cs typeface="Times New Roman" panose="02020603050405020304" pitchFamily="18" charset="0"/>
              </a:rPr>
              <a:t> in a chosen key.</a:t>
            </a:r>
          </a:p>
          <a:p>
            <a:pPr marL="342900" lvl="0" indent="-342900">
              <a:lnSpc>
                <a:spcPct val="115000"/>
              </a:lnSpc>
              <a:spcAft>
                <a:spcPts val="800"/>
              </a:spcAft>
              <a:buSzPts val="1000"/>
              <a:buFont typeface="Symbol" panose="05050102010706020507" pitchFamily="18" charset="2"/>
              <a:buChar char=""/>
              <a:tabLst>
                <a:tab pos="457200" algn="l"/>
              </a:tabLst>
            </a:pPr>
            <a:r>
              <a:rPr lang="en-GB" sz="1100" kern="100" dirty="0">
                <a:effectLst/>
                <a:latin typeface="Aptos" panose="020B0004020202020204" pitchFamily="34" charset="0"/>
                <a:ea typeface="Aptos" panose="020B0004020202020204" pitchFamily="34" charset="0"/>
                <a:cs typeface="Times New Roman" panose="02020603050405020304" pitchFamily="18" charset="0"/>
              </a:rPr>
              <a:t>Use at least </a:t>
            </a:r>
            <a:r>
              <a:rPr lang="en-GB" sz="1100" b="1" kern="100" dirty="0">
                <a:effectLst/>
                <a:latin typeface="Aptos" panose="020B0004020202020204" pitchFamily="34" charset="0"/>
                <a:ea typeface="Aptos" panose="020B0004020202020204" pitchFamily="34" charset="0"/>
                <a:cs typeface="Times New Roman" panose="02020603050405020304" pitchFamily="18" charset="0"/>
              </a:rPr>
              <a:t>four different chords</a:t>
            </a:r>
            <a:r>
              <a:rPr lang="en-GB" sz="1100" kern="100" dirty="0">
                <a:effectLst/>
                <a:latin typeface="Aptos" panose="020B0004020202020204" pitchFamily="34" charset="0"/>
                <a:ea typeface="Aptos" panose="020B0004020202020204" pitchFamily="34" charset="0"/>
                <a:cs typeface="Times New Roman" panose="02020603050405020304" pitchFamily="18" charset="0"/>
              </a:rPr>
              <a:t> (e.g., I, IV, V, vi).</a:t>
            </a:r>
          </a:p>
          <a:p>
            <a:pPr>
              <a:buNone/>
            </a:pPr>
            <a:r>
              <a:rPr lang="en-GB" sz="1100" dirty="0">
                <a:effectLst/>
                <a:latin typeface="Aptos" panose="020B0004020202020204" pitchFamily="34" charset="0"/>
                <a:ea typeface="Aptos" panose="020B0004020202020204" pitchFamily="34" charset="0"/>
                <a:cs typeface="Times New Roman" panose="02020603050405020304" pitchFamily="18" charset="0"/>
              </a:rPr>
              <a:t>Create a simple melody to fit your chords</a:t>
            </a:r>
            <a:endParaRPr lang="en-US" sz="11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328102"/>
            <a:ext cx="4736212" cy="1360856"/>
          </a:xfrm>
          <a:prstGeom prst="rect">
            <a:avLst/>
          </a:prstGeom>
          <a:noFill/>
          <a:ln w="12700">
            <a:solidFill>
              <a:srgbClr val="000000"/>
            </a:solidFill>
            <a:prstDash val="solid"/>
          </a:ln>
        </p:spPr>
        <p:txBody>
          <a:bodyPr wrap="square" lIns="0" tIns="0" rIns="0" bIns="0" rtlCol="0">
            <a:no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 </a:t>
            </a:r>
            <a:r>
              <a:rPr lang="en-US" sz="1050" b="1" dirty="0">
                <a:solidFill>
                  <a:srgbClr val="000000"/>
                </a:solidFill>
                <a:latin typeface="Calibri" panose="020F0502020204030204" pitchFamily="34" charset="0"/>
                <a:ea typeface="Calibri" panose="020F0502020204030204" pitchFamily="34" charset="0"/>
              </a:rPr>
              <a:t> </a:t>
            </a:r>
            <a:r>
              <a:rPr lang="en-GB" sz="1050" kern="100" dirty="0">
                <a:effectLst/>
                <a:latin typeface="Aptos" panose="020B0004020202020204" pitchFamily="34" charset="0"/>
                <a:ea typeface="Aptos" panose="020B0004020202020204" pitchFamily="34" charset="0"/>
                <a:cs typeface="Times New Roman" panose="02020603050405020304" pitchFamily="18" charset="0"/>
              </a:rPr>
              <a:t>Choose a genre (e.g., pop, EDM, rock, jazz).</a:t>
            </a:r>
          </a:p>
          <a:p>
            <a:pPr marL="342900" lvl="0" indent="-342900">
              <a:lnSpc>
                <a:spcPct val="115000"/>
              </a:lnSpc>
              <a:spcAft>
                <a:spcPts val="800"/>
              </a:spcAft>
              <a:buSzPts val="1000"/>
              <a:buFont typeface="Symbol" panose="05050102010706020507" pitchFamily="18" charset="2"/>
              <a:buChar char=""/>
              <a:tabLst>
                <a:tab pos="457200" algn="l"/>
              </a:tabLst>
            </a:pPr>
            <a:r>
              <a:rPr lang="en-GB" sz="1050" kern="100" dirty="0">
                <a:effectLst/>
                <a:latin typeface="Aptos" panose="020B0004020202020204" pitchFamily="34" charset="0"/>
                <a:ea typeface="Aptos" panose="020B0004020202020204" pitchFamily="34" charset="0"/>
                <a:cs typeface="Times New Roman" panose="02020603050405020304" pitchFamily="18" charset="0"/>
              </a:rPr>
              <a:t>Compose a </a:t>
            </a:r>
            <a:r>
              <a:rPr lang="en-GB" sz="1050" b="1" kern="100" dirty="0">
                <a:effectLst/>
                <a:latin typeface="Aptos" panose="020B0004020202020204" pitchFamily="34" charset="0"/>
                <a:ea typeface="Aptos" panose="020B0004020202020204" pitchFamily="34" charset="0"/>
                <a:cs typeface="Times New Roman" panose="02020603050405020304" pitchFamily="18" charset="0"/>
              </a:rPr>
              <a:t>16-bar piece</a:t>
            </a:r>
            <a:r>
              <a:rPr lang="en-GB" sz="1050" kern="100" dirty="0">
                <a:effectLst/>
                <a:latin typeface="Aptos" panose="020B0004020202020204" pitchFamily="34" charset="0"/>
                <a:ea typeface="Aptos" panose="020B0004020202020204" pitchFamily="34" charset="0"/>
                <a:cs typeface="Times New Roman" panose="02020603050405020304" pitchFamily="18" charset="0"/>
              </a:rPr>
              <a:t> that demonstrates: </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050" kern="100" dirty="0">
                <a:effectLst/>
                <a:latin typeface="Aptos" panose="020B0004020202020204" pitchFamily="34" charset="0"/>
                <a:ea typeface="Aptos" panose="020B0004020202020204" pitchFamily="34" charset="0"/>
                <a:cs typeface="Times New Roman" panose="02020603050405020304" pitchFamily="18" charset="0"/>
              </a:rPr>
              <a:t>Typical rhythm patterns</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050" kern="100" dirty="0">
                <a:effectLst/>
                <a:latin typeface="Aptos" panose="020B0004020202020204" pitchFamily="34" charset="0"/>
                <a:ea typeface="Aptos" panose="020B0004020202020204" pitchFamily="34" charset="0"/>
                <a:cs typeface="Times New Roman" panose="02020603050405020304" pitchFamily="18" charset="0"/>
              </a:rPr>
              <a:t>Instrumentation</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050" kern="100" dirty="0">
                <a:effectLst/>
                <a:latin typeface="Aptos" panose="020B0004020202020204" pitchFamily="34" charset="0"/>
                <a:ea typeface="Aptos" panose="020B0004020202020204" pitchFamily="34" charset="0"/>
                <a:cs typeface="Times New Roman" panose="02020603050405020304" pitchFamily="18" charset="0"/>
              </a:rPr>
              <a:t>Structure or groove</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779818"/>
            <a:ext cx="4736212" cy="1281627"/>
          </a:xfrm>
          <a:prstGeom prst="rect">
            <a:avLst/>
          </a:prstGeom>
          <a:noFill/>
          <a:ln w="12700">
            <a:solidFill>
              <a:srgbClr val="000000"/>
            </a:solidFill>
            <a:prstDash val="solid"/>
          </a:ln>
        </p:spPr>
        <p:txBody>
          <a:bodyPr wrap="square" lIns="0" tIns="0" rIns="0" bIns="0" rtlCol="0">
            <a:no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Compose a </a:t>
            </a:r>
            <a:r>
              <a:rPr lang="en-GB" sz="1200" b="1" kern="100" dirty="0">
                <a:effectLst/>
                <a:latin typeface="Aptos" panose="020B0004020202020204" pitchFamily="34" charset="0"/>
                <a:ea typeface="Aptos" panose="020B0004020202020204" pitchFamily="34" charset="0"/>
                <a:cs typeface="Times New Roman" panose="02020603050405020304" pitchFamily="18" charset="0"/>
              </a:rPr>
              <a:t>12–16 bar piece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using at least </a:t>
            </a:r>
            <a:r>
              <a:rPr lang="en-GB" sz="1200" b="1" kern="100" dirty="0">
                <a:effectLst/>
                <a:latin typeface="Aptos" panose="020B0004020202020204" pitchFamily="34" charset="0"/>
                <a:ea typeface="Aptos" panose="020B0004020202020204" pitchFamily="34" charset="0"/>
                <a:cs typeface="Times New Roman" panose="02020603050405020304" pitchFamily="18" charset="0"/>
              </a:rPr>
              <a:t>3 layers</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such as: </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Melody</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Harmony (chords/pads)</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Bassline or rhythm</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541752"/>
            <a:ext cx="4736212" cy="1274603"/>
          </a:xfrm>
          <a:prstGeom prst="rect">
            <a:avLst/>
          </a:prstGeom>
          <a:noFill/>
          <a:ln w="12700">
            <a:solidFill>
              <a:srgbClr val="000000"/>
            </a:solidFill>
            <a:prstDash val="solid"/>
          </a:ln>
        </p:spPr>
        <p:txBody>
          <a:bodyPr wrap="square" lIns="0" tIns="0" rIns="0" bIns="0" rtlCol="0">
            <a:no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Write a short composition in a clear structure, such as:</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ABA</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Verse–Chorus</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Binary form (AB)</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1927903"/>
            <a:ext cx="4736212" cy="1281627"/>
          </a:xfrm>
          <a:prstGeom prst="rect">
            <a:avLst/>
          </a:prstGeom>
          <a:noFill/>
          <a:ln w="12700">
            <a:solidFill>
              <a:srgbClr val="000000"/>
            </a:solidFill>
            <a:prstDash val="solid"/>
          </a:ln>
        </p:spPr>
        <p:txBody>
          <a:bodyPr wrap="square" lIns="0" tIns="0" rIns="0" bIns="0" rtlCol="0">
            <a:no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Create a </a:t>
            </a:r>
            <a:r>
              <a:rPr lang="en-GB" sz="1200" b="1" kern="100" dirty="0">
                <a:effectLst/>
                <a:latin typeface="Aptos" panose="020B0004020202020204" pitchFamily="34" charset="0"/>
                <a:ea typeface="Aptos" panose="020B0004020202020204" pitchFamily="34" charset="0"/>
                <a:cs typeface="Times New Roman" panose="02020603050405020304" pitchFamily="18" charset="0"/>
              </a:rPr>
              <a:t>remix or reimagined version of Twinkle </a:t>
            </a:r>
            <a:r>
              <a:rPr lang="en-GB" sz="1200" b="1" kern="100" dirty="0" err="1">
                <a:effectLst/>
                <a:latin typeface="Aptos" panose="020B0004020202020204" pitchFamily="34" charset="0"/>
                <a:ea typeface="Aptos" panose="020B0004020202020204" pitchFamily="34" charset="0"/>
                <a:cs typeface="Times New Roman" panose="02020603050405020304" pitchFamily="18" charset="0"/>
              </a:rPr>
              <a:t>Twinkle</a:t>
            </a:r>
            <a:r>
              <a:rPr lang="en-GB" sz="1200" b="1" kern="100" dirty="0">
                <a:effectLst/>
                <a:latin typeface="Aptos" panose="020B0004020202020204" pitchFamily="34" charset="0"/>
                <a:ea typeface="Aptos" panose="020B0004020202020204" pitchFamily="34" charset="0"/>
                <a:cs typeface="Times New Roman" panose="02020603050405020304" pitchFamily="18" charset="0"/>
              </a:rPr>
              <a:t> Little Star</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by: </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Changing tempo or style</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Altering harmony</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Adding new instrumentation</a:t>
            </a:r>
          </a:p>
          <a:p>
            <a:r>
              <a:rPr lang="en-US"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latin typeface="Calibri" panose="020F0502020204030204" pitchFamily="34" charset="0"/>
            </a:endParaRPr>
          </a:p>
        </p:txBody>
      </p:sp>
      <p:sp>
        <p:nvSpPr>
          <p:cNvPr id="24" name="Textbox 33">
            <a:extLst>
              <a:ext uri="{FF2B5EF4-FFF2-40B4-BE49-F238E27FC236}">
                <a16:creationId xmlns:a16="http://schemas.microsoft.com/office/drawing/2014/main" id="{021BFE3C-32E9-43D3-9904-FD53C9CAF495}"/>
              </a:ext>
            </a:extLst>
          </p:cNvPr>
          <p:cNvSpPr txBox="1">
            <a:spLocks/>
          </p:cNvSpPr>
          <p:nvPr/>
        </p:nvSpPr>
        <p:spPr>
          <a:xfrm>
            <a:off x="5044373" y="3328102"/>
            <a:ext cx="4736212" cy="1281627"/>
          </a:xfrm>
          <a:prstGeom prst="rect">
            <a:avLst/>
          </a:prstGeom>
          <a:noFill/>
          <a:ln w="12700">
            <a:solidFill>
              <a:srgbClr val="000000"/>
            </a:solidFill>
            <a:prstDash val="solid"/>
          </a:ln>
        </p:spPr>
        <p:txBody>
          <a:bodyPr wrap="square" lIns="0" tIns="0" rIns="0" bIns="0" rtlCol="0">
            <a:no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Create a </a:t>
            </a:r>
            <a:r>
              <a:rPr lang="en-GB" sz="1200" b="1" kern="100" dirty="0">
                <a:effectLst/>
                <a:latin typeface="Aptos" panose="020B0004020202020204" pitchFamily="34" charset="0"/>
                <a:ea typeface="Aptos" panose="020B0004020202020204" pitchFamily="34" charset="0"/>
                <a:cs typeface="Times New Roman" panose="02020603050405020304" pitchFamily="18" charset="0"/>
              </a:rPr>
              <a:t>8–12 bar rhythmic pattern</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using: </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Syncopation</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Rests</a:t>
            </a:r>
          </a:p>
          <a:p>
            <a:pPr>
              <a:buNone/>
            </a:pPr>
            <a:r>
              <a:rPr lang="en-GB" sz="1200" dirty="0">
                <a:effectLst/>
                <a:latin typeface="Aptos" panose="020B0004020202020204" pitchFamily="34" charset="0"/>
                <a:ea typeface="Aptos" panose="020B0004020202020204" pitchFamily="34" charset="0"/>
                <a:cs typeface="Times New Roman" panose="02020603050405020304" pitchFamily="18" charset="0"/>
              </a:rPr>
              <a:t>                        Variation</a:t>
            </a: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spcBef>
                <a:spcPts val="1390"/>
              </a:spcBef>
              <a:tabLst>
                <a:tab pos="251460" algn="l"/>
              </a:tabLst>
            </a:pPr>
            <a:r>
              <a:rPr lang="en-GB" sz="1200" b="1" dirty="0">
                <a:effectLst/>
                <a:latin typeface="Aptos" panose="020B0004020202020204" pitchFamily="34" charset="0"/>
                <a:ea typeface="Aptos" panose="020B0004020202020204" pitchFamily="34" charset="0"/>
                <a:cs typeface="Times New Roman" panose="02020603050405020304" pitchFamily="18" charset="0"/>
              </a:rPr>
              <a:t>Motif</a:t>
            </a:r>
            <a:r>
              <a:rPr lang="en-GB" sz="1200" dirty="0">
                <a:effectLst/>
                <a:latin typeface="Aptos" panose="020B0004020202020204" pitchFamily="34" charset="0"/>
                <a:ea typeface="Aptos" panose="020B0004020202020204" pitchFamily="34" charset="0"/>
                <a:cs typeface="Times New Roman" panose="02020603050405020304" pitchFamily="18" charset="0"/>
              </a:rPr>
              <a:t>   </a:t>
            </a:r>
            <a:r>
              <a:rPr lang="en-GB" sz="1200" b="1" dirty="0">
                <a:effectLst/>
                <a:latin typeface="Aptos" panose="020B0004020202020204" pitchFamily="34" charset="0"/>
                <a:ea typeface="Aptos" panose="020B0004020202020204" pitchFamily="34" charset="0"/>
                <a:cs typeface="Times New Roman" panose="02020603050405020304" pitchFamily="18" charset="0"/>
              </a:rPr>
              <a:t>Harmony</a:t>
            </a:r>
            <a:r>
              <a:rPr lang="en-GB" sz="1200" dirty="0">
                <a:effectLst/>
                <a:latin typeface="Aptos" panose="020B0004020202020204" pitchFamily="34" charset="0"/>
                <a:ea typeface="Aptos" panose="020B0004020202020204" pitchFamily="34" charset="0"/>
                <a:cs typeface="Times New Roman" panose="02020603050405020304" pitchFamily="18" charset="0"/>
              </a:rPr>
              <a:t>   </a:t>
            </a:r>
            <a:r>
              <a:rPr lang="en-GB" sz="1200" b="1" dirty="0">
                <a:effectLst/>
                <a:latin typeface="Aptos" panose="020B0004020202020204" pitchFamily="34" charset="0"/>
                <a:ea typeface="Aptos" panose="020B0004020202020204" pitchFamily="34" charset="0"/>
                <a:cs typeface="Times New Roman" panose="02020603050405020304" pitchFamily="18" charset="0"/>
              </a:rPr>
              <a:t>Chord progression</a:t>
            </a:r>
            <a:r>
              <a:rPr lang="en-GB" sz="1200" dirty="0">
                <a:effectLst/>
                <a:latin typeface="Aptos" panose="020B0004020202020204" pitchFamily="34" charset="0"/>
                <a:ea typeface="Aptos" panose="020B0004020202020204" pitchFamily="34" charset="0"/>
                <a:cs typeface="Times New Roman" panose="02020603050405020304" pitchFamily="18" charset="0"/>
              </a:rPr>
              <a:t>  </a:t>
            </a:r>
            <a:r>
              <a:rPr lang="en-GB" sz="1200" b="1" dirty="0">
                <a:effectLst/>
                <a:latin typeface="Aptos" panose="020B0004020202020204" pitchFamily="34" charset="0"/>
                <a:ea typeface="Aptos" panose="020B0004020202020204" pitchFamily="34" charset="0"/>
                <a:cs typeface="Times New Roman" panose="02020603050405020304" pitchFamily="18" charset="0"/>
              </a:rPr>
              <a:t>Melody</a:t>
            </a:r>
            <a:r>
              <a:rPr lang="en-GB" sz="1200" dirty="0">
                <a:effectLst/>
                <a:latin typeface="Aptos" panose="020B0004020202020204" pitchFamily="34" charset="0"/>
                <a:ea typeface="Aptos" panose="020B0004020202020204" pitchFamily="34" charset="0"/>
                <a:cs typeface="Times New Roman" panose="02020603050405020304" pitchFamily="18" charset="0"/>
              </a:rPr>
              <a:t>  </a:t>
            </a:r>
            <a:r>
              <a:rPr lang="en-GB" sz="1200" b="1" dirty="0">
                <a:effectLst/>
                <a:latin typeface="Aptos" panose="020B0004020202020204" pitchFamily="34" charset="0"/>
                <a:ea typeface="Aptos" panose="020B0004020202020204" pitchFamily="34" charset="0"/>
                <a:cs typeface="Times New Roman" panose="02020603050405020304" pitchFamily="18" charset="0"/>
              </a:rPr>
              <a:t>Texture</a:t>
            </a:r>
            <a:r>
              <a:rPr lang="en-GB" sz="1200" dirty="0">
                <a:effectLst/>
                <a:latin typeface="Aptos" panose="020B0004020202020204" pitchFamily="34" charset="0"/>
                <a:ea typeface="Aptos" panose="020B0004020202020204" pitchFamily="34" charset="0"/>
                <a:cs typeface="Times New Roman" panose="02020603050405020304" pitchFamily="18" charset="0"/>
              </a:rPr>
              <a:t> </a:t>
            </a:r>
            <a:r>
              <a:rPr lang="en-GB" sz="1200" b="1" dirty="0">
                <a:effectLst/>
                <a:latin typeface="Aptos" panose="020B0004020202020204" pitchFamily="34" charset="0"/>
                <a:ea typeface="Aptos" panose="020B0004020202020204" pitchFamily="34" charset="0"/>
                <a:cs typeface="Times New Roman" panose="02020603050405020304" pitchFamily="18" charset="0"/>
              </a:rPr>
              <a:t>Structure</a:t>
            </a:r>
            <a:r>
              <a:rPr lang="en-GB" sz="1200" dirty="0">
                <a:effectLst/>
                <a:latin typeface="Aptos" panose="020B0004020202020204" pitchFamily="34" charset="0"/>
                <a:ea typeface="Aptos" panose="020B0004020202020204" pitchFamily="34" charset="0"/>
                <a:cs typeface="Times New Roman" panose="02020603050405020304" pitchFamily="18" charset="0"/>
              </a:rPr>
              <a:t>  </a:t>
            </a:r>
            <a:r>
              <a:rPr lang="en-GB" sz="1200" b="1" dirty="0">
                <a:effectLst/>
                <a:latin typeface="Aptos" panose="020B0004020202020204" pitchFamily="34" charset="0"/>
                <a:ea typeface="Aptos" panose="020B0004020202020204" pitchFamily="34" charset="0"/>
                <a:cs typeface="Times New Roman" panose="02020603050405020304" pitchFamily="18" charset="0"/>
              </a:rPr>
              <a:t>Dynamics</a:t>
            </a:r>
            <a:r>
              <a:rPr lang="en-GB" sz="1200" dirty="0">
                <a:effectLst/>
                <a:latin typeface="Aptos" panose="020B0004020202020204" pitchFamily="34" charset="0"/>
                <a:ea typeface="Aptos" panose="020B0004020202020204" pitchFamily="34" charset="0"/>
                <a:cs typeface="Times New Roman" panose="02020603050405020304" pitchFamily="18" charset="0"/>
              </a:rPr>
              <a:t>  </a:t>
            </a:r>
            <a:r>
              <a:rPr lang="en-GB" sz="1200" b="1" dirty="0">
                <a:effectLst/>
                <a:latin typeface="Aptos" panose="020B0004020202020204" pitchFamily="34" charset="0"/>
                <a:ea typeface="Aptos" panose="020B0004020202020204" pitchFamily="34" charset="0"/>
                <a:cs typeface="Times New Roman" panose="02020603050405020304" pitchFamily="18" charset="0"/>
              </a:rPr>
              <a:t>Bassline</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8A67B38B-68F8-88C8-24C1-061096FE93FF}"/>
              </a:ext>
            </a:extLst>
          </p:cNvPr>
          <p:cNvSpPr txBox="1">
            <a:spLocks/>
          </p:cNvSpPr>
          <p:nvPr/>
        </p:nvSpPr>
        <p:spPr>
          <a:xfrm>
            <a:off x="5044373" y="4779817"/>
            <a:ext cx="4736212" cy="1281627"/>
          </a:xfrm>
          <a:prstGeom prst="rect">
            <a:avLst/>
          </a:prstGeom>
          <a:noFill/>
          <a:ln w="12700">
            <a:solidFill>
              <a:srgbClr val="000000"/>
            </a:solidFill>
            <a:prstDash val="solid"/>
          </a:ln>
        </p:spPr>
        <p:txBody>
          <a:bodyPr wrap="square" lIns="0" tIns="0" rIns="0" bIns="0" rtlCol="0">
            <a:no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en-US" sz="1200" b="1" dirty="0">
                <a:solidFill>
                  <a:srgbClr val="000000"/>
                </a:solidFill>
                <a:effectLst/>
                <a:latin typeface="Calibri" panose="020F0502020204030204" pitchFamily="34" charset="0"/>
                <a:ea typeface="Calibri" panose="020F0502020204030204" pitchFamily="34" charset="0"/>
              </a:rPr>
              <a:t> Week 8</a:t>
            </a:r>
            <a:r>
              <a:rPr lang="en-US" sz="1200" b="1" dirty="0">
                <a:solidFill>
                  <a:srgbClr val="000000"/>
                </a:solidFill>
                <a:latin typeface="Calibri" panose="020F0502020204030204" pitchFamily="34" charset="0"/>
                <a:ea typeface="Calibri" panose="020F0502020204030204" pitchFamily="34" charset="0"/>
              </a:rPr>
              <a:t>:   </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Write a </a:t>
            </a:r>
            <a:r>
              <a:rPr lang="en-GB" sz="1200" b="1" kern="100" dirty="0">
                <a:effectLst/>
                <a:latin typeface="Aptos" panose="020B0004020202020204" pitchFamily="34" charset="0"/>
                <a:ea typeface="Aptos" panose="020B0004020202020204" pitchFamily="34" charset="0"/>
                <a:cs typeface="Times New Roman" panose="02020603050405020304" pitchFamily="18" charset="0"/>
              </a:rPr>
              <a:t>bassline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to match a chord progression (can reuse HW2).</a:t>
            </a:r>
          </a:p>
          <a:p>
            <a:pPr marL="342900" lvl="0" indent="-342900">
              <a:lnSpc>
                <a:spcPct val="115000"/>
              </a:lnSpc>
              <a:spcAft>
                <a:spcPts val="800"/>
              </a:spcAft>
              <a:buSzPts val="1000"/>
              <a:buFont typeface="Symbol" panose="05050102010706020507" pitchFamily="18" charset="2"/>
              <a:buChar char=""/>
              <a:tabLst>
                <a:tab pos="4572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Use: </a:t>
            </a:r>
          </a:p>
          <a:p>
            <a:pPr marL="742950" lvl="1" indent="-285750">
              <a:lnSpc>
                <a:spcPct val="115000"/>
              </a:lnSpc>
              <a:spcAft>
                <a:spcPts val="800"/>
              </a:spcAft>
              <a:buSzPts val="1000"/>
              <a:buFont typeface="Courier New" panose="02070309020205020404" pitchFamily="49" charset="0"/>
              <a:buChar char="o"/>
              <a:tabLst>
                <a:tab pos="914400" algn="l"/>
              </a:tabLst>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Root notes + passing tones</a:t>
            </a:r>
          </a:p>
          <a:p>
            <a:pPr>
              <a:buNone/>
            </a:pPr>
            <a:r>
              <a:rPr lang="en-GB" sz="1200" dirty="0">
                <a:effectLst/>
                <a:latin typeface="Aptos" panose="020B0004020202020204" pitchFamily="34" charset="0"/>
                <a:ea typeface="Aptos" panose="020B0004020202020204" pitchFamily="34" charset="0"/>
                <a:cs typeface="Times New Roman" panose="02020603050405020304" pitchFamily="18" charset="0"/>
              </a:rPr>
              <a:t>Rhythmic variation</a:t>
            </a: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997311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p:cNvSpPr txBox="1"/>
          <p:nvPr/>
        </p:nvSpPr>
        <p:spPr>
          <a:xfrm>
            <a:off x="95431" y="2142970"/>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GB" altLang="en-US" sz="1200" b="1" dirty="0">
                <a:solidFill>
                  <a:srgbClr val="000000"/>
                </a:solidFill>
                <a:effectLst/>
                <a:latin typeface="Calibri" panose="020F0502020204030204" pitchFamily="34" charset="0"/>
                <a:ea typeface="Calibri" panose="020F0502020204030204" pitchFamily="34" charset="0"/>
              </a:rPr>
              <a:t>2</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sym typeface="+mn-ea"/>
              </a:rPr>
              <a:t> </a:t>
            </a:r>
            <a:r>
              <a:rPr lang="en-GB" sz="1200" b="1" dirty="0">
                <a:solidFill>
                  <a:srgbClr val="000000"/>
                </a:solidFill>
                <a:latin typeface="Calibri" panose="020F0502020204030204" pitchFamily="34" charset="0"/>
                <a:ea typeface="Calibri" panose="020F0502020204030204" pitchFamily="34" charset="0"/>
                <a:sym typeface="+mn-ea"/>
              </a:rPr>
              <a:t>Explain what Break-even is.</a:t>
            </a:r>
            <a:endParaRPr lang="en-GB" sz="1200" b="1" dirty="0">
              <a:solidFill>
                <a:srgbClr val="000000"/>
              </a:solidFill>
              <a:latin typeface="Calibri" panose="020F0502020204030204" pitchFamily="34" charset="0"/>
              <a:ea typeface="Calibri" panose="020F0502020204030204" pitchFamily="34" charset="0"/>
            </a:endParaRPr>
          </a:p>
          <a:p>
            <a:pPr>
              <a:lnSpc>
                <a:spcPct val="100000"/>
              </a:lnSpc>
              <a:spcBef>
                <a:spcPts val="100"/>
              </a:spcBef>
              <a:spcAft>
                <a:spcPts val="0"/>
              </a:spcAft>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 - How do you calculate contribution per unit?</a:t>
            </a:r>
            <a:endParaRPr lang="en-GB" sz="1200" b="1" dirty="0">
              <a:solidFill>
                <a:srgbClr val="000000"/>
              </a:solidFill>
              <a:latin typeface="Calibri" panose="020F0502020204030204" pitchFamily="34" charset="0"/>
              <a:ea typeface="Calibri" panose="020F0502020204030204" pitchFamily="34" charset="0"/>
            </a:endParaRPr>
          </a:p>
          <a:p>
            <a:pPr>
              <a:lnSpc>
                <a:spcPct val="100000"/>
              </a:lnSpc>
              <a:spcBef>
                <a:spcPts val="100"/>
              </a:spcBef>
              <a:spcAft>
                <a:spcPts val="0"/>
              </a:spcAft>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 - What is the calculation for the break-even point?</a:t>
            </a:r>
            <a:endParaRPr lang="en-GB" sz="1200" b="1" dirty="0">
              <a:solidFill>
                <a:srgbClr val="000000"/>
              </a:solidFill>
              <a:latin typeface="Calibri" panose="020F0502020204030204" pitchFamily="34" charset="0"/>
              <a:ea typeface="Calibri" panose="020F0502020204030204" pitchFamily="34" charset="0"/>
            </a:endParaRPr>
          </a:p>
          <a:p>
            <a:pPr>
              <a:lnSpc>
                <a:spcPct val="100000"/>
              </a:lnSpc>
              <a:spcBef>
                <a:spcPts val="100"/>
              </a:spcBef>
              <a:spcAft>
                <a:spcPts val="0"/>
              </a:spcAft>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 - List the 4 uses for doing a break-even analysis.</a:t>
            </a:r>
            <a:endParaRPr lang="en-GB" sz="1200" b="1" dirty="0">
              <a:solidFill>
                <a:srgbClr val="000000"/>
              </a:solidFill>
              <a:latin typeface="Calibri" panose="020F0502020204030204" pitchFamily="34" charset="0"/>
              <a:ea typeface="Calibri" panose="020F0502020204030204" pitchFamily="34" charset="0"/>
            </a:endParaRPr>
          </a:p>
          <a:p>
            <a:pPr>
              <a:lnSpc>
                <a:spcPct val="100000"/>
              </a:lnSpc>
              <a:spcBef>
                <a:spcPts val="100"/>
              </a:spcBef>
              <a:spcAft>
                <a:spcPts val="0"/>
              </a:spcAft>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 - Assess the benefits and limitations of using break-even analysis.</a:t>
            </a:r>
            <a:endParaRPr lang="en-GB" sz="1200" b="1" dirty="0">
              <a:solidFill>
                <a:srgbClr val="000000"/>
              </a:solidFill>
              <a:latin typeface="Calibri" panose="020F0502020204030204" pitchFamily="34" charset="0"/>
              <a:ea typeface="Calibri" panose="020F0502020204030204" pitchFamily="34" charset="0"/>
            </a:endParaRPr>
          </a:p>
          <a:p>
            <a:pPr>
              <a:lnSpc>
                <a:spcPct val="100000"/>
              </a:lnSpc>
              <a:spcBef>
                <a:spcPts val="100"/>
              </a:spcBef>
              <a:spcAft>
                <a:spcPts val="0"/>
              </a:spcAft>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Submit Answers on Teams.</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p:cNvSpPr txBox="1"/>
          <p:nvPr/>
        </p:nvSpPr>
        <p:spPr>
          <a:xfrm>
            <a:off x="95431" y="66040"/>
            <a:ext cx="9685154" cy="460375"/>
          </a:xfrm>
          <a:prstGeom prst="rect">
            <a:avLst/>
          </a:prstGeom>
          <a:solidFill>
            <a:srgbClr val="FF0000"/>
          </a:solidFill>
          <a:ln w="28575">
            <a:solidFill>
              <a:schemeClr val="tx1"/>
            </a:solidFill>
          </a:ln>
        </p:spPr>
        <p:txBody>
          <a:bodyPr wrap="square" rtlCol="0">
            <a:spAutoFit/>
          </a:bodyPr>
          <a:lstStyle/>
          <a:p>
            <a:pPr algn="ctr"/>
            <a:r>
              <a:rPr lang="en-GB" sz="2400" b="1" dirty="0">
                <a:solidFill>
                  <a:schemeClr val="bg1"/>
                </a:solidFill>
              </a:rPr>
              <a:t>Subject: Business Studies</a:t>
            </a:r>
          </a:p>
        </p:txBody>
      </p:sp>
      <p:sp>
        <p:nvSpPr>
          <p:cNvPr id="19" name="Textbox 33"/>
          <p:cNvSpPr txBox="1"/>
          <p:nvPr/>
        </p:nvSpPr>
        <p:spPr>
          <a:xfrm>
            <a:off x="95250" y="654050"/>
            <a:ext cx="4737100" cy="1383665"/>
          </a:xfrm>
          <a:prstGeom prst="rect">
            <a:avLst/>
          </a:prstGeom>
          <a:noFill/>
          <a:ln w="12700">
            <a:solidFill>
              <a:srgbClr val="000000"/>
            </a:solidFill>
            <a:prstDash val="solid"/>
          </a:ln>
        </p:spPr>
        <p:txBody>
          <a:bodyPr wrap="square" lIns="0" tIns="0" rIns="0" bIns="0" rtlCol="0">
            <a:noAutofit/>
          </a:bodyPr>
          <a:lstStyle/>
          <a:p>
            <a:pPr indent="0" algn="l">
              <a:spcBef>
                <a:spcPts val="100"/>
              </a:spcBef>
              <a:spcAft>
                <a:spcPts val="0"/>
              </a:spcAft>
              <a:buClrTx/>
              <a:buSzTx/>
              <a:buFont typeface="+mj-lt"/>
              <a:buNone/>
              <a:tabLst>
                <a:tab pos="251460" algn="l"/>
              </a:tabLst>
            </a:pPr>
            <a:r>
              <a:rPr lang="en-GB" sz="1200" b="1" dirty="0">
                <a:solidFill>
                  <a:srgbClr val="000000"/>
                </a:solidFill>
                <a:latin typeface="Calibri" panose="020F0502020204030204" pitchFamily="34" charset="0"/>
                <a:ea typeface="Calibri" panose="020F0502020204030204" pitchFamily="34" charset="0"/>
              </a:rPr>
              <a:t>Week 1: Interest Rates</a:t>
            </a:r>
          </a:p>
          <a:p>
            <a:pPr indent="0" algn="l">
              <a:spcBef>
                <a:spcPts val="100"/>
              </a:spcBef>
              <a:spcAft>
                <a:spcPts val="0"/>
              </a:spcAft>
              <a:buClrTx/>
              <a:buSzTx/>
              <a:buFont typeface="+mj-lt"/>
              <a:buNone/>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 Watch Interest Rate Video included in study slides available on Teams</a:t>
            </a:r>
          </a:p>
          <a:p>
            <a:pPr indent="0" algn="l">
              <a:spcBef>
                <a:spcPts val="100"/>
              </a:spcBef>
              <a:spcAft>
                <a:spcPts val="0"/>
              </a:spcAft>
              <a:buClrTx/>
              <a:buSzTx/>
              <a:buFont typeface="+mj-lt"/>
              <a:buNone/>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 Explain the concept of interest.</a:t>
            </a:r>
          </a:p>
          <a:p>
            <a:pPr indent="0" algn="l">
              <a:spcBef>
                <a:spcPts val="100"/>
              </a:spcBef>
              <a:spcAft>
                <a:spcPts val="0"/>
              </a:spcAft>
              <a:buClrTx/>
              <a:buSzTx/>
              <a:buFont typeface="+mj-lt"/>
              <a:buNone/>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 How does an increase in the rate of interest potentially impact </a:t>
            </a:r>
          </a:p>
          <a:p>
            <a:pPr indent="0" algn="l">
              <a:spcBef>
                <a:spcPts val="100"/>
              </a:spcBef>
              <a:spcAft>
                <a:spcPts val="0"/>
              </a:spcAft>
              <a:buClrTx/>
              <a:buSzTx/>
              <a:buFont typeface="+mj-lt"/>
              <a:buNone/>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businesses? Justify your reasons. </a:t>
            </a:r>
          </a:p>
          <a:p>
            <a:pPr indent="0" algn="l">
              <a:spcBef>
                <a:spcPts val="100"/>
              </a:spcBef>
              <a:spcAft>
                <a:spcPts val="0"/>
              </a:spcAft>
              <a:buClrTx/>
              <a:buSzTx/>
              <a:buFont typeface="+mj-lt"/>
              <a:buNone/>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 What is the formula to calculate interest rates on a bank loan?  </a:t>
            </a:r>
          </a:p>
          <a:p>
            <a:pPr indent="0" algn="l">
              <a:spcBef>
                <a:spcPts val="100"/>
              </a:spcBef>
              <a:spcAft>
                <a:spcPts val="0"/>
              </a:spcAft>
              <a:buClrTx/>
              <a:buSzTx/>
              <a:buFont typeface="+mj-lt"/>
              <a:buNone/>
              <a:tabLst>
                <a:tab pos="251460" algn="l"/>
              </a:tabLst>
            </a:pPr>
            <a:r>
              <a:rPr lang="en-GB" sz="1200" b="1" dirty="0">
                <a:solidFill>
                  <a:srgbClr val="000000"/>
                </a:solidFill>
                <a:latin typeface="Calibri" panose="020F0502020204030204" pitchFamily="34" charset="0"/>
                <a:ea typeface="Calibri" panose="020F0502020204030204" pitchFamily="34" charset="0"/>
                <a:sym typeface="+mn-ea"/>
              </a:rPr>
              <a:t>Submit answers on Teams</a:t>
            </a: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p:cNvSpPr txBox="1"/>
          <p:nvPr/>
        </p:nvSpPr>
        <p:spPr>
          <a:xfrm>
            <a:off x="95431" y="35301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r>
              <a:rPr lang="en-GB" altLang="en-US" sz="1200" b="1" dirty="0">
                <a:solidFill>
                  <a:srgbClr val="000000"/>
                </a:solidFill>
                <a:latin typeface="Calibri" panose="020F0502020204030204" pitchFamily="34" charset="0"/>
                <a:ea typeface="Calibri" panose="020F0502020204030204" pitchFamily="34" charset="0"/>
              </a:rPr>
              <a:t> Break-Even Calculation Exercise</a:t>
            </a:r>
          </a:p>
          <a:p>
            <a:pPr algn="l">
              <a:buClrTx/>
              <a:buSzTx/>
              <a:buNone/>
            </a:pPr>
            <a:r>
              <a:rPr lang="en-GB" altLang="en-US" sz="1200" b="1" dirty="0">
                <a:solidFill>
                  <a:srgbClr val="000000"/>
                </a:solidFill>
                <a:latin typeface="Calibri" panose="020F0502020204030204" pitchFamily="34" charset="0"/>
                <a:ea typeface="Calibri" panose="020F0502020204030204" pitchFamily="34" charset="0"/>
              </a:rPr>
              <a:t>- </a:t>
            </a:r>
            <a:r>
              <a:rPr lang="en-GB" altLang="en-US" sz="1200" b="1" dirty="0">
                <a:solidFill>
                  <a:srgbClr val="000000"/>
                </a:solidFill>
                <a:latin typeface="Calibri" panose="020F0502020204030204" pitchFamily="34" charset="0"/>
                <a:ea typeface="Calibri" panose="020F0502020204030204" pitchFamily="34" charset="0"/>
                <a:sym typeface="+mn-ea"/>
              </a:rPr>
              <a:t>Calculate the Break-even Scenario Activity 13 (Slide 74 available on Teams). Below is the financial information Tatiana has provided you with:    Fixed Costs of £2000</a:t>
            </a:r>
          </a:p>
          <a:p>
            <a:pPr marL="0" lvl="1" algn="l">
              <a:buClrTx/>
              <a:buSzTx/>
              <a:buNone/>
            </a:pPr>
            <a:r>
              <a:rPr lang="en-GB" altLang="en-US" sz="1200" b="1" dirty="0">
                <a:solidFill>
                  <a:srgbClr val="000000"/>
                </a:solidFill>
                <a:latin typeface="Calibri" panose="020F0502020204030204" pitchFamily="34" charset="0"/>
                <a:ea typeface="Calibri" panose="020F0502020204030204" pitchFamily="34" charset="0"/>
                <a:sym typeface="+mn-ea"/>
              </a:rPr>
              <a:t>Variable cost per unit of £5 per t-shirt</a:t>
            </a:r>
          </a:p>
          <a:p>
            <a:pPr marL="0" lvl="1" algn="l">
              <a:buClrTx/>
              <a:buSzTx/>
              <a:buNone/>
            </a:pPr>
            <a:r>
              <a:rPr lang="en-GB" altLang="en-US" sz="1200" b="1" dirty="0">
                <a:solidFill>
                  <a:srgbClr val="000000"/>
                </a:solidFill>
                <a:latin typeface="Calibri" panose="020F0502020204030204" pitchFamily="34" charset="0"/>
                <a:ea typeface="Calibri" panose="020F0502020204030204" pitchFamily="34" charset="0"/>
                <a:sym typeface="+mn-ea"/>
              </a:rPr>
              <a:t>Selling price of £10 per t-shirt</a:t>
            </a:r>
          </a:p>
          <a:p>
            <a:pPr marL="0" lvl="1" algn="l">
              <a:buClrTx/>
              <a:buSzTx/>
              <a:buNone/>
            </a:pPr>
            <a:r>
              <a:rPr lang="en-GB" altLang="en-US" sz="1200" b="1" dirty="0">
                <a:solidFill>
                  <a:srgbClr val="000000"/>
                </a:solidFill>
                <a:latin typeface="Calibri" panose="020F0502020204030204" pitchFamily="34" charset="0"/>
                <a:ea typeface="Calibri" panose="020F0502020204030204" pitchFamily="34" charset="0"/>
                <a:sym typeface="+mn-ea"/>
              </a:rPr>
              <a:t>Maximum number of sales of 1200 t-shirts.</a:t>
            </a:r>
          </a:p>
          <a:p>
            <a:endParaRPr lang="en-GB" altLang="en-US" sz="1200" b="1" dirty="0">
              <a:solidFill>
                <a:srgbClr val="000000"/>
              </a:solidFill>
              <a:latin typeface="Calibri" panose="020F0502020204030204" pitchFamily="34" charset="0"/>
              <a:ea typeface="Calibri" panose="020F0502020204030204" pitchFamily="34" charset="0"/>
            </a:endParaRPr>
          </a:p>
        </p:txBody>
      </p:sp>
      <p:sp>
        <p:nvSpPr>
          <p:cNvPr id="21" name="Textbox 33"/>
          <p:cNvSpPr txBox="1"/>
          <p:nvPr/>
        </p:nvSpPr>
        <p:spPr>
          <a:xfrm>
            <a:off x="4953181" y="1452492"/>
            <a:ext cx="4736212" cy="1281627"/>
          </a:xfrm>
          <a:prstGeom prst="rect">
            <a:avLst/>
          </a:prstGeom>
          <a:noFill/>
          <a:ln w="12700">
            <a:solidFill>
              <a:srgbClr val="000000"/>
            </a:solidFill>
            <a:prstDash val="solid"/>
          </a:ln>
        </p:spPr>
        <p:txBody>
          <a:bodyPr wrap="square" lIns="0" tIns="0" rIns="0" bIns="0" rtlCol="0">
            <a:noAutofit/>
          </a:bodyPr>
          <a:lstStyle/>
          <a:p>
            <a:pPr marL="0" indent="0">
              <a:buNone/>
            </a:pPr>
            <a:r>
              <a:rPr lang="en-US" sz="1200" b="1" dirty="0">
                <a:solidFill>
                  <a:srgbClr val="000000"/>
                </a:solidFill>
                <a:effectLst/>
                <a:latin typeface="Calibri" panose="020F0502020204030204" pitchFamily="34" charset="0"/>
                <a:ea typeface="Calibri" panose="020F0502020204030204" pitchFamily="34" charset="0"/>
              </a:rPr>
              <a:t> Week </a:t>
            </a:r>
            <a:r>
              <a:rPr lang="en-GB" altLang="en-US" sz="1200" b="1" dirty="0">
                <a:solidFill>
                  <a:srgbClr val="000000"/>
                </a:solidFill>
                <a:effectLst/>
                <a:latin typeface="Calibri" panose="020F0502020204030204" pitchFamily="34" charset="0"/>
                <a:ea typeface="Calibri" panose="020F0502020204030204" pitchFamily="34" charset="0"/>
              </a:rPr>
              <a:t>5</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a:solidFill>
                  <a:srgbClr val="000000"/>
                </a:solidFill>
                <a:effectLst/>
                <a:latin typeface="Calibri" panose="020F0502020204030204" pitchFamily="34" charset="0"/>
                <a:ea typeface="Calibri" panose="020F0502020204030204" pitchFamily="34" charset="0"/>
                <a:sym typeface="+mn-ea"/>
              </a:rPr>
              <a:t>Cash </a:t>
            </a:r>
            <a:r>
              <a:rPr lang="en-GB" altLang="en-US" sz="1200" b="1" dirty="0">
                <a:solidFill>
                  <a:srgbClr val="000000"/>
                </a:solidFill>
                <a:effectLst/>
                <a:latin typeface="Calibri" panose="020F0502020204030204" pitchFamily="34" charset="0"/>
                <a:ea typeface="Calibri" panose="020F0502020204030204" pitchFamily="34" charset="0"/>
                <a:sym typeface="+mn-ea"/>
              </a:rPr>
              <a:t>F</a:t>
            </a:r>
            <a:r>
              <a:rPr lang="en-US" sz="1200" b="1" dirty="0">
                <a:solidFill>
                  <a:srgbClr val="000000"/>
                </a:solidFill>
                <a:effectLst/>
                <a:latin typeface="Calibri" panose="020F0502020204030204" pitchFamily="34" charset="0"/>
                <a:ea typeface="Calibri" panose="020F0502020204030204" pitchFamily="34" charset="0"/>
                <a:sym typeface="+mn-ea"/>
              </a:rPr>
              <a:t>low </a:t>
            </a:r>
            <a:r>
              <a:rPr lang="en-GB" altLang="en-US" sz="1200" b="1" dirty="0">
                <a:solidFill>
                  <a:srgbClr val="000000"/>
                </a:solidFill>
                <a:effectLst/>
                <a:latin typeface="Calibri" panose="020F0502020204030204" pitchFamily="34" charset="0"/>
                <a:ea typeface="Calibri" panose="020F0502020204030204" pitchFamily="34" charset="0"/>
                <a:sym typeface="+mn-ea"/>
              </a:rPr>
              <a:t>F</a:t>
            </a:r>
            <a:r>
              <a:rPr lang="en-US" sz="1200" b="1" dirty="0">
                <a:solidFill>
                  <a:srgbClr val="000000"/>
                </a:solidFill>
                <a:effectLst/>
                <a:latin typeface="Calibri" panose="020F0502020204030204" pitchFamily="34" charset="0"/>
                <a:ea typeface="Calibri" panose="020F0502020204030204" pitchFamily="34" charset="0"/>
                <a:sym typeface="+mn-ea"/>
              </a:rPr>
              <a:t>orecasting </a:t>
            </a:r>
          </a:p>
          <a:p>
            <a:pPr marL="0" indent="0">
              <a:buNone/>
            </a:pPr>
            <a:r>
              <a:rPr lang="en-US" sz="1200" b="1" dirty="0">
                <a:solidFill>
                  <a:srgbClr val="000000"/>
                </a:solidFill>
                <a:effectLst/>
                <a:latin typeface="Calibri" panose="020F0502020204030204" pitchFamily="34" charset="0"/>
                <a:ea typeface="Calibri" panose="020F0502020204030204" pitchFamily="34" charset="0"/>
                <a:sym typeface="+mn-ea"/>
              </a:rPr>
              <a:t>Watch the video on Activity 25 on Slide 123</a:t>
            </a:r>
            <a:r>
              <a:rPr lang="en-GB" altLang="en-US" sz="1200" b="1" dirty="0">
                <a:solidFill>
                  <a:srgbClr val="000000"/>
                </a:solidFill>
                <a:effectLst/>
                <a:latin typeface="Calibri" panose="020F0502020204030204" pitchFamily="34" charset="0"/>
                <a:ea typeface="Calibri" panose="020F0502020204030204" pitchFamily="34" charset="0"/>
                <a:sym typeface="+mn-ea"/>
              </a:rPr>
              <a:t> on Teams</a:t>
            </a:r>
            <a:r>
              <a:rPr lang="en-US" sz="1200" b="1" dirty="0">
                <a:solidFill>
                  <a:srgbClr val="000000"/>
                </a:solidFill>
                <a:effectLst/>
                <a:latin typeface="Calibri" panose="020F0502020204030204" pitchFamily="34" charset="0"/>
                <a:ea typeface="Calibri" panose="020F0502020204030204" pitchFamily="34" charset="0"/>
                <a:sym typeface="+mn-ea"/>
              </a:rPr>
              <a:t>. </a:t>
            </a:r>
            <a:r>
              <a:rPr lang="en-GB" altLang="en-US" sz="1200" b="1" dirty="0">
                <a:solidFill>
                  <a:srgbClr val="000000"/>
                </a:solidFill>
                <a:effectLst/>
                <a:latin typeface="Calibri" panose="020F0502020204030204" pitchFamily="34" charset="0"/>
                <a:ea typeface="Calibri" panose="020F0502020204030204" pitchFamily="34" charset="0"/>
                <a:sym typeface="+mn-ea"/>
              </a:rPr>
              <a:t> </a:t>
            </a:r>
          </a:p>
          <a:p>
            <a:pPr marL="0" indent="0">
              <a:buNone/>
            </a:pPr>
            <a:r>
              <a:rPr lang="en-US" sz="1200" b="1" dirty="0">
                <a:solidFill>
                  <a:srgbClr val="000000"/>
                </a:solidFill>
                <a:effectLst/>
                <a:latin typeface="Calibri" panose="020F0502020204030204" pitchFamily="34" charset="0"/>
                <a:ea typeface="Calibri" panose="020F0502020204030204" pitchFamily="34" charset="0"/>
                <a:sym typeface="+mn-ea"/>
              </a:rPr>
              <a:t>- Explain what cash flow forecasting is</a:t>
            </a:r>
            <a:r>
              <a:rPr lang="en-GB" altLang="en-US" sz="1200" b="1" dirty="0">
                <a:solidFill>
                  <a:srgbClr val="000000"/>
                </a:solidFill>
                <a:effectLst/>
                <a:latin typeface="Calibri" panose="020F0502020204030204" pitchFamily="34" charset="0"/>
                <a:ea typeface="Calibri" panose="020F0502020204030204" pitchFamily="34" charset="0"/>
                <a:sym typeface="+mn-ea"/>
              </a:rPr>
              <a:t>?</a:t>
            </a:r>
            <a:endParaRPr lang="en-US" sz="1200" b="1" dirty="0">
              <a:solidFill>
                <a:srgbClr val="000000"/>
              </a:solidFill>
              <a:effectLst/>
              <a:latin typeface="Calibri" panose="020F0502020204030204" pitchFamily="34" charset="0"/>
              <a:ea typeface="Calibri" panose="020F0502020204030204" pitchFamily="34" charset="0"/>
              <a:sym typeface="+mn-ea"/>
            </a:endParaRPr>
          </a:p>
          <a:p>
            <a:pPr indent="0">
              <a:buFont typeface="+mj-lt"/>
              <a:buNone/>
            </a:pPr>
            <a:r>
              <a:rPr lang="en-GB" altLang="en-US" sz="1200" b="1" dirty="0">
                <a:solidFill>
                  <a:srgbClr val="000000"/>
                </a:solidFill>
                <a:effectLst/>
                <a:latin typeface="Calibri" panose="020F0502020204030204" pitchFamily="34" charset="0"/>
                <a:ea typeface="Calibri" panose="020F0502020204030204" pitchFamily="34" charset="0"/>
                <a:sym typeface="+mn-ea"/>
              </a:rPr>
              <a:t>- J</a:t>
            </a:r>
            <a:r>
              <a:rPr lang="en-US" sz="1200" b="1" dirty="0">
                <a:solidFill>
                  <a:srgbClr val="000000"/>
                </a:solidFill>
                <a:effectLst/>
                <a:latin typeface="Calibri" panose="020F0502020204030204" pitchFamily="34" charset="0"/>
                <a:ea typeface="Calibri" panose="020F0502020204030204" pitchFamily="34" charset="0"/>
                <a:sym typeface="+mn-ea"/>
              </a:rPr>
              <a:t>ustify its importance in business</a:t>
            </a:r>
          </a:p>
          <a:p>
            <a:pPr indent="0">
              <a:buFont typeface="+mj-lt"/>
              <a:buNone/>
            </a:pPr>
            <a:r>
              <a:rPr lang="en-GB" altLang="en-US" sz="1200" b="1" dirty="0">
                <a:solidFill>
                  <a:srgbClr val="000000"/>
                </a:solidFill>
                <a:effectLst/>
                <a:latin typeface="Calibri" panose="020F0502020204030204" pitchFamily="34" charset="0"/>
                <a:ea typeface="Calibri" panose="020F0502020204030204" pitchFamily="34" charset="0"/>
                <a:sym typeface="+mn-ea"/>
              </a:rPr>
              <a:t>- P</a:t>
            </a:r>
            <a:r>
              <a:rPr lang="en-US" sz="1200" b="1" dirty="0">
                <a:solidFill>
                  <a:srgbClr val="000000"/>
                </a:solidFill>
                <a:effectLst/>
                <a:latin typeface="Calibri" panose="020F0502020204030204" pitchFamily="34" charset="0"/>
                <a:ea typeface="Calibri" panose="020F0502020204030204" pitchFamily="34" charset="0"/>
                <a:sym typeface="+mn-ea"/>
              </a:rPr>
              <a:t>rovide at least 3 benefits to a business.</a:t>
            </a:r>
          </a:p>
          <a:p>
            <a:pPr indent="0">
              <a:buFont typeface="+mj-lt"/>
              <a:buNone/>
            </a:pPr>
            <a:r>
              <a:rPr lang="en-GB" altLang="en-US" sz="1200" b="1" dirty="0">
                <a:solidFill>
                  <a:srgbClr val="000000"/>
                </a:solidFill>
                <a:effectLst/>
                <a:latin typeface="Calibri" panose="020F0502020204030204" pitchFamily="34" charset="0"/>
                <a:ea typeface="Calibri" panose="020F0502020204030204" pitchFamily="34" charset="0"/>
                <a:sym typeface="+mn-ea"/>
              </a:rPr>
              <a:t>- </a:t>
            </a:r>
            <a:r>
              <a:rPr lang="en-US" sz="1200" b="1" dirty="0">
                <a:solidFill>
                  <a:srgbClr val="000000"/>
                </a:solidFill>
                <a:effectLst/>
                <a:latin typeface="Calibri" panose="020F0502020204030204" pitchFamily="34" charset="0"/>
                <a:ea typeface="Calibri" panose="020F0502020204030204" pitchFamily="34" charset="0"/>
                <a:sym typeface="+mn-ea"/>
              </a:rPr>
              <a:t>Describe the term insolvency </a:t>
            </a:r>
            <a:r>
              <a:rPr lang="en-GB" altLang="en-US" sz="1200" b="1" dirty="0">
                <a:solidFill>
                  <a:srgbClr val="000000"/>
                </a:solidFill>
                <a:effectLst/>
                <a:latin typeface="Calibri" panose="020F0502020204030204" pitchFamily="34" charset="0"/>
                <a:ea typeface="Calibri" panose="020F0502020204030204" pitchFamily="34" charset="0"/>
                <a:sym typeface="+mn-ea"/>
              </a:rPr>
              <a:t> </a:t>
            </a:r>
          </a:p>
          <a:p>
            <a:pPr indent="0">
              <a:buFont typeface="+mj-lt"/>
              <a:buNone/>
            </a:pPr>
            <a:r>
              <a:rPr lang="en-GB" altLang="en-US" sz="1200" b="1" dirty="0">
                <a:solidFill>
                  <a:srgbClr val="000000"/>
                </a:solidFill>
                <a:effectLst/>
                <a:latin typeface="Calibri" panose="020F0502020204030204" pitchFamily="34" charset="0"/>
                <a:ea typeface="Calibri" panose="020F0502020204030204" pitchFamily="34" charset="0"/>
                <a:sym typeface="+mn-ea"/>
              </a:rPr>
              <a:t>- S</a:t>
            </a:r>
            <a:r>
              <a:rPr lang="en-US" sz="1200" b="1" dirty="0">
                <a:solidFill>
                  <a:srgbClr val="000000"/>
                </a:solidFill>
                <a:effectLst/>
                <a:latin typeface="Calibri" panose="020F0502020204030204" pitchFamily="34" charset="0"/>
                <a:ea typeface="Calibri" panose="020F0502020204030204" pitchFamily="34" charset="0"/>
                <a:sym typeface="+mn-ea"/>
              </a:rPr>
              <a:t>uggest how a cash flow forecast can help businesses to avoid insolvency.</a:t>
            </a:r>
          </a:p>
          <a:p>
            <a:r>
              <a:rPr lang="en-GB" altLang="en-US" sz="1200" b="1" dirty="0">
                <a:solidFill>
                  <a:srgbClr val="000000"/>
                </a:solidFill>
                <a:effectLst/>
                <a:latin typeface="Calibri" panose="020F0502020204030204" pitchFamily="34" charset="0"/>
                <a:ea typeface="Calibri" panose="020F0502020204030204" pitchFamily="34" charset="0"/>
                <a:sym typeface="+mn-ea"/>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2" name="Textbox 33"/>
          <p:cNvSpPr txBox="1"/>
          <p:nvPr/>
        </p:nvSpPr>
        <p:spPr>
          <a:xfrm>
            <a:off x="95250" y="4884307"/>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GB" altLang="en-US" sz="1200" b="1" dirty="0">
                <a:solidFill>
                  <a:srgbClr val="000000"/>
                </a:solidFill>
                <a:effectLst/>
                <a:latin typeface="Calibri" panose="020F0502020204030204" pitchFamily="34" charset="0"/>
                <a:ea typeface="Calibri" panose="020F0502020204030204" pitchFamily="34" charset="0"/>
              </a:rPr>
              <a:t>4</a:t>
            </a:r>
            <a:r>
              <a:rPr lang="en-US" sz="1200" b="1" dirty="0">
                <a:solidFill>
                  <a:srgbClr val="000000"/>
                </a:solidFill>
                <a:latin typeface="Calibri" panose="020F0502020204030204" pitchFamily="34" charset="0"/>
                <a:ea typeface="Calibri" panose="020F0502020204030204" pitchFamily="34" charset="0"/>
              </a:rPr>
              <a:t>: </a:t>
            </a:r>
            <a:r>
              <a:rPr lang="en-GB" altLang="en-US" sz="1200" b="1" dirty="0">
                <a:solidFill>
                  <a:srgbClr val="000000"/>
                </a:solidFill>
                <a:latin typeface="Calibri" panose="020F0502020204030204" pitchFamily="34" charset="0"/>
                <a:ea typeface="Calibri" panose="020F0502020204030204" pitchFamily="34" charset="0"/>
              </a:rPr>
              <a:t>Cash Flow</a:t>
            </a:r>
          </a:p>
          <a:p>
            <a:r>
              <a:rPr lang="en-GB" altLang="en-US" sz="1200" b="1" dirty="0">
                <a:solidFill>
                  <a:srgbClr val="000000"/>
                </a:solidFill>
                <a:latin typeface="Calibri" panose="020F0502020204030204" pitchFamily="34" charset="0"/>
                <a:ea typeface="Calibri" panose="020F0502020204030204" pitchFamily="34" charset="0"/>
              </a:rPr>
              <a:t>- What do you understand by Cash Flow?</a:t>
            </a:r>
          </a:p>
          <a:p>
            <a:r>
              <a:rPr lang="en-GB" altLang="en-US" sz="1200" b="1" dirty="0">
                <a:solidFill>
                  <a:srgbClr val="000000"/>
                </a:solidFill>
                <a:latin typeface="Calibri" panose="020F0502020204030204" pitchFamily="34" charset="0"/>
                <a:ea typeface="Calibri" panose="020F0502020204030204" pitchFamily="34" charset="0"/>
              </a:rPr>
              <a:t>- Why is it important for businesses to have an indepth understanding of their cash flow?</a:t>
            </a:r>
          </a:p>
          <a:p>
            <a:r>
              <a:rPr lang="en-GB" altLang="en-US" sz="1200" b="1" dirty="0">
                <a:solidFill>
                  <a:srgbClr val="000000"/>
                </a:solidFill>
                <a:latin typeface="Calibri" panose="020F0502020204030204" pitchFamily="34" charset="0"/>
                <a:ea typeface="Calibri" panose="020F0502020204030204" pitchFamily="34" charset="0"/>
              </a:rPr>
              <a:t>- List and explain three benefits of understanding and three drawbacks of not understanding cash flow within a business?</a:t>
            </a:r>
          </a:p>
          <a:p>
            <a:r>
              <a:rPr lang="en-GB" altLang="en-US" sz="1200" b="1" dirty="0">
                <a:solidFill>
                  <a:srgbClr val="000000"/>
                </a:solidFill>
                <a:latin typeface="Calibri" panose="020F0502020204030204" pitchFamily="34" charset="0"/>
                <a:ea typeface="Calibri" panose="020F0502020204030204" pitchFamily="34" charset="0"/>
              </a:rPr>
              <a:t>- Submit answers on teams.</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p:cNvSpPr txBox="1"/>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r>
              <a:rPr lang="en-GB" altLang="en-US" sz="1200" b="1" dirty="0">
                <a:solidFill>
                  <a:srgbClr val="000000"/>
                </a:solidFill>
                <a:latin typeface="Calibri" panose="020F0502020204030204" pitchFamily="34" charset="0"/>
                <a:ea typeface="Calibri" panose="020F0502020204030204" pitchFamily="34" charset="0"/>
              </a:rPr>
              <a:t> </a:t>
            </a:r>
            <a:r>
              <a:rPr lang="en-GB" sz="1200" b="1" dirty="0">
                <a:solidFill>
                  <a:srgbClr val="000000"/>
                </a:solidFill>
                <a:latin typeface="Calibri" panose="020F0502020204030204" pitchFamily="34" charset="0"/>
                <a:ea typeface="Calibri" panose="020F0502020204030204" pitchFamily="34" charset="0"/>
                <a:sym typeface="+mn-ea"/>
              </a:rPr>
              <a:t>Interest rates, Break-even, </a:t>
            </a:r>
            <a:r>
              <a:rPr lang="en-US" sz="1200" b="1" dirty="0">
                <a:solidFill>
                  <a:srgbClr val="000000"/>
                </a:solidFill>
                <a:effectLst/>
                <a:latin typeface="Calibri" panose="020F0502020204030204" pitchFamily="34" charset="0"/>
                <a:ea typeface="Calibri" panose="020F0502020204030204" pitchFamily="34" charset="0"/>
                <a:sym typeface="+mn-ea"/>
              </a:rPr>
              <a:t>Cash </a:t>
            </a:r>
            <a:r>
              <a:rPr lang="en-GB" altLang="en-US" sz="1200" b="1" dirty="0">
                <a:solidFill>
                  <a:srgbClr val="000000"/>
                </a:solidFill>
                <a:effectLst/>
                <a:latin typeface="Calibri" panose="020F0502020204030204" pitchFamily="34" charset="0"/>
                <a:ea typeface="Calibri" panose="020F0502020204030204" pitchFamily="34" charset="0"/>
                <a:sym typeface="+mn-ea"/>
              </a:rPr>
              <a:t>F</a:t>
            </a:r>
            <a:r>
              <a:rPr lang="en-US" sz="1200" b="1" dirty="0">
                <a:solidFill>
                  <a:srgbClr val="000000"/>
                </a:solidFill>
                <a:effectLst/>
                <a:latin typeface="Calibri" panose="020F0502020204030204" pitchFamily="34" charset="0"/>
                <a:ea typeface="Calibri" panose="020F0502020204030204" pitchFamily="34" charset="0"/>
                <a:sym typeface="+mn-ea"/>
              </a:rPr>
              <a:t>low</a:t>
            </a:r>
            <a:r>
              <a:rPr lang="en-GB" altLang="en-US" sz="1200" b="1" dirty="0">
                <a:solidFill>
                  <a:srgbClr val="000000"/>
                </a:solidFill>
                <a:effectLst/>
                <a:latin typeface="Calibri" panose="020F0502020204030204" pitchFamily="34" charset="0"/>
                <a:ea typeface="Calibri" panose="020F0502020204030204" pitchFamily="34" charset="0"/>
                <a:sym typeface="+mn-ea"/>
              </a:rPr>
              <a:t>, </a:t>
            </a:r>
            <a:r>
              <a:rPr lang="en-US" sz="1200" b="1" dirty="0">
                <a:solidFill>
                  <a:srgbClr val="000000"/>
                </a:solidFill>
                <a:effectLst/>
                <a:latin typeface="Calibri" panose="020F0502020204030204" pitchFamily="34" charset="0"/>
                <a:ea typeface="Calibri" panose="020F0502020204030204" pitchFamily="34" charset="0"/>
                <a:sym typeface="+mn-ea"/>
              </a:rPr>
              <a:t>Cash </a:t>
            </a:r>
            <a:r>
              <a:rPr lang="en-GB" altLang="en-US" sz="1200" b="1" dirty="0">
                <a:solidFill>
                  <a:srgbClr val="000000"/>
                </a:solidFill>
                <a:effectLst/>
                <a:latin typeface="Calibri" panose="020F0502020204030204" pitchFamily="34" charset="0"/>
                <a:ea typeface="Calibri" panose="020F0502020204030204" pitchFamily="34" charset="0"/>
                <a:sym typeface="+mn-ea"/>
              </a:rPr>
              <a:t>F</a:t>
            </a:r>
            <a:r>
              <a:rPr lang="en-US" sz="1200" b="1" dirty="0">
                <a:solidFill>
                  <a:srgbClr val="000000"/>
                </a:solidFill>
                <a:effectLst/>
                <a:latin typeface="Calibri" panose="020F0502020204030204" pitchFamily="34" charset="0"/>
                <a:ea typeface="Calibri" panose="020F0502020204030204" pitchFamily="34" charset="0"/>
                <a:sym typeface="+mn-ea"/>
              </a:rPr>
              <a:t>low </a:t>
            </a:r>
            <a:r>
              <a:rPr lang="en-GB" altLang="en-US" sz="1200" b="1" dirty="0">
                <a:solidFill>
                  <a:srgbClr val="000000"/>
                </a:solidFill>
                <a:effectLst/>
                <a:latin typeface="Calibri" panose="020F0502020204030204" pitchFamily="34" charset="0"/>
                <a:ea typeface="Calibri" panose="020F0502020204030204" pitchFamily="34" charset="0"/>
                <a:sym typeface="+mn-ea"/>
              </a:rPr>
              <a:t>F</a:t>
            </a:r>
            <a:r>
              <a:rPr lang="en-US" sz="1200" b="1" dirty="0">
                <a:solidFill>
                  <a:srgbClr val="000000"/>
                </a:solidFill>
                <a:effectLst/>
                <a:latin typeface="Calibri" panose="020F0502020204030204" pitchFamily="34" charset="0"/>
                <a:ea typeface="Calibri" panose="020F0502020204030204" pitchFamily="34" charset="0"/>
                <a:sym typeface="+mn-ea"/>
              </a:rPr>
              <a:t>orecasting</a:t>
            </a:r>
            <a:r>
              <a:rPr lang="en-GB" altLang="en-US" sz="1200" b="1" dirty="0">
                <a:solidFill>
                  <a:srgbClr val="000000"/>
                </a:solidFill>
                <a:effectLst/>
                <a:latin typeface="Calibri" panose="020F0502020204030204" pitchFamily="34" charset="0"/>
                <a:ea typeface="Calibri" panose="020F0502020204030204" pitchFamily="34" charset="0"/>
                <a:sym typeface="+mn-ea"/>
              </a:rPr>
              <a:t>, </a:t>
            </a:r>
            <a:r>
              <a:rPr lang="en-US" sz="1200" b="1" dirty="0">
                <a:solidFill>
                  <a:srgbClr val="000000"/>
                </a:solidFill>
                <a:effectLst/>
                <a:latin typeface="Calibri" panose="020F0502020204030204" pitchFamily="34" charset="0"/>
                <a:ea typeface="Calibri" panose="020F0502020204030204" pitchFamily="34" charset="0"/>
                <a:sym typeface="+mn-ea"/>
              </a:rPr>
              <a:t>insolvency</a:t>
            </a:r>
            <a:r>
              <a:rPr lang="en-GB" altLang="en-US" sz="1200" b="1" dirty="0">
                <a:solidFill>
                  <a:srgbClr val="000000"/>
                </a:solidFill>
                <a:effectLst/>
                <a:latin typeface="Calibri" panose="020F0502020204030204" pitchFamily="34" charset="0"/>
                <a:ea typeface="Calibri" panose="020F0502020204030204" pitchFamily="34" charset="0"/>
                <a:sym typeface="+mn-ea"/>
              </a:rPr>
              <a:t>, </a:t>
            </a:r>
            <a:r>
              <a:rPr lang="en-GB" altLang="en-US" sz="1200" b="1" dirty="0">
                <a:solidFill>
                  <a:srgbClr val="000000"/>
                </a:solidFill>
                <a:latin typeface="Calibri" panose="020F0502020204030204" pitchFamily="34" charset="0"/>
                <a:ea typeface="Calibri" panose="020F0502020204030204" pitchFamily="34" charset="0"/>
                <a:sym typeface="+mn-ea"/>
              </a:rPr>
              <a:t>Business Finance, Sources of finance.</a:t>
            </a:r>
            <a:endParaRPr lang="en-US" sz="1200" b="1" dirty="0">
              <a:solidFill>
                <a:srgbClr val="000000"/>
              </a:solidFill>
              <a:effectLst/>
              <a:latin typeface="Calibri" panose="020F0502020204030204" pitchFamily="34" charset="0"/>
              <a:ea typeface="Calibri" panose="020F0502020204030204" pitchFamily="34" charset="0"/>
              <a:sym typeface="+mn-ea"/>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sym typeface="+mn-ea"/>
              </a:rPr>
              <a:t> </a:t>
            </a:r>
          </a:p>
          <a:p>
            <a:pP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p:cNvSpPr txBox="1"/>
          <p:nvPr/>
        </p:nvSpPr>
        <p:spPr>
          <a:xfrm>
            <a:off x="4953000" y="295189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r>
              <a:rPr lang="en-GB" altLang="en-US" sz="1200" b="1" dirty="0">
                <a:solidFill>
                  <a:srgbClr val="000000"/>
                </a:solidFill>
                <a:latin typeface="Calibri" panose="020F0502020204030204" pitchFamily="34" charset="0"/>
                <a:ea typeface="Calibri" panose="020F0502020204030204" pitchFamily="34" charset="0"/>
              </a:rPr>
              <a:t>Sources of Business Finance</a:t>
            </a:r>
          </a:p>
          <a:p>
            <a:r>
              <a:rPr lang="en-GB" altLang="en-US" sz="1200" b="1" dirty="0">
                <a:solidFill>
                  <a:srgbClr val="000000"/>
                </a:solidFill>
                <a:latin typeface="Calibri" panose="020F0502020204030204" pitchFamily="34" charset="0"/>
                <a:ea typeface="Calibri" panose="020F0502020204030204" pitchFamily="34" charset="0"/>
              </a:rPr>
              <a:t>- What is meant by ‘source of Finance’?</a:t>
            </a:r>
          </a:p>
          <a:p>
            <a:r>
              <a:rPr lang="en-GB" altLang="en-US" sz="1200" b="1" dirty="0">
                <a:solidFill>
                  <a:srgbClr val="000000"/>
                </a:solidFill>
                <a:latin typeface="Calibri" panose="020F0502020204030204" pitchFamily="34" charset="0"/>
                <a:ea typeface="Calibri" panose="020F0502020204030204" pitchFamily="34" charset="0"/>
              </a:rPr>
              <a:t>- Explain 4 roles and importance of finance to a business.</a:t>
            </a:r>
          </a:p>
          <a:p>
            <a:r>
              <a:rPr lang="en-GB" altLang="en-US" sz="1200" b="1" dirty="0">
                <a:solidFill>
                  <a:srgbClr val="000000"/>
                </a:solidFill>
                <a:latin typeface="Calibri" panose="020F0502020204030204" pitchFamily="34" charset="0"/>
                <a:ea typeface="Calibri" panose="020F0502020204030204" pitchFamily="34" charset="0"/>
              </a:rPr>
              <a:t>- What are the six major stages that businesses require finance?</a:t>
            </a:r>
          </a:p>
          <a:p>
            <a:r>
              <a:rPr lang="en-GB" altLang="en-US" sz="1200" b="1" dirty="0">
                <a:solidFill>
                  <a:srgbClr val="000000"/>
                </a:solidFill>
                <a:latin typeface="Calibri" panose="020F0502020204030204" pitchFamily="34" charset="0"/>
                <a:ea typeface="Calibri" panose="020F0502020204030204" pitchFamily="34" charset="0"/>
              </a:rPr>
              <a:t>- Discuss 4 sources of finance to a business </a:t>
            </a:r>
          </a:p>
          <a:p>
            <a:r>
              <a:rPr lang="en-GB" altLang="en-US" sz="1200" b="1" dirty="0">
                <a:solidFill>
                  <a:srgbClr val="000000"/>
                </a:solidFill>
                <a:latin typeface="Calibri" panose="020F0502020204030204" pitchFamily="34" charset="0"/>
                <a:ea typeface="Calibri" panose="020F0502020204030204" pitchFamily="34" charset="0"/>
              </a:rPr>
              <a:t>-What is the difference between short and long term finance?</a:t>
            </a:r>
          </a:p>
          <a:p>
            <a:r>
              <a:rPr lang="en-GB" altLang="en-US" sz="1200" b="1" dirty="0">
                <a:solidFill>
                  <a:srgbClr val="000000"/>
                </a:solidFill>
                <a:latin typeface="Calibri" panose="020F0502020204030204" pitchFamily="34" charset="0"/>
                <a:ea typeface="Calibri" panose="020F0502020204030204" pitchFamily="34" charset="0"/>
              </a:rPr>
              <a:t>- Submit answers in class.</a:t>
            </a:r>
          </a:p>
        </p:txBody>
      </p:sp>
      <p:sp>
        <p:nvSpPr>
          <p:cNvPr id="3" name="Textbox 33"/>
          <p:cNvSpPr txBox="1"/>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r>
              <a:rPr lang="en-GB" altLang="en-US" sz="1200" b="1" dirty="0">
                <a:solidFill>
                  <a:srgbClr val="000000"/>
                </a:solidFill>
                <a:latin typeface="Calibri" panose="020F0502020204030204" pitchFamily="34" charset="0"/>
                <a:ea typeface="Calibri" panose="020F0502020204030204" pitchFamily="34" charset="0"/>
              </a:rPr>
              <a:t> Sources of Finance Essay</a:t>
            </a:r>
          </a:p>
          <a:p>
            <a:r>
              <a:rPr lang="en-GB" altLang="en-US" sz="1200" b="1" dirty="0">
                <a:solidFill>
                  <a:srgbClr val="000000"/>
                </a:solidFill>
                <a:latin typeface="Calibri" panose="020F0502020204030204" pitchFamily="34" charset="0"/>
                <a:ea typeface="Calibri" panose="020F0502020204030204" pitchFamily="34" charset="0"/>
              </a:rPr>
              <a:t>Refer to Activity 32  Aman scenario in study Power Point slide on Teams:</a:t>
            </a:r>
          </a:p>
          <a:p>
            <a:pPr algn="l">
              <a:buClrTx/>
              <a:buSzTx/>
              <a:buFontTx/>
            </a:pPr>
            <a:r>
              <a:rPr lang="en-GB" altLang="en-US" sz="1200" b="1" dirty="0">
                <a:solidFill>
                  <a:srgbClr val="000000"/>
                </a:solidFill>
                <a:latin typeface="Calibri" panose="020F0502020204030204" pitchFamily="34" charset="0"/>
                <a:ea typeface="Calibri" panose="020F0502020204030204" pitchFamily="34" charset="0"/>
                <a:sym typeface="+mn-ea"/>
              </a:rPr>
              <a:t>Write an essay that clearly compares the options Aman is considering and then support this with justified recommendations of which he should choose for this burger restaurant expansion.</a:t>
            </a:r>
          </a:p>
          <a:p>
            <a:pPr algn="l">
              <a:buClrTx/>
              <a:buSzTx/>
              <a:buFontTx/>
            </a:pPr>
            <a:r>
              <a:rPr lang="en-GB" altLang="en-US" sz="1200" b="1" dirty="0">
                <a:solidFill>
                  <a:srgbClr val="000000"/>
                </a:solidFill>
                <a:latin typeface="Calibri" panose="020F0502020204030204" pitchFamily="34" charset="0"/>
                <a:ea typeface="Calibri" panose="020F0502020204030204" pitchFamily="34" charset="0"/>
                <a:sym typeface="+mn-ea"/>
              </a:rPr>
              <a:t> </a:t>
            </a:r>
            <a:endParaRPr lang="en-GB" alt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r>
              <a:rPr lang="en-GB" altLang="en-US" sz="1200" b="1" dirty="0">
                <a:solidFill>
                  <a:srgbClr val="000000"/>
                </a:solidFill>
                <a:latin typeface="Calibri" panose="020F0502020204030204" pitchFamily="34" charset="0"/>
                <a:ea typeface="Calibri" panose="020F0502020204030204" pitchFamily="34" charset="0"/>
              </a:rPr>
              <a:t>- Answers will be discussed in class.</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8F5B79-AABC-46AA-A62F-6461945E1F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3" y="1384949"/>
            <a:ext cx="9745435" cy="1028844"/>
          </a:xfrm>
          <a:prstGeom prst="rect">
            <a:avLst/>
          </a:prstGeom>
        </p:spPr>
      </p:pic>
      <p:pic>
        <p:nvPicPr>
          <p:cNvPr id="5" name="Picture 4">
            <a:extLst>
              <a:ext uri="{FF2B5EF4-FFF2-40B4-BE49-F238E27FC236}">
                <a16:creationId xmlns:a16="http://schemas.microsoft.com/office/drawing/2014/main" id="{76B3636B-1009-4B88-B15F-0A3B4838F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82" y="698949"/>
            <a:ext cx="9764488" cy="619211"/>
          </a:xfrm>
          <a:prstGeom prst="rect">
            <a:avLst/>
          </a:prstGeom>
        </p:spPr>
      </p:pic>
      <p:pic>
        <p:nvPicPr>
          <p:cNvPr id="7" name="Picture 6">
            <a:extLst>
              <a:ext uri="{FF2B5EF4-FFF2-40B4-BE49-F238E27FC236}">
                <a16:creationId xmlns:a16="http://schemas.microsoft.com/office/drawing/2014/main" id="{923C8A26-77C3-4E4C-8CB3-A1AFEC4C82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32" y="2480584"/>
            <a:ext cx="9745435" cy="4134427"/>
          </a:xfrm>
          <a:prstGeom prst="rect">
            <a:avLst/>
          </a:prstGeom>
        </p:spPr>
      </p:pic>
      <p:pic>
        <p:nvPicPr>
          <p:cNvPr id="8" name="Picture 7" descr="A black text on a white background&#10;&#10;Description automatically generated">
            <a:extLst>
              <a:ext uri="{FF2B5EF4-FFF2-40B4-BE49-F238E27FC236}">
                <a16:creationId xmlns:a16="http://schemas.microsoft.com/office/drawing/2014/main" id="{2455D11E-61E1-46D3-85CB-352AA22BE74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56580" y="112685"/>
            <a:ext cx="2288857" cy="545636"/>
          </a:xfrm>
          <a:prstGeom prst="rect">
            <a:avLst/>
          </a:prstGeom>
        </p:spPr>
      </p:pic>
    </p:spTree>
    <p:extLst>
      <p:ext uri="{BB962C8B-B14F-4D97-AF65-F5344CB8AC3E}">
        <p14:creationId xmlns:p14="http://schemas.microsoft.com/office/powerpoint/2010/main" val="25259614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16084" y="5949247"/>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GB" sz="1200" b="1" dirty="0"/>
              <a:t>   </a:t>
            </a:r>
          </a:p>
          <a:p>
            <a:pPr algn="just">
              <a:lnSpc>
                <a:spcPts val="1150"/>
              </a:lnSpc>
            </a:pPr>
            <a:endParaRPr lang="en-GB" sz="1200" b="1" dirty="0"/>
          </a:p>
          <a:p>
            <a:pPr algn="just">
              <a:lnSpc>
                <a:spcPts val="1150"/>
              </a:lnSpc>
            </a:pPr>
            <a:r>
              <a:rPr lang="en-GB" sz="1200" b="1" dirty="0"/>
              <a:t> Keywords: Analysis, Evaluation, Performance, Development, Frequency, Intensity, Time, Type, Training, Psychology, Skills, Abilities </a:t>
            </a:r>
            <a:endParaRPr lang="en-US" altLang="en-US" sz="1200" b="1" dirty="0">
              <a:latin typeface="Arial" panose="020B060402020202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25415" y="619344"/>
            <a:ext cx="4736212" cy="1705388"/>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 NEA Mastery Knowledge Support</a:t>
            </a:r>
          </a:p>
          <a:p>
            <a:pPr algn="ctr">
              <a:spcBef>
                <a:spcPts val="60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Support Materials and Taught lesson can be found </a:t>
            </a:r>
            <a:r>
              <a:rPr lang="en-US" sz="1200" b="1" dirty="0">
                <a:solidFill>
                  <a:srgbClr val="000000"/>
                </a:solidFill>
                <a:latin typeface="Calibri" panose="020F0502020204030204" pitchFamily="34" charset="0"/>
                <a:ea typeface="Calibri" panose="020F0502020204030204" pitchFamily="34" charset="0"/>
                <a:hlinkClick r:id="rId2"/>
              </a:rPr>
              <a:t>here</a:t>
            </a: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Preparation for NEA</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3"/>
              </a:rPr>
              <a:t>Worksheet</a:t>
            </a:r>
            <a:endParaRPr lang="en-GB" sz="1200" b="1" dirty="0"/>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3"/>
            <a:ext cx="9685154" cy="276999"/>
          </a:xfrm>
          <a:prstGeom prst="rect">
            <a:avLst/>
          </a:prstGeom>
          <a:solidFill>
            <a:srgbClr val="FF0000"/>
          </a:solidFill>
          <a:ln w="28575">
            <a:solidFill>
              <a:schemeClr val="tx1"/>
            </a:solidFill>
          </a:ln>
        </p:spPr>
        <p:txBody>
          <a:bodyPr wrap="square" rtlCol="0">
            <a:spAutoFit/>
          </a:bodyPr>
          <a:lstStyle/>
          <a:p>
            <a:pPr algn="ctr"/>
            <a:r>
              <a:rPr lang="en-GB" sz="1200" dirty="0">
                <a:solidFill>
                  <a:schemeClr val="bg1"/>
                </a:solidFill>
              </a:rPr>
              <a:t>Physical Education –Term 6 - </a:t>
            </a:r>
            <a:r>
              <a:rPr lang="en-GB" sz="1200">
                <a:solidFill>
                  <a:schemeClr val="bg1"/>
                </a:solidFill>
              </a:rPr>
              <a:t>Homework Tasks (AQA GCSE)</a:t>
            </a:r>
            <a:endParaRPr lang="en-GB" sz="12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8"/>
            <a:ext cx="4706226" cy="1705387"/>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  Week 2: NEA Analysis of Sporting Performance</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Choose a Sport from list and complete Session 3 skills PowerPoint.</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4"/>
              </a:rPr>
              <a:t>Athletics</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5"/>
              </a:rPr>
              <a:t>Football</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6"/>
              </a:rPr>
              <a:t>Badminton</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7"/>
              </a:rPr>
              <a:t>Basketball</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8"/>
              </a:rPr>
              <a:t>Handball</a:t>
            </a:r>
            <a:endParaRPr lang="en-US" sz="1200" b="1" dirty="0">
              <a:solidFill>
                <a:srgbClr val="0070C0"/>
              </a:solidFill>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104343" y="2592815"/>
            <a:ext cx="4706226" cy="1591204"/>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 Week 2: NEA Analysis of Sporting Performance</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Choose a Sport from list and complete Session 4 skills PowerPoint.</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4"/>
              </a:rPr>
              <a:t>Athletics</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5"/>
              </a:rPr>
              <a:t>Football</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6"/>
              </a:rPr>
              <a:t>Badminton</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7"/>
              </a:rPr>
              <a:t>Basketball</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8"/>
              </a:rPr>
              <a:t>Handball</a:t>
            </a:r>
            <a:endParaRPr lang="en-US" sz="1200" b="1" dirty="0">
              <a:solidFill>
                <a:srgbClr val="000000"/>
              </a:solidFill>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 NEA Analysis of Sporting Performance</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Choose a Sport from list and complete Session 1 skills PowerPoint.</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4"/>
              </a:rPr>
              <a:t>Athletics</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5"/>
              </a:rPr>
              <a:t>Football</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6"/>
              </a:rPr>
              <a:t>Badminton</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7"/>
              </a:rPr>
              <a:t>Basketball</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8"/>
              </a:rPr>
              <a:t>Handball</a:t>
            </a:r>
            <a:endParaRPr lang="en-US" sz="1200" b="1" dirty="0">
              <a:solidFill>
                <a:srgbClr val="0070C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 </a:t>
            </a:r>
            <a:r>
              <a:rPr lang="en-GB" sz="1200" b="1" dirty="0">
                <a:solidFill>
                  <a:srgbClr val="000000"/>
                </a:solidFill>
                <a:latin typeface="Calibri" panose="020F0502020204030204" pitchFamily="34" charset="0"/>
                <a:ea typeface="Calibri" panose="020F0502020204030204" pitchFamily="34" charset="0"/>
              </a:rPr>
              <a:t>Sports Psychology</a:t>
            </a:r>
          </a:p>
          <a:p>
            <a:pPr algn="ctr">
              <a:spcBef>
                <a:spcPts val="60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GB" sz="1200" dirty="0">
                <a:hlinkClick r:id="rId9"/>
              </a:rPr>
              <a:t>Sport psychology: skill and ability KS4 | Y10 Physical education Lesson Resources |</a:t>
            </a:r>
            <a:endParaRPr lang="en-GB"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  Week 2: NEA Analysis of Sporting Performance</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Choose a Sport from list and complete Session 2 skills PowerPoint.</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4"/>
              </a:rPr>
              <a:t>Athletics</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5"/>
              </a:rPr>
              <a:t>Football</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6"/>
              </a:rPr>
              <a:t>Badminton</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7"/>
              </a:rPr>
              <a:t>Basketball</a:t>
            </a: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hlinkClick r:id="rId8"/>
              </a:rPr>
              <a:t>Handball</a:t>
            </a:r>
            <a:endParaRPr lang="en-GB" sz="1200" b="1" dirty="0">
              <a:solidFill>
                <a:srgbClr val="0070C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51203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buNone/>
              <a:tabLst>
                <a:tab pos="251460" algn="l"/>
              </a:tabLst>
            </a:pPr>
            <a:r>
              <a:rPr lang="en-US" sz="1200" b="1" dirty="0">
                <a:solidFill>
                  <a:srgbClr val="000000"/>
                </a:solidFill>
                <a:latin typeface="Calibri" panose="020F0502020204030204" pitchFamily="34" charset="0"/>
                <a:ea typeface="Calibri" panose="020F0502020204030204" pitchFamily="34" charset="0"/>
              </a:rPr>
              <a:t>: Week 1: </a:t>
            </a:r>
            <a:r>
              <a:rPr lang="en-US" sz="1200" dirty="0">
                <a:solidFill>
                  <a:srgbClr val="000000"/>
                </a:solidFill>
                <a:latin typeface="Calibri" panose="020F0502020204030204" pitchFamily="34" charset="0"/>
                <a:ea typeface="Calibri" panose="020F0502020204030204" pitchFamily="34" charset="0"/>
              </a:rPr>
              <a:t>Choose a book to read. This could be a story, facts-based book on a topic you find interesting.</a:t>
            </a:r>
            <a:endParaRPr lang="en-GB" sz="1200" dirty="0">
              <a:latin typeface="Calibri" panose="020F0502020204030204" pitchFamily="34" charset="0"/>
              <a:ea typeface="Calibri" panose="020F0502020204030204" pitchFamily="34" charset="0"/>
            </a:endParaRPr>
          </a:p>
          <a:p>
            <a:pPr>
              <a:spcBef>
                <a:spcPts val="1390"/>
              </a:spcBef>
              <a:buNone/>
              <a:tabLst>
                <a:tab pos="251460" algn="l"/>
              </a:tabLst>
            </a:pPr>
            <a:r>
              <a:rPr lang="en-US" sz="1200" dirty="0">
                <a:solidFill>
                  <a:srgbClr val="000000"/>
                </a:solidFill>
                <a:latin typeface="Calibri" panose="020F0502020204030204" pitchFamily="34" charset="0"/>
                <a:ea typeface="Calibri" panose="020F0502020204030204" pitchFamily="34" charset="0"/>
              </a:rPr>
              <a:t>This can be a book at home, or one from the school/ local library </a:t>
            </a:r>
            <a:endParaRPr lang="en-GB" sz="1200" dirty="0">
              <a:latin typeface="Calibri" panose="020F0502020204030204" pitchFamily="34" charset="0"/>
              <a:ea typeface="Calibri" panose="020F0502020204030204" pitchFamily="34" charset="0"/>
            </a:endParaRP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Read 10 pages. We will discuss what you have read in class</a:t>
            </a:r>
            <a:endParaRPr lang="en-GB" sz="1200" dirty="0">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err="1">
                <a:solidFill>
                  <a:schemeClr val="bg1"/>
                </a:solidFill>
              </a:rPr>
              <a:t>CoPE</a:t>
            </a:r>
            <a:endParaRPr lang="en-GB" sz="2400" dirty="0">
              <a:solidFill>
                <a:schemeClr val="bg1"/>
              </a:solidFill>
            </a:endParaRP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buNone/>
              <a:tabLst>
                <a:tab pos="255270" algn="l"/>
              </a:tabLst>
            </a:pPr>
            <a:r>
              <a:rPr lang="en-US" sz="1200" b="1" dirty="0">
                <a:solidFill>
                  <a:srgbClr val="000000"/>
                </a:solidFill>
                <a:effectLst/>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rPr>
              <a:t> Week 2:</a:t>
            </a:r>
            <a:r>
              <a:rPr lang="en-US" sz="1200" dirty="0">
                <a:solidFill>
                  <a:srgbClr val="000000"/>
                </a:solidFill>
                <a:latin typeface="Calibri" panose="020F0502020204030204" pitchFamily="34" charset="0"/>
                <a:ea typeface="Calibri" panose="020F0502020204030204" pitchFamily="34" charset="0"/>
              </a:rPr>
              <a:t>Continue with your book.</a:t>
            </a:r>
            <a:endParaRPr lang="en-GB" sz="1200" dirty="0">
              <a:latin typeface="Calibri" panose="020F0502020204030204" pitchFamily="34" charset="0"/>
              <a:ea typeface="Calibri" panose="020F0502020204030204" pitchFamily="34" charset="0"/>
            </a:endParaRPr>
          </a:p>
          <a:p>
            <a:pPr>
              <a:spcBef>
                <a:spcPts val="1390"/>
              </a:spcBef>
              <a:buNone/>
              <a:tabLst>
                <a:tab pos="255270" algn="l"/>
              </a:tabLst>
            </a:pPr>
            <a:r>
              <a:rPr lang="en-US" sz="1200" dirty="0">
                <a:solidFill>
                  <a:srgbClr val="000000"/>
                </a:solidFill>
                <a:latin typeface="Calibri" panose="020F0502020204030204" pitchFamily="34" charset="0"/>
                <a:ea typeface="Calibri" panose="020F0502020204030204" pitchFamily="34" charset="0"/>
              </a:rPr>
              <a:t> Read the next 10 pages of your book.</a:t>
            </a:r>
            <a:endParaRPr lang="en-GB" sz="1200" dirty="0">
              <a:latin typeface="Calibri" panose="020F0502020204030204" pitchFamily="34" charset="0"/>
              <a:ea typeface="Calibri" panose="020F0502020204030204" pitchFamily="34" charset="0"/>
            </a:endParaRPr>
          </a:p>
          <a:p>
            <a:pPr>
              <a:spcBef>
                <a:spcPts val="1390"/>
              </a:spcBef>
              <a:buNone/>
              <a:tabLst>
                <a:tab pos="255270" algn="l"/>
              </a:tabLst>
            </a:pPr>
            <a:r>
              <a:rPr lang="en-US" sz="1200" dirty="0">
                <a:solidFill>
                  <a:srgbClr val="000000"/>
                </a:solidFill>
                <a:latin typeface="Calibri" panose="020F0502020204030204" pitchFamily="34" charset="0"/>
                <a:ea typeface="Calibri" panose="020F0502020204030204" pitchFamily="34" charset="0"/>
              </a:rPr>
              <a:t> You will be giving an update on what is happening to your partner/ class</a:t>
            </a: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buNone/>
              <a:tabLst>
                <a:tab pos="255270" algn="l"/>
              </a:tabLst>
            </a:pPr>
            <a:r>
              <a:rPr lang="en-US" sz="1200" b="1">
                <a:solidFill>
                  <a:srgbClr val="000000"/>
                </a:solidFill>
                <a:latin typeface="Calibri" panose="020F0502020204030204" pitchFamily="34" charset="0"/>
                <a:ea typeface="Calibri" panose="020F0502020204030204" pitchFamily="34" charset="0"/>
              </a:rPr>
              <a:t> Week 3:</a:t>
            </a:r>
            <a:r>
              <a:rPr lang="en-US" sz="1200">
                <a:solidFill>
                  <a:srgbClr val="000000"/>
                </a:solidFill>
                <a:latin typeface="Calibri" panose="020F0502020204030204" pitchFamily="34" charset="0"/>
                <a:ea typeface="Calibri" panose="020F0502020204030204" pitchFamily="34" charset="0"/>
              </a:rPr>
              <a:t>Continue with your book.</a:t>
            </a:r>
            <a:endParaRPr lang="en-GB" sz="1200">
              <a:latin typeface="Calibri" panose="020F0502020204030204" pitchFamily="34" charset="0"/>
              <a:ea typeface="Calibri" panose="020F0502020204030204" pitchFamily="34" charset="0"/>
            </a:endParaRPr>
          </a:p>
          <a:p>
            <a:pPr>
              <a:spcBef>
                <a:spcPts val="1390"/>
              </a:spcBef>
              <a:buNone/>
              <a:tabLst>
                <a:tab pos="255270" algn="l"/>
              </a:tabLst>
            </a:pPr>
            <a:r>
              <a:rPr lang="en-US" sz="1200">
                <a:solidFill>
                  <a:srgbClr val="000000"/>
                </a:solidFill>
                <a:latin typeface="Calibri" panose="020F0502020204030204" pitchFamily="34" charset="0"/>
                <a:ea typeface="Calibri" panose="020F0502020204030204" pitchFamily="34" charset="0"/>
              </a:rPr>
              <a:t> Read the next 10 pages of your book.</a:t>
            </a:r>
            <a:endParaRPr lang="en-GB" sz="1200">
              <a:latin typeface="Calibri" panose="020F0502020204030204" pitchFamily="34" charset="0"/>
              <a:ea typeface="Calibri" panose="020F0502020204030204" pitchFamily="34" charset="0"/>
            </a:endParaRPr>
          </a:p>
          <a:p>
            <a:pPr>
              <a:spcBef>
                <a:spcPts val="1390"/>
              </a:spcBef>
              <a:buNone/>
              <a:tabLst>
                <a:tab pos="255270" algn="l"/>
              </a:tabLst>
            </a:pPr>
            <a:r>
              <a:rPr lang="en-US" sz="1200">
                <a:solidFill>
                  <a:srgbClr val="000000"/>
                </a:solidFill>
                <a:latin typeface="Calibri" panose="020F0502020204030204" pitchFamily="34" charset="0"/>
                <a:ea typeface="Calibri" panose="020F0502020204030204" pitchFamily="34" charset="0"/>
              </a:rPr>
              <a:t> You will be giving an update on what is happening to your partner/ class</a:t>
            </a:r>
            <a:endParaRPr lang="en-GB" sz="1200">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buNone/>
              <a:tabLst>
                <a:tab pos="255270" algn="l"/>
              </a:tabLst>
            </a:pPr>
            <a:r>
              <a:rPr lang="en-US" sz="1200" b="1" dirty="0">
                <a:solidFill>
                  <a:srgbClr val="000000"/>
                </a:solidFill>
                <a:effectLst/>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rPr>
              <a:t>Week 4: </a:t>
            </a:r>
            <a:r>
              <a:rPr lang="en-US" sz="1200" dirty="0">
                <a:solidFill>
                  <a:srgbClr val="000000"/>
                </a:solidFill>
                <a:latin typeface="Calibri" panose="020F0502020204030204" pitchFamily="34" charset="0"/>
                <a:ea typeface="Calibri" panose="020F0502020204030204" pitchFamily="34" charset="0"/>
              </a:rPr>
              <a:t>Continue with your book.</a:t>
            </a:r>
            <a:endParaRPr lang="en-GB" sz="1200" dirty="0">
              <a:latin typeface="Calibri" panose="020F0502020204030204" pitchFamily="34" charset="0"/>
              <a:ea typeface="Calibri" panose="020F0502020204030204" pitchFamily="34" charset="0"/>
            </a:endParaRPr>
          </a:p>
          <a:p>
            <a:pPr>
              <a:spcBef>
                <a:spcPts val="1390"/>
              </a:spcBef>
              <a:buNone/>
              <a:tabLst>
                <a:tab pos="255270" algn="l"/>
              </a:tabLst>
            </a:pPr>
            <a:r>
              <a:rPr lang="en-US" sz="1200" dirty="0">
                <a:solidFill>
                  <a:srgbClr val="000000"/>
                </a:solidFill>
                <a:latin typeface="Calibri" panose="020F0502020204030204" pitchFamily="34" charset="0"/>
                <a:ea typeface="Calibri" panose="020F0502020204030204" pitchFamily="34" charset="0"/>
              </a:rPr>
              <a:t> Read the next 10 pages of your book.</a:t>
            </a:r>
            <a:endParaRPr lang="en-GB" sz="1200" dirty="0">
              <a:latin typeface="Calibri" panose="020F0502020204030204" pitchFamily="34" charset="0"/>
              <a:ea typeface="Calibri" panose="020F0502020204030204" pitchFamily="34" charset="0"/>
            </a:endParaRPr>
          </a:p>
          <a:p>
            <a:pPr>
              <a:spcBef>
                <a:spcPts val="1390"/>
              </a:spcBef>
              <a:buNone/>
              <a:tabLst>
                <a:tab pos="255270" algn="l"/>
              </a:tabLst>
            </a:pPr>
            <a:r>
              <a:rPr lang="en-US" sz="1200" dirty="0">
                <a:solidFill>
                  <a:srgbClr val="000000"/>
                </a:solidFill>
                <a:latin typeface="Calibri" panose="020F0502020204030204" pitchFamily="34" charset="0"/>
                <a:ea typeface="Calibri" panose="020F0502020204030204" pitchFamily="34" charset="0"/>
              </a:rPr>
              <a:t> You will be giving an update on what is happening to your partner/ class</a:t>
            </a:r>
            <a:endParaRPr lang="en-GB" sz="1200" dirty="0">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pPr>
              <a:spcBef>
                <a:spcPts val="1390"/>
              </a:spcBef>
              <a:buNone/>
              <a:tabLst>
                <a:tab pos="255270" algn="l"/>
              </a:tabLst>
            </a:pPr>
            <a:r>
              <a:rPr lang="en-US" sz="1200" b="1">
                <a:solidFill>
                  <a:srgbClr val="000000"/>
                </a:solidFill>
                <a:latin typeface="Calibri" panose="020F0502020204030204" pitchFamily="34" charset="0"/>
                <a:ea typeface="Calibri" panose="020F0502020204030204" pitchFamily="34" charset="0"/>
              </a:rPr>
              <a:t>Week 5:</a:t>
            </a:r>
            <a:r>
              <a:rPr lang="en-US" sz="1200">
                <a:solidFill>
                  <a:srgbClr val="000000"/>
                </a:solidFill>
                <a:latin typeface="Calibri" panose="020F0502020204030204" pitchFamily="34" charset="0"/>
                <a:ea typeface="Calibri" panose="020F0502020204030204" pitchFamily="34" charset="0"/>
              </a:rPr>
              <a:t>Continue with your book.</a:t>
            </a:r>
            <a:endParaRPr lang="en-GB" sz="1200">
              <a:latin typeface="Calibri" panose="020F0502020204030204" pitchFamily="34" charset="0"/>
              <a:ea typeface="Calibri" panose="020F0502020204030204" pitchFamily="34" charset="0"/>
            </a:endParaRPr>
          </a:p>
          <a:p>
            <a:pPr>
              <a:spcBef>
                <a:spcPts val="1390"/>
              </a:spcBef>
              <a:buNone/>
              <a:tabLst>
                <a:tab pos="255270" algn="l"/>
              </a:tabLst>
            </a:pPr>
            <a:r>
              <a:rPr lang="en-US" sz="1200">
                <a:solidFill>
                  <a:srgbClr val="000000"/>
                </a:solidFill>
                <a:latin typeface="Calibri" panose="020F0502020204030204" pitchFamily="34" charset="0"/>
                <a:ea typeface="Calibri" panose="020F0502020204030204" pitchFamily="34" charset="0"/>
              </a:rPr>
              <a:t> Read the next 10 pages of your book.</a:t>
            </a:r>
            <a:endParaRPr lang="en-GB" sz="1200">
              <a:latin typeface="Calibri" panose="020F0502020204030204" pitchFamily="34" charset="0"/>
              <a:ea typeface="Calibri" panose="020F0502020204030204" pitchFamily="34" charset="0"/>
            </a:endParaRPr>
          </a:p>
          <a:p>
            <a:pPr>
              <a:spcBef>
                <a:spcPts val="1390"/>
              </a:spcBef>
              <a:buNone/>
              <a:tabLst>
                <a:tab pos="255270" algn="l"/>
              </a:tabLst>
            </a:pPr>
            <a:r>
              <a:rPr lang="en-US" sz="1200">
                <a:solidFill>
                  <a:srgbClr val="000000"/>
                </a:solidFill>
                <a:latin typeface="Calibri" panose="020F0502020204030204" pitchFamily="34" charset="0"/>
                <a:ea typeface="Calibri" panose="020F0502020204030204" pitchFamily="34" charset="0"/>
              </a:rPr>
              <a:t> You will be giving an update on what is happening to your partner/ class</a:t>
            </a:r>
            <a:endParaRPr lang="en-GB" sz="1200" dirty="0">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pPr>
              <a:spcBef>
                <a:spcPts val="1390"/>
              </a:spcBef>
              <a:buNone/>
              <a:tabLst>
                <a:tab pos="255270" algn="l"/>
              </a:tabLst>
            </a:pPr>
            <a:r>
              <a:rPr lang="en-US" sz="1200" b="1" dirty="0">
                <a:solidFill>
                  <a:srgbClr val="000000"/>
                </a:solidFill>
                <a:effectLst/>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rPr>
              <a:t> Week 6:</a:t>
            </a:r>
            <a:r>
              <a:rPr lang="en-US" sz="1200" dirty="0">
                <a:solidFill>
                  <a:srgbClr val="000000"/>
                </a:solidFill>
                <a:latin typeface="Calibri" panose="020F0502020204030204" pitchFamily="34" charset="0"/>
                <a:ea typeface="Calibri" panose="020F0502020204030204" pitchFamily="34" charset="0"/>
              </a:rPr>
              <a:t>Continue with your book.</a:t>
            </a:r>
            <a:endParaRPr lang="en-GB" sz="1200" dirty="0">
              <a:latin typeface="Calibri" panose="020F0502020204030204" pitchFamily="34" charset="0"/>
              <a:ea typeface="Calibri" panose="020F0502020204030204" pitchFamily="34" charset="0"/>
            </a:endParaRPr>
          </a:p>
          <a:p>
            <a:pPr>
              <a:spcBef>
                <a:spcPts val="1390"/>
              </a:spcBef>
              <a:buNone/>
              <a:tabLst>
                <a:tab pos="255270" algn="l"/>
              </a:tabLst>
            </a:pPr>
            <a:r>
              <a:rPr lang="en-US" sz="1200" dirty="0">
                <a:solidFill>
                  <a:srgbClr val="000000"/>
                </a:solidFill>
                <a:latin typeface="Calibri" panose="020F0502020204030204" pitchFamily="34" charset="0"/>
                <a:ea typeface="Calibri" panose="020F0502020204030204" pitchFamily="34" charset="0"/>
              </a:rPr>
              <a:t> Read the next 10 pages of your book.</a:t>
            </a:r>
            <a:endParaRPr lang="en-GB" sz="1200" dirty="0">
              <a:latin typeface="Calibri" panose="020F0502020204030204" pitchFamily="34" charset="0"/>
              <a:ea typeface="Calibri" panose="020F0502020204030204" pitchFamily="34" charset="0"/>
            </a:endParaRPr>
          </a:p>
          <a:p>
            <a:pPr>
              <a:spcBef>
                <a:spcPts val="1390"/>
              </a:spcBef>
              <a:buNone/>
              <a:tabLst>
                <a:tab pos="255270" algn="l"/>
              </a:tabLst>
            </a:pPr>
            <a:r>
              <a:rPr lang="en-US" sz="1200" dirty="0">
                <a:solidFill>
                  <a:srgbClr val="000000"/>
                </a:solidFill>
                <a:latin typeface="Calibri" panose="020F0502020204030204" pitchFamily="34" charset="0"/>
                <a:ea typeface="Calibri" panose="020F0502020204030204" pitchFamily="34" charset="0"/>
              </a:rPr>
              <a:t> You will be giving an update on what is happening to your partner/ class</a:t>
            </a:r>
            <a:endParaRPr lang="en-GB" sz="1200" dirty="0">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546233"/>
          </a:xfrm>
          <a:prstGeom prst="rect">
            <a:avLst/>
          </a:prstGeom>
          <a:noFill/>
          <a:ln w="12700">
            <a:solidFill>
              <a:srgbClr val="000000"/>
            </a:solidFill>
            <a:prstDash val="solid"/>
          </a:ln>
        </p:spPr>
        <p:txBody>
          <a:bodyPr wrap="square" lIns="0" tIns="0" rIns="0" bIns="0" rtlCol="0">
            <a:noAutofit/>
          </a:bodyPr>
          <a:lstStyle/>
          <a:p>
            <a:pPr>
              <a:lnSpc>
                <a:spcPts val="1680"/>
              </a:lnSpc>
              <a:buNone/>
            </a:pPr>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r>
              <a:rPr lang="en-US" sz="1600" dirty="0">
                <a:latin typeface="Calibri" panose="020F0502020204030204" pitchFamily="34" charset="0"/>
                <a:ea typeface="Calibri" panose="020F0502020204030204" pitchFamily="34" charset="0"/>
              </a:rPr>
              <a:t>Prepare a 5-minute verbal presentation. </a:t>
            </a:r>
            <a:endParaRPr lang="en-GB" sz="1600" dirty="0">
              <a:latin typeface="Calibri" panose="020F0502020204030204" pitchFamily="34" charset="0"/>
              <a:ea typeface="Calibri" panose="020F0502020204030204" pitchFamily="34" charset="0"/>
            </a:endParaRPr>
          </a:p>
          <a:p>
            <a:pPr>
              <a:lnSpc>
                <a:spcPts val="1680"/>
              </a:lnSpc>
              <a:buNone/>
            </a:pPr>
            <a:r>
              <a:rPr lang="en-US" sz="1600" dirty="0">
                <a:latin typeface="Calibri" panose="020F0502020204030204" pitchFamily="34" charset="0"/>
                <a:ea typeface="Calibri" panose="020F0502020204030204" pitchFamily="34" charset="0"/>
              </a:rPr>
              <a:t> </a:t>
            </a:r>
            <a:r>
              <a:rPr lang="en-US" sz="1200" dirty="0">
                <a:latin typeface="Calibri" panose="020F0502020204030204" pitchFamily="34" charset="0"/>
                <a:ea typeface="Calibri" panose="020F0502020204030204" pitchFamily="34" charset="0"/>
              </a:rPr>
              <a:t>The presentation is on the book you have read. </a:t>
            </a:r>
            <a:endParaRPr lang="en-GB" sz="1200" dirty="0">
              <a:latin typeface="Calibri" panose="020F0502020204030204" pitchFamily="34" charset="0"/>
              <a:ea typeface="Calibri" panose="020F0502020204030204" pitchFamily="34" charset="0"/>
            </a:endParaRPr>
          </a:p>
          <a:p>
            <a:pPr>
              <a:lnSpc>
                <a:spcPts val="1680"/>
              </a:lnSpc>
              <a:buNone/>
            </a:pPr>
            <a:r>
              <a:rPr lang="en-US" sz="1200" dirty="0">
                <a:latin typeface="Calibri" panose="020F0502020204030204" pitchFamily="34" charset="0"/>
                <a:ea typeface="Calibri" panose="020F0502020204030204" pitchFamily="34" charset="0"/>
              </a:rPr>
              <a:t> The presentation should include:</a:t>
            </a:r>
            <a:endParaRPr lang="en-GB" sz="1200" dirty="0">
              <a:latin typeface="Calibri" panose="020F0502020204030204" pitchFamily="34" charset="0"/>
              <a:ea typeface="Calibri" panose="020F0502020204030204" pitchFamily="34" charset="0"/>
            </a:endParaRPr>
          </a:p>
          <a:p>
            <a:pPr>
              <a:lnSpc>
                <a:spcPts val="1680"/>
              </a:lnSpc>
              <a:buNone/>
            </a:pPr>
            <a:r>
              <a:rPr lang="en-US" sz="1200" dirty="0">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What you enjoyed about the book.</a:t>
            </a:r>
            <a:endParaRPr lang="en-GB" sz="1200" dirty="0">
              <a:latin typeface="Calibri" panose="020F0502020204030204" pitchFamily="34" charset="0"/>
              <a:ea typeface="Calibri" panose="020F0502020204030204" pitchFamily="34" charset="0"/>
            </a:endParaRPr>
          </a:p>
          <a:p>
            <a:pPr>
              <a:lnSpc>
                <a:spcPts val="1680"/>
              </a:lnSpc>
              <a:buNone/>
            </a:pPr>
            <a:r>
              <a:rPr lang="en-US" sz="1200" dirty="0">
                <a:solidFill>
                  <a:srgbClr val="000000"/>
                </a:solidFill>
                <a:latin typeface="Calibri" panose="020F0502020204030204" pitchFamily="34" charset="0"/>
                <a:ea typeface="Calibri" panose="020F0502020204030204" pitchFamily="34" charset="0"/>
              </a:rPr>
              <a:t> What you didn’t enjoy.</a:t>
            </a:r>
            <a:endParaRPr lang="en-GB" sz="1200" dirty="0">
              <a:latin typeface="Calibri" panose="020F0502020204030204" pitchFamily="34" charset="0"/>
              <a:ea typeface="Calibri" panose="020F0502020204030204" pitchFamily="34" charset="0"/>
            </a:endParaRPr>
          </a:p>
          <a:p>
            <a:pPr>
              <a:lnSpc>
                <a:spcPts val="1680"/>
              </a:lnSpc>
              <a:buNone/>
            </a:pPr>
            <a:r>
              <a:rPr lang="en-US" sz="1200" b="1" dirty="0">
                <a:solidFill>
                  <a:srgbClr val="000000"/>
                </a:solidFill>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If there was another book to be written what do you think would happen in the story.</a:t>
            </a:r>
            <a:endParaRPr lang="en-GB" sz="1200" dirty="0">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7660296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104309"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Identify the 3 Macronutrients and revise the purpose, sources and amounts required in the diet for each.</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Hospitality </a:t>
            </a:r>
            <a:r>
              <a:rPr lang="en-GB" sz="2400" dirty="0">
                <a:solidFill>
                  <a:schemeClr val="bg1"/>
                </a:solidFill>
              </a:rPr>
              <a:t>and Catering Year 10</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Revise the purpose, sources and amounts required in the diet of the Micronutrients.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Give at least 3 examples of each type of micronutrient.</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Revise the impact of different methods of cooking on the </a:t>
            </a:r>
            <a:r>
              <a:rPr lang="en-US" sz="1200" b="1">
                <a:solidFill>
                  <a:srgbClr val="000000"/>
                </a:solidFill>
                <a:latin typeface="Calibri" panose="020F0502020204030204" pitchFamily="34" charset="0"/>
                <a:ea typeface="Calibri" panose="020F0502020204030204" pitchFamily="34" charset="0"/>
              </a:rPr>
              <a:t>nutritional value of different </a:t>
            </a:r>
            <a:r>
              <a:rPr lang="en-US" sz="1200" b="1" dirty="0">
                <a:solidFill>
                  <a:srgbClr val="000000"/>
                </a:solidFill>
                <a:latin typeface="Calibri" panose="020F0502020204030204" pitchFamily="34" charset="0"/>
                <a:ea typeface="Calibri" panose="020F0502020204030204" pitchFamily="34" charset="0"/>
              </a:rPr>
              <a:t>food types.</a:t>
            </a: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Revise the 6 different life stages and list 3 important considerations for diet planning for each. </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Produce recipes and product lists, with amounts, for 3 different meals that are high in carbohydrate content.</a:t>
            </a:r>
            <a:endParaRPr lang="en-GB"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p>
          <a:p>
            <a:endParaRPr lang="en-US" sz="1200" b="1" dirty="0">
              <a:solidFill>
                <a:srgbClr val="000000"/>
              </a:solidFill>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Micronutrient, Macronutrient, Life- Stages, Recommended Daily Intake, Special Dietary Needs, Nutritional Value </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4579"/>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Produce recipes and product lists, with amounts, for 3 different meals that are high in protein content.</a:t>
            </a:r>
            <a:endParaRPr lang="en-GB" sz="1200" b="1"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r>
              <a:rPr lang="en-GB" sz="1200" b="1" dirty="0">
                <a:solidFill>
                  <a:srgbClr val="000000"/>
                </a:solidFill>
                <a:latin typeface="Calibri" panose="020F0502020204030204" pitchFamily="34" charset="0"/>
                <a:ea typeface="Calibri" panose="020F0502020204030204" pitchFamily="34" charset="0"/>
              </a:rPr>
              <a:t>Produce a recipe and product list, with amounts, for each of the following:</a:t>
            </a:r>
          </a:p>
          <a:p>
            <a:pPr marL="171450" indent="-171450">
              <a:buFont typeface="Arial" panose="020B0604020202020204" pitchFamily="34" charset="0"/>
              <a:buChar char="•"/>
            </a:pPr>
            <a:r>
              <a:rPr lang="en-GB" sz="1200" b="1" dirty="0">
                <a:solidFill>
                  <a:srgbClr val="000000"/>
                </a:solidFill>
                <a:latin typeface="Calibri" panose="020F0502020204030204" pitchFamily="34" charset="0"/>
                <a:ea typeface="Calibri" panose="020F0502020204030204" pitchFamily="34" charset="0"/>
              </a:rPr>
              <a:t>Vegan</a:t>
            </a:r>
          </a:p>
          <a:p>
            <a:pPr marL="171450" indent="-171450">
              <a:buFont typeface="Arial" panose="020B0604020202020204" pitchFamily="34" charset="0"/>
              <a:buChar char="•"/>
            </a:pPr>
            <a:r>
              <a:rPr lang="en-GB" sz="1200" b="1" dirty="0">
                <a:solidFill>
                  <a:srgbClr val="000000"/>
                </a:solidFill>
                <a:latin typeface="Calibri" panose="020F0502020204030204" pitchFamily="34" charset="0"/>
                <a:ea typeface="Calibri" panose="020F0502020204030204" pitchFamily="34" charset="0"/>
              </a:rPr>
              <a:t>Pescatarian</a:t>
            </a:r>
          </a:p>
          <a:p>
            <a:pPr marL="171450" indent="-171450">
              <a:buFont typeface="Arial" panose="020B0604020202020204" pitchFamily="34" charset="0"/>
              <a:buChar char="•"/>
            </a:pPr>
            <a:r>
              <a:rPr lang="en-GB" sz="1200" b="1" dirty="0">
                <a:solidFill>
                  <a:srgbClr val="000000"/>
                </a:solidFill>
                <a:latin typeface="Calibri" panose="020F0502020204030204" pitchFamily="34" charset="0"/>
                <a:ea typeface="Calibri" panose="020F0502020204030204" pitchFamily="34" charset="0"/>
              </a:rPr>
              <a:t>Muslim</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220475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16084" y="5949247"/>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GB" sz="1200" b="1" dirty="0"/>
              <a:t>   </a:t>
            </a:r>
          </a:p>
          <a:p>
            <a:pPr algn="just">
              <a:lnSpc>
                <a:spcPts val="1150"/>
              </a:lnSpc>
            </a:pPr>
            <a:endParaRPr lang="en-GB" sz="1200" b="1" dirty="0"/>
          </a:p>
          <a:p>
            <a:pPr algn="just">
              <a:lnSpc>
                <a:spcPts val="1150"/>
              </a:lnSpc>
            </a:pPr>
            <a:r>
              <a:rPr lang="en-GB" sz="1200" b="1" dirty="0"/>
              <a:t> Keywords: Hand-eye coordination, Timing, Shot selection, Accuracy, Power, Bat control, Reaction speed, Decision-making, Concentration, Technique</a:t>
            </a:r>
            <a:endParaRPr lang="en-US" altLang="en-US" sz="1200" b="1" dirty="0">
              <a:latin typeface="Arial" panose="020B060402020202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25415" y="619344"/>
            <a:ext cx="4736212" cy="1705388"/>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 Bowling and Skeleton (Part 1)</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Hands (Practical) Watch the following video on how to perform a bowl correctly</a:t>
            </a:r>
          </a:p>
          <a:p>
            <a:pPr algn="ctr">
              <a:spcBef>
                <a:spcPts val="600"/>
              </a:spcBef>
              <a:tabLst>
                <a:tab pos="251460" algn="l"/>
              </a:tabLst>
            </a:pPr>
            <a:r>
              <a:rPr lang="en-GB" sz="1200" dirty="0">
                <a:hlinkClick r:id="rId2"/>
              </a:rPr>
              <a:t>Video: Practice your bowling at home with a ball</a:t>
            </a:r>
            <a:r>
              <a:rPr lang="en-GB" sz="1200" dirty="0"/>
              <a:t> (Rounders)</a:t>
            </a:r>
          </a:p>
          <a:p>
            <a:pPr algn="ctr">
              <a:spcBef>
                <a:spcPts val="600"/>
              </a:spcBef>
              <a:tabLst>
                <a:tab pos="251460" algn="l"/>
              </a:tabLst>
            </a:pPr>
            <a:r>
              <a:rPr lang="en-GB" sz="1200" dirty="0">
                <a:hlinkClick r:id="rId3"/>
              </a:rPr>
              <a:t>Video: How to bowl in cricket (Practice @ Home)</a:t>
            </a:r>
            <a:r>
              <a:rPr lang="en-GB" sz="1200" dirty="0"/>
              <a:t> (Cricket</a:t>
            </a:r>
          </a:p>
          <a:p>
            <a:pPr algn="ctr">
              <a:spcBef>
                <a:spcPts val="600"/>
              </a:spcBef>
              <a:tabLst>
                <a:tab pos="251460" algn="l"/>
              </a:tabLst>
            </a:pPr>
            <a:r>
              <a:rPr lang="en-GB" sz="1200" b="1" dirty="0"/>
              <a:t>Head (Mastery) – </a:t>
            </a:r>
            <a:r>
              <a:rPr lang="en-GB" sz="1200" b="1" dirty="0">
                <a:hlinkClick r:id="rId4"/>
              </a:rPr>
              <a:t>Bones in the Axial Skeleton</a:t>
            </a:r>
            <a:endParaRPr lang="en-GB" sz="1200" b="1" dirty="0"/>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3"/>
            <a:ext cx="9685154" cy="276999"/>
          </a:xfrm>
          <a:prstGeom prst="rect">
            <a:avLst/>
          </a:prstGeom>
          <a:solidFill>
            <a:srgbClr val="FF0000"/>
          </a:solidFill>
          <a:ln w="28575">
            <a:solidFill>
              <a:schemeClr val="tx1"/>
            </a:solidFill>
          </a:ln>
        </p:spPr>
        <p:txBody>
          <a:bodyPr wrap="square" rtlCol="0">
            <a:spAutoFit/>
          </a:bodyPr>
          <a:lstStyle/>
          <a:p>
            <a:pPr algn="ctr"/>
            <a:r>
              <a:rPr lang="en-GB" sz="1200" dirty="0">
                <a:solidFill>
                  <a:schemeClr val="bg1"/>
                </a:solidFill>
              </a:rPr>
              <a:t>Core Physical Education –Term 6 - Homework Tasks</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8"/>
            <a:ext cx="4706226" cy="1705387"/>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 Umpiring and Joints</a:t>
            </a:r>
          </a:p>
          <a:p>
            <a:pPr algn="ctr">
              <a:spcBef>
                <a:spcPts val="60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video on umpiring</a:t>
            </a:r>
          </a:p>
          <a:p>
            <a:pPr algn="ctr">
              <a:spcBef>
                <a:spcPts val="600"/>
              </a:spcBef>
              <a:tabLst>
                <a:tab pos="251460" algn="l"/>
              </a:tabLst>
            </a:pPr>
            <a:r>
              <a:rPr lang="en-US" sz="1200" b="1" dirty="0">
                <a:solidFill>
                  <a:srgbClr val="0070C0"/>
                </a:solidFill>
                <a:latin typeface="Calibri" panose="020F0502020204030204" pitchFamily="34" charset="0"/>
                <a:ea typeface="Calibri" panose="020F0502020204030204" pitchFamily="34" charset="0"/>
                <a:hlinkClick r:id="rId5"/>
              </a:rPr>
              <a:t>How to Officiate - Rounders </a:t>
            </a:r>
            <a:r>
              <a:rPr lang="en-US" sz="1200" b="1" dirty="0">
                <a:solidFill>
                  <a:srgbClr val="0070C0"/>
                </a:solidFill>
                <a:latin typeface="Calibri" panose="020F0502020204030204" pitchFamily="34" charset="0"/>
                <a:ea typeface="Calibri" panose="020F0502020204030204" pitchFamily="34" charset="0"/>
              </a:rPr>
              <a:t>(Watch both videos)</a:t>
            </a:r>
          </a:p>
          <a:p>
            <a:pPr algn="ctr">
              <a:spcBef>
                <a:spcPts val="60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6"/>
              </a:rPr>
              <a:t>How to Umpire in Cricket</a:t>
            </a:r>
            <a:endParaRPr lang="en-GB" sz="1200" b="1" dirty="0">
              <a:solidFill>
                <a:srgbClr val="0070C0"/>
              </a:solidFill>
              <a:latin typeface="Calibri" panose="020F0502020204030204" pitchFamily="34" charset="0"/>
              <a:ea typeface="Calibri" panose="020F0502020204030204" pitchFamily="34" charset="0"/>
            </a:endParaRPr>
          </a:p>
          <a:p>
            <a:pPr algn="ctr">
              <a:spcBef>
                <a:spcPts val="60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7"/>
              </a:rPr>
              <a:t>Head (Theory Mastery) - Skeletal Joints </a:t>
            </a:r>
            <a:endParaRPr lang="en-US" sz="1200" b="1" dirty="0">
              <a:solidFill>
                <a:srgbClr val="0070C0"/>
              </a:solidFill>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104343" y="2592815"/>
            <a:ext cx="4706226" cy="1591204"/>
          </a:xfrm>
          <a:prstGeom prst="rect">
            <a:avLst/>
          </a:prstGeom>
          <a:noFill/>
          <a:ln w="12700">
            <a:solidFill>
              <a:srgbClr val="000000"/>
            </a:solidFill>
            <a:prstDash val="solid"/>
          </a:ln>
        </p:spPr>
        <p:txBody>
          <a:bodyPr wrap="square" lIns="0" tIns="0" rIns="0" bIns="0" rtlCol="0">
            <a:noAutofit/>
          </a:bodyPr>
          <a:lstStyle/>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5:Developing Tactics</a:t>
            </a:r>
          </a:p>
          <a:p>
            <a:pPr algn="ct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8"/>
              </a:rPr>
              <a:t> Developing Team Tactics in Cricket</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9"/>
              </a:rPr>
              <a:t>Developing Tactics in Rounders</a:t>
            </a: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7"/>
              </a:rPr>
              <a:t>Head (Theory Mastery) - Skeletal Joints </a:t>
            </a:r>
            <a:endParaRPr lang="en-US" sz="1200" b="1" dirty="0">
              <a:solidFill>
                <a:srgbClr val="0070C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 Wicket Keeper/Backstop and Skeletal Functions</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video on the shot-put throwing technique</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Hands (Practical) </a:t>
            </a:r>
            <a:r>
              <a:rPr lang="en-GB" sz="1200" b="1" dirty="0">
                <a:solidFill>
                  <a:srgbClr val="000000"/>
                </a:solidFill>
                <a:latin typeface="Calibri" panose="020F0502020204030204" pitchFamily="34" charset="0"/>
                <a:ea typeface="Calibri" panose="020F0502020204030204" pitchFamily="34" charset="0"/>
                <a:hlinkClick r:id="rId10"/>
              </a:rPr>
              <a:t>Video: Practice Bowling at the Batter</a:t>
            </a:r>
            <a:r>
              <a:rPr lang="en-GB" sz="1200" b="1" dirty="0">
                <a:solidFill>
                  <a:srgbClr val="000000"/>
                </a:solidFill>
                <a:latin typeface="Calibri" panose="020F0502020204030204" pitchFamily="34" charset="0"/>
                <a:ea typeface="Calibri" panose="020F0502020204030204" pitchFamily="34" charset="0"/>
              </a:rPr>
              <a:t> (Rounders)</a:t>
            </a:r>
            <a:endParaRPr lang="en-GB" sz="1200" b="1" dirty="0">
              <a:solidFill>
                <a:srgbClr val="000000"/>
              </a:solidFill>
              <a:latin typeface="Calibri" panose="020F0502020204030204" pitchFamily="34" charset="0"/>
              <a:ea typeface="Calibri" panose="020F0502020204030204" pitchFamily="34" charset="0"/>
              <a:hlinkClick r:id="" action="ppaction://noaction"/>
            </a:endParaRP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 action="ppaction://noaction"/>
              </a:rPr>
              <a:t>Video: Practice Bowling at the Batter</a:t>
            </a:r>
            <a:r>
              <a:rPr lang="en-GB" sz="1200" b="1" dirty="0">
                <a:solidFill>
                  <a:srgbClr val="000000"/>
                </a:solidFill>
                <a:latin typeface="Calibri" panose="020F0502020204030204" pitchFamily="34" charset="0"/>
                <a:ea typeface="Calibri" panose="020F0502020204030204" pitchFamily="34" charset="0"/>
              </a:rPr>
              <a:t> (Cricket)</a:t>
            </a: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GB" sz="1200" b="1" dirty="0"/>
              <a:t>Head (Mastery) – </a:t>
            </a:r>
            <a:r>
              <a:rPr lang="en-GB" sz="1200" dirty="0">
                <a:solidFill>
                  <a:srgbClr val="000000"/>
                </a:solidFill>
                <a:latin typeface="Seneca"/>
                <a:hlinkClick r:id="rId11"/>
              </a:rPr>
              <a:t>Seneca Link Week 2 - Functions of the Skeleton</a:t>
            </a:r>
            <a:endParaRPr lang="en-US" sz="1200" b="1" dirty="0">
              <a:solidFill>
                <a:srgbClr val="0070C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 </a:t>
            </a: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rPr>
              <a:t>Watch the following footage  of a Rounders/Cricket game and identify </a:t>
            </a: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rPr>
              <a:t>Areas of Strength and Weakness for 1 of the teams.</a:t>
            </a: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12"/>
              </a:rPr>
              <a:t>Rounders Match</a:t>
            </a:r>
            <a:endParaRPr lang="en-GB"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13"/>
              </a:rPr>
              <a:t>Cricket Match</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 Matchplay</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video on how to play the game</a:t>
            </a:r>
          </a:p>
          <a:p>
            <a:pPr algn="ctr">
              <a:spcBef>
                <a:spcPts val="1390"/>
              </a:spcBef>
              <a:tabLst>
                <a:tab pos="251460" algn="l"/>
              </a:tabLst>
            </a:pPr>
            <a:r>
              <a:rPr lang="en-GB" sz="1200" b="1" dirty="0" err="1">
                <a:solidFill>
                  <a:srgbClr val="0070C0"/>
                </a:solidFill>
                <a:latin typeface="Calibri" panose="020F0502020204030204" pitchFamily="34" charset="0"/>
                <a:ea typeface="Calibri" panose="020F0502020204030204" pitchFamily="34" charset="0"/>
              </a:rPr>
              <a:t>How</a:t>
            </a:r>
            <a:r>
              <a:rPr lang="en-GB" sz="1200" b="1" dirty="0" err="1">
                <a:solidFill>
                  <a:srgbClr val="0070C0"/>
                </a:solidFill>
                <a:latin typeface="Calibri" panose="020F0502020204030204" pitchFamily="34" charset="0"/>
                <a:ea typeface="Calibri" panose="020F0502020204030204" pitchFamily="34" charset="0"/>
                <a:hlinkClick r:id="rId14"/>
              </a:rPr>
              <a:t>to</a:t>
            </a:r>
            <a:r>
              <a:rPr lang="en-GB" sz="1200" b="1" dirty="0">
                <a:solidFill>
                  <a:srgbClr val="0070C0"/>
                </a:solidFill>
                <a:latin typeface="Calibri" panose="020F0502020204030204" pitchFamily="34" charset="0"/>
                <a:ea typeface="Calibri" panose="020F0502020204030204" pitchFamily="34" charset="0"/>
                <a:hlinkClick r:id="rId14"/>
              </a:rPr>
              <a:t> play Pairs Cricket</a:t>
            </a:r>
            <a:endParaRPr lang="en-GB" sz="1200" b="1" dirty="0">
              <a:solidFill>
                <a:srgbClr val="0070C0"/>
              </a:solidFill>
              <a:latin typeface="Calibri" panose="020F0502020204030204" pitchFamily="34" charset="0"/>
              <a:ea typeface="Calibri" panose="020F0502020204030204" pitchFamily="34" charset="0"/>
            </a:endParaRPr>
          </a:p>
          <a:p>
            <a:pPr algn="ctr">
              <a:spcBef>
                <a:spcPts val="139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15"/>
              </a:rPr>
              <a:t>Rules of </a:t>
            </a:r>
            <a:r>
              <a:rPr lang="en-GB" sz="1200" b="1" dirty="0" err="1">
                <a:solidFill>
                  <a:srgbClr val="0070C0"/>
                </a:solidFill>
                <a:latin typeface="Calibri" panose="020F0502020204030204" pitchFamily="34" charset="0"/>
                <a:ea typeface="Calibri" panose="020F0502020204030204" pitchFamily="34" charset="0"/>
                <a:hlinkClick r:id="rId15"/>
              </a:rPr>
              <a:t>Roudners</a:t>
            </a:r>
            <a:endParaRPr lang="en-GB" sz="1200" b="1" dirty="0">
              <a:solidFill>
                <a:srgbClr val="0070C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96434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F09EC7FB-1871-4401-A0E1-DFA8104D6D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4" y="927044"/>
            <a:ext cx="9633932" cy="5762934"/>
          </a:xfrm>
          <a:prstGeom prst="rect">
            <a:avLst/>
          </a:prstGeom>
        </p:spPr>
      </p:pic>
      <p:pic>
        <p:nvPicPr>
          <p:cNvPr id="4" name="Picture 3" descr="A black text on a white background&#10;&#10;Description automatically generated">
            <a:extLst>
              <a:ext uri="{FF2B5EF4-FFF2-40B4-BE49-F238E27FC236}">
                <a16:creationId xmlns:a16="http://schemas.microsoft.com/office/drawing/2014/main" id="{0767AA94-579A-4E00-AECD-1F86F91A7C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6590" y="168022"/>
            <a:ext cx="2803207" cy="668250"/>
          </a:xfrm>
          <a:prstGeom prst="rect">
            <a:avLst/>
          </a:prstGeom>
        </p:spPr>
      </p:pic>
    </p:spTree>
    <p:extLst>
      <p:ext uri="{BB962C8B-B14F-4D97-AF65-F5344CB8AC3E}">
        <p14:creationId xmlns:p14="http://schemas.microsoft.com/office/powerpoint/2010/main" val="3082010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Mathematics – Year 10 Foundation</a:t>
            </a:r>
          </a:p>
        </p:txBody>
      </p:sp>
      <p:sp>
        <p:nvSpPr>
          <p:cNvPr id="2" name="Textbox 33">
            <a:extLst>
              <a:ext uri="{FF2B5EF4-FFF2-40B4-BE49-F238E27FC236}">
                <a16:creationId xmlns:a16="http://schemas.microsoft.com/office/drawing/2014/main" id="{A9EDB1B5-48B8-6059-A2C7-C80B8804C715}"/>
              </a:ext>
            </a:extLst>
          </p:cNvPr>
          <p:cNvSpPr txBox="1">
            <a:spLocks/>
          </p:cNvSpPr>
          <p:nvPr/>
        </p:nvSpPr>
        <p:spPr>
          <a:xfrm>
            <a:off x="4947521" y="2625197"/>
            <a:ext cx="4736212" cy="1416343"/>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53E96FEE-55F8-EC86-E8D5-D5160A7CC0B9}"/>
              </a:ext>
            </a:extLst>
          </p:cNvPr>
          <p:cNvSpPr txBox="1">
            <a:spLocks/>
          </p:cNvSpPr>
          <p:nvPr/>
        </p:nvSpPr>
        <p:spPr>
          <a:xfrm>
            <a:off x="4947521" y="4254081"/>
            <a:ext cx="4736212" cy="1416343"/>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4" name="Textbox 33">
            <a:extLst>
              <a:ext uri="{FF2B5EF4-FFF2-40B4-BE49-F238E27FC236}">
                <a16:creationId xmlns:a16="http://schemas.microsoft.com/office/drawing/2014/main" id="{63DBF1FF-FCB5-CDB5-BB8C-4230EF178C12}"/>
              </a:ext>
            </a:extLst>
          </p:cNvPr>
          <p:cNvSpPr txBox="1">
            <a:spLocks/>
          </p:cNvSpPr>
          <p:nvPr/>
        </p:nvSpPr>
        <p:spPr>
          <a:xfrm>
            <a:off x="114457" y="6132268"/>
            <a:ext cx="9666128" cy="601327"/>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r>
              <a:rPr lang="en-US" sz="1200" b="1">
                <a:solidFill>
                  <a:srgbClr val="000000"/>
                </a:solidFill>
                <a:latin typeface="Calibri" panose="020F0502020204030204" pitchFamily="34" charset="0"/>
                <a:ea typeface="Calibri" panose="020F0502020204030204" pitchFamily="34" charset="0"/>
              </a:rPr>
              <a:t>: </a:t>
            </a:r>
            <a:r>
              <a:rPr lang="en-US" sz="1200">
                <a:solidFill>
                  <a:srgbClr val="000000"/>
                </a:solidFill>
                <a:effectLst/>
                <a:latin typeface="Calibri" panose="020F0502020204030204" pitchFamily="34" charset="0"/>
                <a:ea typeface="PMingLiU" panose="02020500000000000000" pitchFamily="18" charset="-120"/>
              </a:rPr>
              <a:t>Mean, Mode, Median, Average, Range, Estimating, Sampling</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6" name="Textbox 33">
            <a:extLst>
              <a:ext uri="{FF2B5EF4-FFF2-40B4-BE49-F238E27FC236}">
                <a16:creationId xmlns:a16="http://schemas.microsoft.com/office/drawing/2014/main" id="{EC13B62D-44E4-C401-649E-A0CF66AFCA45}"/>
              </a:ext>
            </a:extLst>
          </p:cNvPr>
          <p:cNvSpPr txBox="1">
            <a:spLocks/>
          </p:cNvSpPr>
          <p:nvPr/>
        </p:nvSpPr>
        <p:spPr>
          <a:xfrm>
            <a:off x="114457" y="613981"/>
            <a:ext cx="4736212" cy="1233870"/>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altLang="en-US" sz="1200" b="0" i="0" u="none" strike="noStrike" cap="none" normalizeH="0" baseline="0" dirty="0">
                <a:ln>
                  <a:noFill/>
                </a:ln>
                <a:solidFill>
                  <a:srgbClr val="000000"/>
                </a:solidFill>
                <a:latin typeface="Calibri" panose="020F0502020204030204" pitchFamily="34" charset="0"/>
                <a:ea typeface="PMingLiU" panose="02020500000000000000" pitchFamily="18" charset="-120"/>
              </a:rPr>
              <a:t>M</a:t>
            </a:r>
            <a:r>
              <a:rPr lang="en-US" altLang="en-US" sz="1200" dirty="0">
                <a:solidFill>
                  <a:srgbClr val="000000"/>
                </a:solidFill>
                <a:latin typeface="Calibri" panose="020F0502020204030204" pitchFamily="34" charset="0"/>
                <a:ea typeface="PMingLiU" panose="02020500000000000000" pitchFamily="18" charset="-120"/>
              </a:rPr>
              <a:t>ean and Range</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7" name="Textbox 33">
            <a:extLst>
              <a:ext uri="{FF2B5EF4-FFF2-40B4-BE49-F238E27FC236}">
                <a16:creationId xmlns:a16="http://schemas.microsoft.com/office/drawing/2014/main" id="{CA104948-3A93-A467-1A74-58330CDDB6CB}"/>
              </a:ext>
            </a:extLst>
          </p:cNvPr>
          <p:cNvSpPr txBox="1">
            <a:spLocks/>
          </p:cNvSpPr>
          <p:nvPr/>
        </p:nvSpPr>
        <p:spPr>
          <a:xfrm>
            <a:off x="95431" y="2003673"/>
            <a:ext cx="4736212" cy="1233870"/>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Mode, Median and range</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8" name="Textbox 33">
            <a:extLst>
              <a:ext uri="{FF2B5EF4-FFF2-40B4-BE49-F238E27FC236}">
                <a16:creationId xmlns:a16="http://schemas.microsoft.com/office/drawing/2014/main" id="{45822658-34AB-E9E7-D198-DC34DAC01749}"/>
              </a:ext>
            </a:extLst>
          </p:cNvPr>
          <p:cNvSpPr txBox="1">
            <a:spLocks/>
          </p:cNvSpPr>
          <p:nvPr/>
        </p:nvSpPr>
        <p:spPr>
          <a:xfrm>
            <a:off x="95431" y="3400036"/>
            <a:ext cx="4736212" cy="1173375"/>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altLang="en-US" sz="1200" b="0" i="0" u="none" strike="noStrike" cap="none" normalizeH="0" baseline="0" dirty="0">
                <a:ln>
                  <a:noFill/>
                </a:ln>
                <a:solidFill>
                  <a:srgbClr val="000000"/>
                </a:solidFill>
                <a:latin typeface="Calibri" panose="020F0502020204030204" pitchFamily="34" charset="0"/>
                <a:ea typeface="PMingLiU" panose="02020500000000000000" pitchFamily="18" charset="-120"/>
              </a:rPr>
              <a:t>Types of average</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9" name="Textbox 33">
            <a:extLst>
              <a:ext uri="{FF2B5EF4-FFF2-40B4-BE49-F238E27FC236}">
                <a16:creationId xmlns:a16="http://schemas.microsoft.com/office/drawing/2014/main" id="{240C2E34-DF56-589C-62A4-4D65D47D97C2}"/>
              </a:ext>
            </a:extLst>
          </p:cNvPr>
          <p:cNvSpPr txBox="1">
            <a:spLocks/>
          </p:cNvSpPr>
          <p:nvPr/>
        </p:nvSpPr>
        <p:spPr>
          <a:xfrm>
            <a:off x="95431" y="4735905"/>
            <a:ext cx="4706226" cy="1233869"/>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altLang="en-US" sz="1200" b="0" i="0" u="none" strike="noStrike" cap="none" normalizeH="0" baseline="0" dirty="0">
                <a:ln>
                  <a:noFill/>
                </a:ln>
                <a:solidFill>
                  <a:srgbClr val="000000"/>
                </a:solidFill>
                <a:latin typeface="Calibri" panose="020F0502020204030204" pitchFamily="34" charset="0"/>
                <a:ea typeface="PMingLiU" panose="02020500000000000000" pitchFamily="18" charset="-120"/>
              </a:rPr>
              <a:t>Estimating the mean</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lang="en-US" sz="1200" dirty="0">
                <a:effectLst/>
                <a:latin typeface="Times New Roman" panose="02020603050405020304" pitchFamily="18" charset="0"/>
                <a:ea typeface="Times New Roman" panose="02020603050405020304" pitchFamily="18" charset="0"/>
              </a:rPr>
              <a:t> </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0" name="Textbox 33">
            <a:extLst>
              <a:ext uri="{FF2B5EF4-FFF2-40B4-BE49-F238E27FC236}">
                <a16:creationId xmlns:a16="http://schemas.microsoft.com/office/drawing/2014/main" id="{23B06ABA-DBF2-F6CC-2F7F-949379C2F50A}"/>
              </a:ext>
            </a:extLst>
          </p:cNvPr>
          <p:cNvSpPr txBox="1">
            <a:spLocks/>
          </p:cNvSpPr>
          <p:nvPr/>
        </p:nvSpPr>
        <p:spPr>
          <a:xfrm>
            <a:off x="4962514" y="1053108"/>
            <a:ext cx="4706226" cy="1416342"/>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altLang="en-US" sz="1200" dirty="0">
                <a:solidFill>
                  <a:srgbClr val="000000"/>
                </a:solidFill>
                <a:effectLst/>
                <a:latin typeface="Calibri" panose="020F0502020204030204" pitchFamily="34" charset="0"/>
                <a:ea typeface="PMingLiU" panose="02020500000000000000" pitchFamily="18" charset="-120"/>
              </a:rPr>
              <a:t>Sampling</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808542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Mathematics – Year 10 Higher</a:t>
            </a:r>
          </a:p>
        </p:txBody>
      </p:sp>
      <p:sp>
        <p:nvSpPr>
          <p:cNvPr id="2" name="Textbox 33">
            <a:extLst>
              <a:ext uri="{FF2B5EF4-FFF2-40B4-BE49-F238E27FC236}">
                <a16:creationId xmlns:a16="http://schemas.microsoft.com/office/drawing/2014/main" id="{5D7B8852-A734-6F28-91BB-4D2534E8BB47}"/>
              </a:ext>
            </a:extLst>
          </p:cNvPr>
          <p:cNvSpPr txBox="1">
            <a:spLocks/>
          </p:cNvSpPr>
          <p:nvPr/>
        </p:nvSpPr>
        <p:spPr>
          <a:xfrm>
            <a:off x="5033415" y="2476712"/>
            <a:ext cx="4736212" cy="1416343"/>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1DC352EB-295A-BDAA-B6A4-0FD3BB25280D}"/>
              </a:ext>
            </a:extLst>
          </p:cNvPr>
          <p:cNvSpPr txBox="1">
            <a:spLocks/>
          </p:cNvSpPr>
          <p:nvPr/>
        </p:nvSpPr>
        <p:spPr>
          <a:xfrm>
            <a:off x="5033415" y="4117429"/>
            <a:ext cx="4736212" cy="1416343"/>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4" name="Textbox 33">
            <a:extLst>
              <a:ext uri="{FF2B5EF4-FFF2-40B4-BE49-F238E27FC236}">
                <a16:creationId xmlns:a16="http://schemas.microsoft.com/office/drawing/2014/main" id="{5E453CB5-23FE-4E55-D659-88F3E1267800}"/>
              </a:ext>
            </a:extLst>
          </p:cNvPr>
          <p:cNvSpPr txBox="1">
            <a:spLocks/>
          </p:cNvSpPr>
          <p:nvPr/>
        </p:nvSpPr>
        <p:spPr>
          <a:xfrm>
            <a:off x="114457" y="6119446"/>
            <a:ext cx="9666128" cy="614149"/>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a:t>
            </a:r>
            <a:r>
              <a:rPr lang="en-US" sz="1200" b="1">
                <a:solidFill>
                  <a:srgbClr val="000000"/>
                </a:solidFill>
                <a:latin typeface="Calibri" panose="020F0502020204030204" pitchFamily="34" charset="0"/>
                <a:ea typeface="Calibri" panose="020F0502020204030204" pitchFamily="34" charset="0"/>
              </a:rPr>
              <a:t>Vocabulary:</a:t>
            </a:r>
            <a:r>
              <a:rPr lang="en-US" sz="1200">
                <a:solidFill>
                  <a:srgbClr val="000000"/>
                </a:solidFill>
                <a:effectLst/>
                <a:latin typeface="Calibri" panose="020F0502020204030204" pitchFamily="34" charset="0"/>
                <a:ea typeface="PMingLiU" panose="02020500000000000000" pitchFamily="18" charset="-120"/>
              </a:rPr>
              <a:t> Sampling, Cumulative frequency, Interquartile Range, Box plots, Histogram, distribution</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6" name="Textbox 33">
            <a:extLst>
              <a:ext uri="{FF2B5EF4-FFF2-40B4-BE49-F238E27FC236}">
                <a16:creationId xmlns:a16="http://schemas.microsoft.com/office/drawing/2014/main" id="{162ED2E4-7B8C-7CF9-1CCB-D2D87DD1ADA3}"/>
              </a:ext>
            </a:extLst>
          </p:cNvPr>
          <p:cNvSpPr txBox="1">
            <a:spLocks/>
          </p:cNvSpPr>
          <p:nvPr/>
        </p:nvSpPr>
        <p:spPr>
          <a:xfrm>
            <a:off x="114457" y="613981"/>
            <a:ext cx="4736212" cy="1191374"/>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altLang="en-US" sz="1200" dirty="0">
                <a:solidFill>
                  <a:srgbClr val="000000"/>
                </a:solidFill>
                <a:latin typeface="Arial" panose="020B0604020202020204" pitchFamily="34" charset="0"/>
                <a:ea typeface="Calibri" panose="020F0502020204030204" pitchFamily="34" charset="0"/>
              </a:rPr>
              <a:t>Sampling</a:t>
            </a:r>
            <a:endPar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7" name="Textbox 33">
            <a:extLst>
              <a:ext uri="{FF2B5EF4-FFF2-40B4-BE49-F238E27FC236}">
                <a16:creationId xmlns:a16="http://schemas.microsoft.com/office/drawing/2014/main" id="{34329CBE-CFB2-F86F-8878-97A2033D0945}"/>
              </a:ext>
            </a:extLst>
          </p:cNvPr>
          <p:cNvSpPr txBox="1">
            <a:spLocks/>
          </p:cNvSpPr>
          <p:nvPr/>
        </p:nvSpPr>
        <p:spPr>
          <a:xfrm>
            <a:off x="95431" y="1891631"/>
            <a:ext cx="4736212" cy="1191375"/>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solidFill>
                  <a:srgbClr val="000000"/>
                </a:solidFill>
                <a:effectLst/>
                <a:latin typeface="Calibri" panose="020F0502020204030204" pitchFamily="34" charset="0"/>
                <a:ea typeface="PMingLiU" panose="02020500000000000000" pitchFamily="18" charset="-120"/>
              </a:rPr>
              <a:t>Cumulative Frequency</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8" name="Textbox 33">
            <a:extLst>
              <a:ext uri="{FF2B5EF4-FFF2-40B4-BE49-F238E27FC236}">
                <a16:creationId xmlns:a16="http://schemas.microsoft.com/office/drawing/2014/main" id="{20FF17D8-4654-F87B-1214-26EA5EDE34D7}"/>
              </a:ext>
            </a:extLst>
          </p:cNvPr>
          <p:cNvSpPr txBox="1">
            <a:spLocks/>
          </p:cNvSpPr>
          <p:nvPr/>
        </p:nvSpPr>
        <p:spPr>
          <a:xfrm>
            <a:off x="95431" y="3169281"/>
            <a:ext cx="4736212" cy="1191375"/>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altLang="en-US" sz="1200" b="0" i="0" u="none" strike="noStrike" cap="none" normalizeH="0" baseline="0" dirty="0">
                <a:ln>
                  <a:noFill/>
                </a:ln>
                <a:solidFill>
                  <a:srgbClr val="000000"/>
                </a:solidFill>
                <a:latin typeface="Calibri" panose="020F0502020204030204" pitchFamily="34" charset="0"/>
                <a:ea typeface="PMingLiU" panose="02020500000000000000" pitchFamily="18" charset="-120"/>
              </a:rPr>
              <a:t>Box Plots</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9" name="Textbox 33">
            <a:extLst>
              <a:ext uri="{FF2B5EF4-FFF2-40B4-BE49-F238E27FC236}">
                <a16:creationId xmlns:a16="http://schemas.microsoft.com/office/drawing/2014/main" id="{E0EFB06B-0CE0-106F-1759-5B05E29C75CB}"/>
              </a:ext>
            </a:extLst>
          </p:cNvPr>
          <p:cNvSpPr txBox="1">
            <a:spLocks/>
          </p:cNvSpPr>
          <p:nvPr/>
        </p:nvSpPr>
        <p:spPr>
          <a:xfrm>
            <a:off x="95431" y="4488798"/>
            <a:ext cx="4706226" cy="1399001"/>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Histograms</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lang="en-US" sz="1200" dirty="0">
                <a:effectLst/>
                <a:latin typeface="Times New Roman" panose="02020603050405020304" pitchFamily="18" charset="0"/>
                <a:ea typeface="Times New Roman" panose="02020603050405020304" pitchFamily="18" charset="0"/>
              </a:rPr>
              <a:t> </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0" name="Textbox 33">
            <a:extLst>
              <a:ext uri="{FF2B5EF4-FFF2-40B4-BE49-F238E27FC236}">
                <a16:creationId xmlns:a16="http://schemas.microsoft.com/office/drawing/2014/main" id="{D17395DD-E249-7158-1CAA-49A97AF11B49}"/>
              </a:ext>
            </a:extLst>
          </p:cNvPr>
          <p:cNvSpPr txBox="1">
            <a:spLocks/>
          </p:cNvSpPr>
          <p:nvPr/>
        </p:nvSpPr>
        <p:spPr>
          <a:xfrm>
            <a:off x="5063401" y="889146"/>
            <a:ext cx="4706226" cy="1416342"/>
          </a:xfrm>
          <a:prstGeom prst="rect">
            <a:avLst/>
          </a:prstGeom>
          <a:noFill/>
          <a:ln w="12700">
            <a:solidFill>
              <a:srgbClr val="000000"/>
            </a:solidFill>
            <a:prstDash val="solid"/>
          </a:ln>
        </p:spPr>
        <p:txBody>
          <a:bodyPr wrap="square" lIns="0" tIns="0" rIns="0" bIns="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altLang="en-US" sz="1200" b="0" i="0" u="none" strike="noStrike" cap="none" normalizeH="0" baseline="0" dirty="0">
                <a:ln>
                  <a:noFill/>
                </a:ln>
                <a:solidFill>
                  <a:srgbClr val="000000"/>
                </a:solidFill>
                <a:latin typeface="Calibri" panose="020F0502020204030204" pitchFamily="34" charset="0"/>
                <a:ea typeface="PMingLiU" panose="02020500000000000000" pitchFamily="18" charset="-120"/>
              </a:rPr>
              <a:t>Comparing and describing distribution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62646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Exploring Power and Conflict in AQA Poetry</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err="1">
                <a:solidFill>
                  <a:schemeClr val="bg1"/>
                </a:solidFill>
              </a:rPr>
              <a:t>ENGLISH:Year</a:t>
            </a:r>
            <a:r>
              <a:rPr lang="en-GB" sz="2400" dirty="0">
                <a:solidFill>
                  <a:schemeClr val="bg1"/>
                </a:solidFill>
              </a:rPr>
              <a:t> 10</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Mastering AQA Power and Conflict Poetry</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AQA Power and Conflict Poetry: Exploring Themes of Authority, War and Human Nature</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Key Quotations from AQA’s Power and Conflict Poetry</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Power and Conflict: Thesis Statements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lgn="ct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rPr>
              <a:t>COLONIALISM / CONFLICT / DEHUMANISE / DESENSITISED / JUXTAPOSITION / PERSPECTIVE</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pPr lvl="1"/>
            <a:r>
              <a:rPr lang="en-US" sz="1200" b="1" dirty="0">
                <a:solidFill>
                  <a:srgbClr val="000000"/>
                </a:solidFill>
                <a:effectLst/>
                <a:latin typeface="Calibri" panose="020F0502020204030204" pitchFamily="34" charset="0"/>
                <a:ea typeface="Calibri" panose="020F0502020204030204" pitchFamily="34" charset="0"/>
              </a:rPr>
              <a:t>Complete the “Exploring Human Power in AQA’s Power and Conflict Poetry</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Nature’s Power and Conflict n Poetry</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84436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Science</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Rate of reaction – concentration – collisions – activation energy – surface area – pressure – moles – temperature – equilibrium – Le Chatelier’s Principle – shift </a:t>
            </a:r>
            <a:r>
              <a:rPr lang="en-US" sz="1200" b="1">
                <a:solidFill>
                  <a:srgbClr val="000000"/>
                </a:solidFill>
                <a:latin typeface="Calibri" panose="020F0502020204030204" pitchFamily="34" charset="0"/>
                <a:ea typeface="Calibri" panose="020F0502020204030204" pitchFamily="34" charset="0"/>
              </a:rPr>
              <a:t>of equilibrium </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37200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35607"/>
            <a:ext cx="4736212" cy="1416343"/>
          </a:xfrm>
          <a:prstGeom prst="rect">
            <a:avLst/>
          </a:prstGeom>
          <a:noFill/>
          <a:ln w="12700">
            <a:solidFill>
              <a:srgbClr val="000000"/>
            </a:solidFill>
            <a:prstDash val="solid"/>
          </a:ln>
        </p:spPr>
        <p:txBody>
          <a:bodyPr wrap="square" lIns="0" tIns="0" rIns="0" bIns="0" rtlCol="0">
            <a:noAutofit/>
          </a:bodyPr>
          <a:lstStyle/>
          <a:p>
            <a:r>
              <a:rPr lang="en-US" b="1" dirty="0"/>
              <a:t>Revision for Paper One </a:t>
            </a:r>
            <a:endParaRPr lang="en-GB" dirty="0"/>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Citzenship Homework Term 6</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20031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clip to remind yourself of the content covered in paper 1.</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As you watch add key words and definitions to your glossary</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2"/>
              </a:rPr>
              <a:t>https://www.youtube.com/watch?v=MEYIGpzR1pI</a:t>
            </a:r>
            <a:r>
              <a:rPr lang="en-US" sz="1200" b="1" dirty="0">
                <a:solidFill>
                  <a:srgbClr val="000000"/>
                </a:solidFill>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616660"/>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Theme A: Living together in the UK</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Create revision cards for the main sections: Changing UK population, Migration, Respect, Understanding, Identity and Rights, Citizens and local government and paying for local services</a:t>
            </a: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5329738"/>
            <a:ext cx="4736212" cy="1416343"/>
          </a:xfrm>
          <a:prstGeom prst="rect">
            <a:avLst/>
          </a:prstGeom>
          <a:noFill/>
          <a:ln w="12700">
            <a:solidFill>
              <a:srgbClr val="000000"/>
            </a:solidFill>
            <a:prstDash val="solid"/>
          </a:ln>
        </p:spPr>
        <p:txBody>
          <a:bodyPr wrap="square" lIns="0" tIns="0" rIns="0" bIns="0" rtlCol="0">
            <a:noAutofit/>
          </a:bodyPr>
          <a:lstStyle/>
          <a:p>
            <a:r>
              <a:rPr lang="en-GB" dirty="0"/>
              <a:t>Week 3:</a:t>
            </a:r>
          </a:p>
          <a:p>
            <a:r>
              <a:rPr lang="en-GB" sz="1200" dirty="0"/>
              <a:t>Theme B: Democracy</a:t>
            </a:r>
          </a:p>
          <a:p>
            <a:r>
              <a:rPr lang="en-GB" sz="1200" dirty="0"/>
              <a:t>Create revision cards for the main sections: Parties, candidates, elections, voting, forming a government, Parliament: what it is and how it works, making laws, constitution and devolution.  </a:t>
            </a: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63560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Theme C: Role and principle of law, Criminal and Civil Law, Justice system, Courts and Tribunals, Youth justice, Crime and society, Sentencing and Punishment</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220031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Week 5:</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Past papers: Use the following website to practice past papers: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3"/>
              </a:rPr>
              <a:t>https://qualifications.pearson.com/en/qualifications/edexcel-gcses/citizenship-studies-2016.coursematerials.html#filterQuery=Pearson-UK:Category%2FExam-materials</a:t>
            </a:r>
            <a:r>
              <a:rPr lang="en-US" sz="1200" b="1" dirty="0">
                <a:solidFill>
                  <a:srgbClr val="000000"/>
                </a:solidFill>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4" name="Textbox 33">
            <a:extLst>
              <a:ext uri="{FF2B5EF4-FFF2-40B4-BE49-F238E27FC236}">
                <a16:creationId xmlns:a16="http://schemas.microsoft.com/office/drawing/2014/main" id="{021BFE3C-32E9-43D3-9904-FD53C9CAF495}"/>
              </a:ext>
            </a:extLst>
          </p:cNvPr>
          <p:cNvSpPr txBox="1">
            <a:spLocks/>
          </p:cNvSpPr>
          <p:nvPr/>
        </p:nvSpPr>
        <p:spPr>
          <a:xfrm>
            <a:off x="5074357" y="3744795"/>
            <a:ext cx="4736212" cy="1416343"/>
          </a:xfrm>
          <a:prstGeom prst="rect">
            <a:avLst/>
          </a:prstGeom>
          <a:noFill/>
          <a:ln w="12700">
            <a:solidFill>
              <a:srgbClr val="000000"/>
            </a:solidFill>
            <a:prstDash val="solid"/>
          </a:ln>
        </p:spPr>
        <p:txBody>
          <a:bodyPr wrap="square" lIns="0" tIns="0" rIns="0" bIns="0" rtlCol="0">
            <a:noAutofit/>
          </a:bodyPr>
          <a:lstStyle/>
          <a:p>
            <a:r>
              <a:rPr lang="en-GB" dirty="0"/>
              <a:t>Week 6:</a:t>
            </a:r>
          </a:p>
          <a:p>
            <a:r>
              <a:rPr lang="en-GB" dirty="0"/>
              <a:t>Citizenship Action</a:t>
            </a:r>
          </a:p>
          <a:p>
            <a:r>
              <a:rPr lang="en-GB" dirty="0"/>
              <a:t>Review all the topics on paper 1 and create a citizenship action that is related to one </a:t>
            </a:r>
            <a:r>
              <a:rPr lang="en-GB"/>
              <a:t>of them.</a:t>
            </a:r>
            <a:endParaRPr lang="en-GB" dirty="0"/>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5169788"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Community, Migration, Respect, Understanding, Identity and Rights, Citizens, Local Government, Local Services, </a:t>
            </a:r>
            <a:r>
              <a:rPr lang="en-GB" sz="1200" dirty="0"/>
              <a:t>Parties, candidates, elections, voting, forming a government, Parliament, Constitution and Devolution. </a:t>
            </a:r>
            <a:r>
              <a:rPr lang="en-US" sz="1200" b="1" dirty="0">
                <a:solidFill>
                  <a:srgbClr val="000000"/>
                </a:solidFill>
                <a:latin typeface="Calibri" panose="020F0502020204030204" pitchFamily="34" charset="0"/>
                <a:ea typeface="Calibri" panose="020F0502020204030204" pitchFamily="34" charset="0"/>
              </a:rPr>
              <a:t>Role and principle of law, Criminal and Civil Law, Justice system, Courts and Tribunals, Youth justice, Crime and society, Sentencing and Punishment</a:t>
            </a:r>
            <a:endParaRPr lang="en-US" sz="12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911210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7"/>
            <a:ext cx="4736212" cy="1414135"/>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r>
              <a:rPr lang="en-US" sz="1200" b="1" u="sng" dirty="0">
                <a:solidFill>
                  <a:srgbClr val="000000"/>
                </a:solidFill>
                <a:effectLst/>
                <a:latin typeface="Calibri" panose="020F0502020204030204" pitchFamily="34" charset="0"/>
                <a:ea typeface="Calibri" panose="020F0502020204030204" pitchFamily="34" charset="0"/>
              </a:rPr>
              <a:t>Magisterium  </a:t>
            </a:r>
            <a:r>
              <a:rPr lang="en-US" sz="1200" b="1" dirty="0">
                <a:solidFill>
                  <a:srgbClr val="000000"/>
                </a:solidFill>
                <a:effectLst/>
                <a:latin typeface="Calibri" panose="020F0502020204030204" pitchFamily="34" charset="0"/>
                <a:ea typeface="Calibri" panose="020F0502020204030204" pitchFamily="34" charset="0"/>
              </a:rPr>
              <a:t>a) Where does the word ‘Magisterium’ comes from?</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b</a:t>
            </a:r>
            <a:r>
              <a:rPr lang="en-US" sz="12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GB" sz="1200" b="1" dirty="0">
                <a:latin typeface="Calibri" panose="020F0502020204030204" pitchFamily="34" charset="0"/>
                <a:cs typeface="Calibri" panose="020F0502020204030204" pitchFamily="34" charset="0"/>
              </a:rPr>
              <a:t>Who makes up the Magisterium?</a:t>
            </a:r>
          </a:p>
          <a:p>
            <a:pPr>
              <a:spcBef>
                <a:spcPts val="1390"/>
              </a:spcBef>
              <a:tabLst>
                <a:tab pos="251460" algn="l"/>
              </a:tabLst>
            </a:pPr>
            <a:r>
              <a:rPr lang="en-GB" sz="1200" b="1" dirty="0">
                <a:latin typeface="Calibri" panose="020F0502020204030204" pitchFamily="34" charset="0"/>
                <a:cs typeface="Calibri" panose="020F0502020204030204" pitchFamily="34" charset="0"/>
              </a:rPr>
              <a:t>c) What does the term ‘Infallible’ means?</a:t>
            </a:r>
          </a:p>
          <a:p>
            <a:pPr>
              <a:spcBef>
                <a:spcPts val="1390"/>
              </a:spcBef>
              <a:tabLst>
                <a:tab pos="251460" algn="l"/>
              </a:tabLst>
            </a:pPr>
            <a:r>
              <a:rPr lang="en-GB" sz="1200" b="1" dirty="0">
                <a:latin typeface="Calibri" panose="020F0502020204030204" pitchFamily="34" charset="0"/>
                <a:cs typeface="Calibri" panose="020F0502020204030204" pitchFamily="34" charset="0"/>
              </a:rPr>
              <a:t>d) Why do Catholics believe that the church’s teachings are infallible?</a:t>
            </a:r>
          </a:p>
          <a:p>
            <a:pPr>
              <a:spcBef>
                <a:spcPts val="1390"/>
              </a:spcBef>
              <a:tabLst>
                <a:tab pos="251460" algn="l"/>
              </a:tabLst>
            </a:pPr>
            <a:endParaRPr lang="en-GB" sz="1200" b="1" dirty="0">
              <a:latin typeface="Calibri" panose="020F0502020204030204" pitchFamily="34" charset="0"/>
              <a:cs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Religious Education</a:t>
            </a:r>
            <a:endParaRPr lang="en-GB" sz="2400" dirty="0">
              <a:solidFill>
                <a:schemeClr val="bg1"/>
              </a:solidFill>
            </a:endParaRP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200318"/>
            <a:ext cx="4736212" cy="141634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 </a:t>
            </a:r>
            <a:r>
              <a:rPr lang="en-GB" sz="1200" b="1" u="sng" dirty="0">
                <a:latin typeface="Calibri" panose="020F0502020204030204" pitchFamily="34" charset="0"/>
                <a:cs typeface="Calibri" panose="020F0502020204030204" pitchFamily="34" charset="0"/>
              </a:rPr>
              <a:t>History of the Catholic Church:</a:t>
            </a:r>
            <a:endParaRPr lang="en-GB" sz="1200" u="sng" dirty="0">
              <a:latin typeface="Calibri" panose="020F0502020204030204" pitchFamily="34" charset="0"/>
              <a:cs typeface="Calibri" panose="020F0502020204030204" pitchFamily="34" charset="0"/>
            </a:endParaRPr>
          </a:p>
          <a:p>
            <a:pPr lvl="0"/>
            <a:r>
              <a:rPr lang="en-GB" sz="1200" b="1" dirty="0">
                <a:latin typeface="Calibri" panose="020F0502020204030204" pitchFamily="34" charset="0"/>
                <a:cs typeface="Calibri" panose="020F0502020204030204" pitchFamily="34" charset="0"/>
              </a:rPr>
              <a:t>Before Jesus died, he chose twelve apostles to go out into the world to witness. After his death, the Apostles needed a little help. What did Jesus promise would come to the apostles?</a:t>
            </a:r>
          </a:p>
          <a:p>
            <a:pPr lvl="0"/>
            <a:r>
              <a:rPr lang="en-GB" sz="1200" b="1" dirty="0">
                <a:latin typeface="Calibri" panose="020F0502020204030204" pitchFamily="34" charset="0"/>
                <a:cs typeface="Calibri" panose="020F0502020204030204" pitchFamily="34" charset="0"/>
              </a:rPr>
              <a:t>Watch the link with the video below, then Summarise what happened during the festival of Pentecost.</a:t>
            </a:r>
            <a:endParaRPr lang="en-GB" sz="1200" dirty="0">
              <a:latin typeface="Calibri" panose="020F0502020204030204" pitchFamily="34" charset="0"/>
              <a:cs typeface="Calibri" panose="020F0502020204030204" pitchFamily="34" charset="0"/>
            </a:endParaRPr>
          </a:p>
          <a:p>
            <a:r>
              <a:rPr lang="en-GB" sz="1200" dirty="0">
                <a:hlinkClick r:id="rId2"/>
              </a:rPr>
              <a:t>The Day of Pentecost (Shavuot)</a:t>
            </a:r>
            <a:endParaRPr lang="en-US"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753679"/>
            <a:ext cx="4736212" cy="1416343"/>
          </a:xfrm>
          <a:prstGeom prst="rect">
            <a:avLst/>
          </a:prstGeom>
          <a:noFill/>
          <a:ln w="12700">
            <a:solidFill>
              <a:srgbClr val="000000"/>
            </a:solidFill>
            <a:prstDash val="solid"/>
          </a:ln>
        </p:spPr>
        <p:txBody>
          <a:bodyPr wrap="square" lIns="0" tIns="0" rIns="0" bIns="0" rtlCol="0">
            <a:noAutofit/>
          </a:bodyPr>
          <a:lstStyle/>
          <a:p>
            <a:pPr lvl="0"/>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 </a:t>
            </a:r>
            <a:r>
              <a:rPr lang="en-US" sz="1200" b="1" u="sng" dirty="0">
                <a:solidFill>
                  <a:srgbClr val="000000"/>
                </a:solidFill>
                <a:latin typeface="Calibri" panose="020F0502020204030204" pitchFamily="34" charset="0"/>
                <a:ea typeface="Calibri" panose="020F0502020204030204" pitchFamily="34" charset="0"/>
              </a:rPr>
              <a:t>Apostolic Succession</a:t>
            </a:r>
          </a:p>
          <a:p>
            <a:pPr lvl="0"/>
            <a:r>
              <a:rPr lang="en-US" sz="1200" b="1" dirty="0">
                <a:solidFill>
                  <a:srgbClr val="000000"/>
                </a:solidFill>
                <a:latin typeface="Calibri" panose="020F0502020204030204" pitchFamily="34" charset="0"/>
                <a:ea typeface="Calibri" panose="020F0502020204030204" pitchFamily="34" charset="0"/>
              </a:rPr>
              <a:t>a)</a:t>
            </a:r>
            <a:r>
              <a:rPr lang="en-GB" sz="1200" b="1" dirty="0">
                <a:latin typeface="Calibri" panose="020F0502020204030204" pitchFamily="34" charset="0"/>
                <a:cs typeface="Calibri" panose="020F0502020204030204" pitchFamily="34" charset="0"/>
              </a:rPr>
              <a:t>Who was Peter and why was he important for the Catholic Church?</a:t>
            </a:r>
          </a:p>
          <a:p>
            <a:r>
              <a:rPr lang="en-GB" sz="1200" b="1" dirty="0">
                <a:latin typeface="Calibri" panose="020F0502020204030204" pitchFamily="34" charset="0"/>
                <a:cs typeface="Calibri" panose="020F0502020204030204" pitchFamily="34" charset="0"/>
              </a:rPr>
              <a:t> </a:t>
            </a:r>
          </a:p>
          <a:p>
            <a:pPr lvl="0"/>
            <a:r>
              <a:rPr lang="en-GB" sz="1200" b="1" dirty="0">
                <a:latin typeface="Calibri" panose="020F0502020204030204" pitchFamily="34" charset="0"/>
                <a:cs typeface="Calibri" panose="020F0502020204030204" pitchFamily="34" charset="0"/>
              </a:rPr>
              <a:t>b) Before </a:t>
            </a:r>
            <a:r>
              <a:rPr lang="en-GB" sz="1200" b="1">
                <a:latin typeface="Calibri" panose="020F0502020204030204" pitchFamily="34" charset="0"/>
                <a:cs typeface="Calibri" panose="020F0502020204030204" pitchFamily="34" charset="0"/>
              </a:rPr>
              <a:t>their death, </a:t>
            </a:r>
            <a:r>
              <a:rPr lang="en-GB" sz="1200" b="1" dirty="0">
                <a:latin typeface="Calibri" panose="020F0502020204030204" pitchFamily="34" charset="0"/>
                <a:cs typeface="Calibri" panose="020F0502020204030204" pitchFamily="34" charset="0"/>
              </a:rPr>
              <a:t>who did the original apostles pass their knowledge and wisdom on to?</a:t>
            </a:r>
          </a:p>
          <a:p>
            <a:r>
              <a:rPr lang="en-GB" sz="1200" b="1" dirty="0">
                <a:latin typeface="Calibri" panose="020F0502020204030204" pitchFamily="34" charset="0"/>
                <a:cs typeface="Calibri" panose="020F0502020204030204" pitchFamily="34" charset="0"/>
              </a:rPr>
              <a:t>c) This succession has continued for approximately 2000 years. What does this means for the Catholic Church leaders today?</a:t>
            </a:r>
          </a:p>
          <a:p>
            <a:pPr lvl="0"/>
            <a:endParaRPr lang="en-GB" sz="1200" dirty="0">
              <a:latin typeface="Calibri" panose="020F0502020204030204" pitchFamily="34" charset="0"/>
              <a:cs typeface="Calibri" panose="020F0502020204030204" pitchFamily="34" charset="0"/>
            </a:endParaRPr>
          </a:p>
          <a:p>
            <a:pPr lvl="0"/>
            <a:endParaRPr lang="en-GB" sz="1200" dirty="0">
              <a:latin typeface="Calibri" panose="020F0502020204030204" pitchFamily="34" charset="0"/>
              <a:cs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r>
              <a:rPr lang="en-US" sz="1200" b="1" u="sng" dirty="0">
                <a:solidFill>
                  <a:srgbClr val="000000"/>
                </a:solidFill>
                <a:latin typeface="Calibri" panose="020F0502020204030204" pitchFamily="34" charset="0"/>
                <a:ea typeface="Calibri" panose="020F0502020204030204" pitchFamily="34" charset="0"/>
              </a:rPr>
              <a:t>The Church as the body of Christ</a:t>
            </a:r>
          </a:p>
          <a:p>
            <a:pPr>
              <a:spcBef>
                <a:spcPts val="1390"/>
              </a:spcBef>
              <a:tabLst>
                <a:tab pos="251460" algn="l"/>
              </a:tabLst>
            </a:pPr>
            <a:r>
              <a:rPr lang="en-GB" sz="1200" dirty="0"/>
              <a:t>a</a:t>
            </a:r>
            <a:r>
              <a:rPr lang="en-GB" sz="1200" b="1" dirty="0"/>
              <a:t>) Create a collage or drawing representing the different parts of the Church (like teachers, volunteers, families, etc.) as members of a body, with Christ as the head</a:t>
            </a:r>
            <a:r>
              <a:rPr lang="en-GB" b="1" dirty="0"/>
              <a:t>.</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635607"/>
            <a:ext cx="4736212" cy="1564710"/>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r>
              <a:rPr lang="en-US" sz="1200" b="1" u="sng" dirty="0">
                <a:solidFill>
                  <a:srgbClr val="000000"/>
                </a:solidFill>
                <a:latin typeface="Calibri" panose="020F0502020204030204" pitchFamily="34" charset="0"/>
                <a:ea typeface="Calibri" panose="020F0502020204030204" pitchFamily="34" charset="0"/>
              </a:rPr>
              <a:t>Four marks of the church</a:t>
            </a:r>
          </a:p>
          <a:p>
            <a:r>
              <a:rPr lang="en-GB" sz="1200" b="1" dirty="0">
                <a:latin typeface="Calibri" panose="020F0502020204030204" pitchFamily="34" charset="0"/>
                <a:cs typeface="Calibri" panose="020F0502020204030204" pitchFamily="34" charset="0"/>
              </a:rPr>
              <a:t>There are four marks , that help us identify Jesus’s Church.</a:t>
            </a:r>
          </a:p>
          <a:p>
            <a:r>
              <a:rPr lang="en-GB" sz="1200" b="1" dirty="0">
                <a:latin typeface="Calibri" panose="020F0502020204030204" pitchFamily="34" charset="0"/>
                <a:cs typeface="Calibri" panose="020F0502020204030204" pitchFamily="34" charset="0"/>
              </a:rPr>
              <a:t>1. The Church is….. because we are united in Faith and worship to Catholics around the world and throughout time.</a:t>
            </a:r>
          </a:p>
          <a:p>
            <a:r>
              <a:rPr lang="en-GB" sz="1200" b="1" dirty="0">
                <a:latin typeface="Calibri" panose="020F0502020204030204" pitchFamily="34" charset="0"/>
                <a:cs typeface="Calibri" panose="020F0502020204030204" pitchFamily="34" charset="0"/>
              </a:rPr>
              <a:t>2.The Church is ………. because it was founded by Jesus..</a:t>
            </a:r>
          </a:p>
          <a:p>
            <a:r>
              <a:rPr lang="en-GB" sz="1200" b="1" dirty="0">
                <a:latin typeface="Calibri" panose="020F0502020204030204" pitchFamily="34" charset="0"/>
                <a:cs typeface="Calibri" panose="020F0502020204030204" pitchFamily="34" charset="0"/>
              </a:rPr>
              <a:t>5.The Church is…………  because it is for everyone.</a:t>
            </a:r>
          </a:p>
          <a:p>
            <a:r>
              <a:rPr lang="en-GB" sz="1200" b="1" dirty="0">
                <a:latin typeface="Calibri" panose="020F0502020204030204" pitchFamily="34" charset="0"/>
                <a:cs typeface="Calibri" panose="020F0502020204030204" pitchFamily="34" charset="0"/>
              </a:rPr>
              <a:t>6.The Church is Apostolic because it is the same Church given by Jesus to the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2417230"/>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 </a:t>
            </a:r>
            <a:r>
              <a:rPr lang="en-GB" dirty="0"/>
              <a:t> </a:t>
            </a:r>
            <a:r>
              <a:rPr lang="en-GB" sz="1200" b="1" dirty="0">
                <a:latin typeface="Calibri" panose="020F0502020204030204" pitchFamily="34" charset="0"/>
                <a:cs typeface="Calibri" panose="020F0502020204030204" pitchFamily="34" charset="0"/>
              </a:rPr>
              <a:t>Create a mind map exploring different aspects of Mary, including her role in the Bible, her importance in the Church, and how she is honoured. </a:t>
            </a:r>
          </a:p>
          <a:p>
            <a:pPr>
              <a:spcBef>
                <a:spcPts val="1390"/>
              </a:spcBef>
              <a:tabLst>
                <a:tab pos="251460" algn="l"/>
              </a:tabLst>
            </a:pPr>
            <a:endParaRPr lang="en-GB" sz="12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4" name="Textbox 33">
            <a:extLst>
              <a:ext uri="{FF2B5EF4-FFF2-40B4-BE49-F238E27FC236}">
                <a16:creationId xmlns:a16="http://schemas.microsoft.com/office/drawing/2014/main" id="{021BFE3C-32E9-43D3-9904-FD53C9CAF495}"/>
              </a:ext>
            </a:extLst>
          </p:cNvPr>
          <p:cNvSpPr txBox="1">
            <a:spLocks/>
          </p:cNvSpPr>
          <p:nvPr/>
        </p:nvSpPr>
        <p:spPr>
          <a:xfrm>
            <a:off x="5064280" y="3978476"/>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 Choose any 2 topics or task done between week 1 to week 6. Create a revision concept map or spider diagram showing key terms and all that you have learnt.</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5044373" y="5574323"/>
            <a:ext cx="4736212" cy="117175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Magisterium, infallible, Ecumenical council, laity, clergy, apostolic, In Persona Christi, Discipleship, Catholic, Holy, Dei Verbum, Lumen Gentium, Sacrosanctum Concilium, Ecumenism</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 name="Oval 1">
            <a:extLst>
              <a:ext uri="{FF2B5EF4-FFF2-40B4-BE49-F238E27FC236}">
                <a16:creationId xmlns:a16="http://schemas.microsoft.com/office/drawing/2014/main" id="{B1560F9B-4E7D-4CDD-9CA5-6FA2CB3821BE}"/>
              </a:ext>
            </a:extLst>
          </p:cNvPr>
          <p:cNvSpPr/>
          <p:nvPr/>
        </p:nvSpPr>
        <p:spPr>
          <a:xfrm>
            <a:off x="6400800" y="2824189"/>
            <a:ext cx="1802296" cy="6048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The Month of Mary</a:t>
            </a:r>
          </a:p>
        </p:txBody>
      </p:sp>
    </p:spTree>
    <p:extLst>
      <p:ext uri="{BB962C8B-B14F-4D97-AF65-F5344CB8AC3E}">
        <p14:creationId xmlns:p14="http://schemas.microsoft.com/office/powerpoint/2010/main" val="26899572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6fcfcf1-14c4-40a6-9936-cf6c6aff129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BF3DBA17445854D9962515A7D06A29E" ma:contentTypeVersion="18" ma:contentTypeDescription="Create a new document." ma:contentTypeScope="" ma:versionID="a518761bc221c84a873820627360ad00">
  <xsd:schema xmlns:xsd="http://www.w3.org/2001/XMLSchema" xmlns:xs="http://www.w3.org/2001/XMLSchema" xmlns:p="http://schemas.microsoft.com/office/2006/metadata/properties" xmlns:ns3="26fcfcf1-14c4-40a6-9936-cf6c6aff129a" xmlns:ns4="0b810e4f-557f-4987-94a2-3c9681d6b1d5" targetNamespace="http://schemas.microsoft.com/office/2006/metadata/properties" ma:root="true" ma:fieldsID="e6948d63d88dc855af93d92fc7aab49d" ns3:_="" ns4:_="">
    <xsd:import namespace="26fcfcf1-14c4-40a6-9936-cf6c6aff129a"/>
    <xsd:import namespace="0b810e4f-557f-4987-94a2-3c9681d6b1d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fcfcf1-14c4-40a6-9936-cf6c6aff12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810e4f-557f-4987-94a2-3c9681d6b1d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A81304-E13F-42B4-86EA-78EF4F314203}">
  <ds:schemaRefs>
    <ds:schemaRef ds:uri="http://schemas.microsoft.com/office/2006/metadata/properties"/>
    <ds:schemaRef ds:uri="http://schemas.microsoft.com/office/2006/documentManagement/types"/>
    <ds:schemaRef ds:uri="0b810e4f-557f-4987-94a2-3c9681d6b1d5"/>
    <ds:schemaRef ds:uri="26fcfcf1-14c4-40a6-9936-cf6c6aff129a"/>
    <ds:schemaRef ds:uri="http://purl.org/dc/dcmitype/"/>
    <ds:schemaRef ds:uri="http://purl.org/dc/elements/1.1/"/>
    <ds:schemaRef ds:uri="http://schemas.microsoft.com/office/infopath/2007/PartnerControls"/>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057CC7A-2548-4CF4-8EFA-3D572DA0B2BE}">
  <ds:schemaRefs>
    <ds:schemaRef ds:uri="http://schemas.microsoft.com/sharepoint/v3/contenttype/forms"/>
  </ds:schemaRefs>
</ds:datastoreItem>
</file>

<file path=customXml/itemProps3.xml><?xml version="1.0" encoding="utf-8"?>
<ds:datastoreItem xmlns:ds="http://schemas.openxmlformats.org/officeDocument/2006/customXml" ds:itemID="{1C16A001-EC72-48BF-9799-95A41C8098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fcfcf1-14c4-40a6-9936-cf6c6aff129a"/>
    <ds:schemaRef ds:uri="0b810e4f-557f-4987-94a2-3c9681d6b1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1508</TotalTime>
  <Words>5365</Words>
  <Application>Microsoft Office PowerPoint</Application>
  <PresentationFormat>A4 Paper (210x297 mm)</PresentationFormat>
  <Paragraphs>592</Paragraphs>
  <Slides>23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Aptos</vt:lpstr>
      <vt:lpstr>Aptos Display</vt:lpstr>
      <vt:lpstr>Arial</vt:lpstr>
      <vt:lpstr>Calibri</vt:lpstr>
      <vt:lpstr>Courier New</vt:lpstr>
      <vt:lpstr>Seneca</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Norman</dc:creator>
  <cp:lastModifiedBy>V Walker</cp:lastModifiedBy>
  <cp:revision>25</cp:revision>
  <dcterms:created xsi:type="dcterms:W3CDTF">2024-12-17T17:26:36Z</dcterms:created>
  <dcterms:modified xsi:type="dcterms:W3CDTF">2026-05-22T09:02:40Z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0x0101004BF3DBA17445854D9962515A7D06A29E</vt:lpwstr>
  </property>
</Properties>
</file>