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265"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A22731-2810-4D35-BBB5-225A0002944A}" v="15" dt="2026-02-27T10:41:16.8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7" d="100"/>
          <a:sy n="67" d="100"/>
        </p:scale>
        <p:origin x="10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07A22731-2810-4D35-BBB5-225A0002944A}"/>
    <pc:docChg chg="addSld delSld modSld">
      <pc:chgData name="V Walker" userId="cbce8964-af15-4450-96b9-ddf62eef329d" providerId="ADAL" clId="{07A22731-2810-4D35-BBB5-225A0002944A}" dt="2026-02-27T10:41:22.428" v="50" actId="14100"/>
      <pc:docMkLst>
        <pc:docMk/>
      </pc:docMkLst>
      <pc:sldChg chg="add del">
        <pc:chgData name="V Walker" userId="cbce8964-af15-4450-96b9-ddf62eef329d" providerId="ADAL" clId="{07A22731-2810-4D35-BBB5-225A0002944A}" dt="2026-02-20T16:20:04.645" v="16"/>
        <pc:sldMkLst>
          <pc:docMk/>
          <pc:sldMk cId="3111903696" sldId="265"/>
        </pc:sldMkLst>
      </pc:sldChg>
      <pc:sldChg chg="modSp mod">
        <pc:chgData name="V Walker" userId="cbce8964-af15-4450-96b9-ddf62eef329d" providerId="ADAL" clId="{07A22731-2810-4D35-BBB5-225A0002944A}" dt="2026-02-20T16:19:41.215" v="1" actId="20577"/>
        <pc:sldMkLst>
          <pc:docMk/>
          <pc:sldMk cId="3098967401" sldId="268"/>
        </pc:sldMkLst>
        <pc:spChg chg="mod">
          <ac:chgData name="V Walker" userId="cbce8964-af15-4450-96b9-ddf62eef329d" providerId="ADAL" clId="{07A22731-2810-4D35-BBB5-225A0002944A}" dt="2026-02-20T16:19:41.215" v="1" actId="20577"/>
          <ac:spMkLst>
            <pc:docMk/>
            <pc:sldMk cId="3098967401" sldId="268"/>
            <ac:spMk id="4" creationId="{7E3BF677-9D3A-4815-9D91-FE0C0CE6D44E}"/>
          </ac:spMkLst>
        </pc:spChg>
      </pc:sldChg>
      <pc:sldChg chg="del">
        <pc:chgData name="V Walker" userId="cbce8964-af15-4450-96b9-ddf62eef329d" providerId="ADAL" clId="{07A22731-2810-4D35-BBB5-225A0002944A}" dt="2026-02-20T16:23:41.509" v="46" actId="47"/>
        <pc:sldMkLst>
          <pc:docMk/>
          <pc:sldMk cId="2265749449" sldId="269"/>
        </pc:sldMkLst>
      </pc:sldChg>
      <pc:sldChg chg="del">
        <pc:chgData name="V Walker" userId="cbce8964-af15-4450-96b9-ddf62eef329d" providerId="ADAL" clId="{07A22731-2810-4D35-BBB5-225A0002944A}" dt="2026-02-20T16:19:44.420" v="3" actId="47"/>
        <pc:sldMkLst>
          <pc:docMk/>
          <pc:sldMk cId="4054530212" sldId="270"/>
        </pc:sldMkLst>
      </pc:sldChg>
      <pc:sldChg chg="add">
        <pc:chgData name="V Walker" userId="cbce8964-af15-4450-96b9-ddf62eef329d" providerId="ADAL" clId="{07A22731-2810-4D35-BBB5-225A0002944A}" dt="2026-02-20T16:20:14.338" v="17"/>
        <pc:sldMkLst>
          <pc:docMk/>
          <pc:sldMk cId="4275470386" sldId="270"/>
        </pc:sldMkLst>
      </pc:sldChg>
      <pc:sldChg chg="del">
        <pc:chgData name="V Walker" userId="cbce8964-af15-4450-96b9-ddf62eef329d" providerId="ADAL" clId="{07A22731-2810-4D35-BBB5-225A0002944A}" dt="2026-02-20T16:19:44.577" v="4" actId="47"/>
        <pc:sldMkLst>
          <pc:docMk/>
          <pc:sldMk cId="2889810515" sldId="271"/>
        </pc:sldMkLst>
      </pc:sldChg>
      <pc:sldChg chg="modSp add mod">
        <pc:chgData name="V Walker" userId="cbce8964-af15-4450-96b9-ddf62eef329d" providerId="ADAL" clId="{07A22731-2810-4D35-BBB5-225A0002944A}" dt="2026-02-20T16:20:30.917" v="32" actId="20577"/>
        <pc:sldMkLst>
          <pc:docMk/>
          <pc:sldMk cId="3041233709" sldId="271"/>
        </pc:sldMkLst>
        <pc:spChg chg="mod">
          <ac:chgData name="V Walker" userId="cbce8964-af15-4450-96b9-ddf62eef329d" providerId="ADAL" clId="{07A22731-2810-4D35-BBB5-225A0002944A}" dt="2026-02-20T16:20:30.917" v="32" actId="20577"/>
          <ac:spMkLst>
            <pc:docMk/>
            <pc:sldMk cId="3041233709" sldId="271"/>
            <ac:spMk id="16" creationId="{2FD65E56-08EE-4A49-97B1-B4D308B1781C}"/>
          </ac:spMkLst>
        </pc:spChg>
      </pc:sldChg>
      <pc:sldChg chg="add">
        <pc:chgData name="V Walker" userId="cbce8964-af15-4450-96b9-ddf62eef329d" providerId="ADAL" clId="{07A22731-2810-4D35-BBB5-225A0002944A}" dt="2026-02-20T16:20:40.169" v="33"/>
        <pc:sldMkLst>
          <pc:docMk/>
          <pc:sldMk cId="318365167" sldId="272"/>
        </pc:sldMkLst>
      </pc:sldChg>
      <pc:sldChg chg="del">
        <pc:chgData name="V Walker" userId="cbce8964-af15-4450-96b9-ddf62eef329d" providerId="ADAL" clId="{07A22731-2810-4D35-BBB5-225A0002944A}" dt="2026-02-20T16:19:44.752" v="5" actId="47"/>
        <pc:sldMkLst>
          <pc:docMk/>
          <pc:sldMk cId="3401249378" sldId="272"/>
        </pc:sldMkLst>
      </pc:sldChg>
      <pc:sldChg chg="add">
        <pc:chgData name="V Walker" userId="cbce8964-af15-4450-96b9-ddf62eef329d" providerId="ADAL" clId="{07A22731-2810-4D35-BBB5-225A0002944A}" dt="2026-02-20T16:20:50.308" v="34"/>
        <pc:sldMkLst>
          <pc:docMk/>
          <pc:sldMk cId="0" sldId="273"/>
        </pc:sldMkLst>
      </pc:sldChg>
      <pc:sldChg chg="del">
        <pc:chgData name="V Walker" userId="cbce8964-af15-4450-96b9-ddf62eef329d" providerId="ADAL" clId="{07A22731-2810-4D35-BBB5-225A0002944A}" dt="2026-02-20T16:19:44.953" v="6" actId="47"/>
        <pc:sldMkLst>
          <pc:docMk/>
          <pc:sldMk cId="1049728029" sldId="273"/>
        </pc:sldMkLst>
      </pc:sldChg>
      <pc:sldChg chg="del">
        <pc:chgData name="V Walker" userId="cbce8964-af15-4450-96b9-ddf62eef329d" providerId="ADAL" clId="{07A22731-2810-4D35-BBB5-225A0002944A}" dt="2026-02-20T16:19:45.143" v="7" actId="47"/>
        <pc:sldMkLst>
          <pc:docMk/>
          <pc:sldMk cId="3722742824" sldId="274"/>
        </pc:sldMkLst>
      </pc:sldChg>
      <pc:sldChg chg="add">
        <pc:chgData name="V Walker" userId="cbce8964-af15-4450-96b9-ddf62eef329d" providerId="ADAL" clId="{07A22731-2810-4D35-BBB5-225A0002944A}" dt="2026-02-20T16:21:17.749" v="35"/>
        <pc:sldMkLst>
          <pc:docMk/>
          <pc:sldMk cId="3722742824" sldId="274"/>
        </pc:sldMkLst>
      </pc:sldChg>
      <pc:sldChg chg="del">
        <pc:chgData name="V Walker" userId="cbce8964-af15-4450-96b9-ddf62eef329d" providerId="ADAL" clId="{07A22731-2810-4D35-BBB5-225A0002944A}" dt="2026-02-20T16:19:45.334" v="8" actId="47"/>
        <pc:sldMkLst>
          <pc:docMk/>
          <pc:sldMk cId="2187842718" sldId="275"/>
        </pc:sldMkLst>
      </pc:sldChg>
      <pc:sldChg chg="add">
        <pc:chgData name="V Walker" userId="cbce8964-af15-4450-96b9-ddf62eef329d" providerId="ADAL" clId="{07A22731-2810-4D35-BBB5-225A0002944A}" dt="2026-02-20T16:21:33.542" v="36"/>
        <pc:sldMkLst>
          <pc:docMk/>
          <pc:sldMk cId="2425924756" sldId="275"/>
        </pc:sldMkLst>
      </pc:sldChg>
      <pc:sldChg chg="add">
        <pc:chgData name="V Walker" userId="cbce8964-af15-4450-96b9-ddf62eef329d" providerId="ADAL" clId="{07A22731-2810-4D35-BBB5-225A0002944A}" dt="2026-02-20T16:21:42.194" v="37"/>
        <pc:sldMkLst>
          <pc:docMk/>
          <pc:sldMk cId="3364879720" sldId="276"/>
        </pc:sldMkLst>
      </pc:sldChg>
      <pc:sldChg chg="del">
        <pc:chgData name="V Walker" userId="cbce8964-af15-4450-96b9-ddf62eef329d" providerId="ADAL" clId="{07A22731-2810-4D35-BBB5-225A0002944A}" dt="2026-02-20T16:19:45.512" v="9" actId="47"/>
        <pc:sldMkLst>
          <pc:docMk/>
          <pc:sldMk cId="4227748847" sldId="276"/>
        </pc:sldMkLst>
      </pc:sldChg>
      <pc:sldChg chg="add">
        <pc:chgData name="V Walker" userId="cbce8964-af15-4450-96b9-ddf62eef329d" providerId="ADAL" clId="{07A22731-2810-4D35-BBB5-225A0002944A}" dt="2026-02-20T16:21:55.572" v="38"/>
        <pc:sldMkLst>
          <pc:docMk/>
          <pc:sldMk cId="2581304478" sldId="277"/>
        </pc:sldMkLst>
      </pc:sldChg>
      <pc:sldChg chg="del">
        <pc:chgData name="V Walker" userId="cbce8964-af15-4450-96b9-ddf62eef329d" providerId="ADAL" clId="{07A22731-2810-4D35-BBB5-225A0002944A}" dt="2026-02-20T16:19:45.705" v="10" actId="47"/>
        <pc:sldMkLst>
          <pc:docMk/>
          <pc:sldMk cId="2884520175" sldId="277"/>
        </pc:sldMkLst>
      </pc:sldChg>
      <pc:sldChg chg="modSp add del mod">
        <pc:chgData name="V Walker" userId="cbce8964-af15-4450-96b9-ddf62eef329d" providerId="ADAL" clId="{07A22731-2810-4D35-BBB5-225A0002944A}" dt="2026-02-20T16:22:49.558" v="41" actId="20577"/>
        <pc:sldMkLst>
          <pc:docMk/>
          <pc:sldMk cId="2675840954" sldId="278"/>
        </pc:sldMkLst>
        <pc:spChg chg="mod">
          <ac:chgData name="V Walker" userId="cbce8964-af15-4450-96b9-ddf62eef329d" providerId="ADAL" clId="{07A22731-2810-4D35-BBB5-225A0002944A}" dt="2026-02-20T16:22:49.558" v="41" actId="20577"/>
          <ac:spMkLst>
            <pc:docMk/>
            <pc:sldMk cId="2675840954" sldId="278"/>
            <ac:spMk id="16" creationId="{2FD65E56-08EE-4A49-97B1-B4D308B1781C}"/>
          </ac:spMkLst>
        </pc:spChg>
      </pc:sldChg>
      <pc:sldChg chg="add">
        <pc:chgData name="V Walker" userId="cbce8964-af15-4450-96b9-ddf62eef329d" providerId="ADAL" clId="{07A22731-2810-4D35-BBB5-225A0002944A}" dt="2026-02-20T16:23:01.475" v="42"/>
        <pc:sldMkLst>
          <pc:docMk/>
          <pc:sldMk cId="113752470" sldId="279"/>
        </pc:sldMkLst>
      </pc:sldChg>
      <pc:sldChg chg="del">
        <pc:chgData name="V Walker" userId="cbce8964-af15-4450-96b9-ddf62eef329d" providerId="ADAL" clId="{07A22731-2810-4D35-BBB5-225A0002944A}" dt="2026-02-20T16:19:46.065" v="12" actId="47"/>
        <pc:sldMkLst>
          <pc:docMk/>
          <pc:sldMk cId="2576087149" sldId="279"/>
        </pc:sldMkLst>
      </pc:sldChg>
      <pc:sldChg chg="add">
        <pc:chgData name="V Walker" userId="cbce8964-af15-4450-96b9-ddf62eef329d" providerId="ADAL" clId="{07A22731-2810-4D35-BBB5-225A0002944A}" dt="2026-02-20T16:23:15.225" v="43"/>
        <pc:sldMkLst>
          <pc:docMk/>
          <pc:sldMk cId="504092240" sldId="280"/>
        </pc:sldMkLst>
      </pc:sldChg>
      <pc:sldChg chg="del">
        <pc:chgData name="V Walker" userId="cbce8964-af15-4450-96b9-ddf62eef329d" providerId="ADAL" clId="{07A22731-2810-4D35-BBB5-225A0002944A}" dt="2026-02-20T16:19:46.251" v="13" actId="47"/>
        <pc:sldMkLst>
          <pc:docMk/>
          <pc:sldMk cId="4116201872" sldId="280"/>
        </pc:sldMkLst>
      </pc:sldChg>
      <pc:sldChg chg="del">
        <pc:chgData name="V Walker" userId="cbce8964-af15-4450-96b9-ddf62eef329d" providerId="ADAL" clId="{07A22731-2810-4D35-BBB5-225A0002944A}" dt="2026-02-20T16:19:46.444" v="14" actId="47"/>
        <pc:sldMkLst>
          <pc:docMk/>
          <pc:sldMk cId="1934004226" sldId="281"/>
        </pc:sldMkLst>
      </pc:sldChg>
      <pc:sldChg chg="add">
        <pc:chgData name="V Walker" userId="cbce8964-af15-4450-96b9-ddf62eef329d" providerId="ADAL" clId="{07A22731-2810-4D35-BBB5-225A0002944A}" dt="2026-02-20T16:23:24.846" v="44"/>
        <pc:sldMkLst>
          <pc:docMk/>
          <pc:sldMk cId="1974961912" sldId="281"/>
        </pc:sldMkLst>
      </pc:sldChg>
      <pc:sldChg chg="del">
        <pc:chgData name="V Walker" userId="cbce8964-af15-4450-96b9-ddf62eef329d" providerId="ADAL" clId="{07A22731-2810-4D35-BBB5-225A0002944A}" dt="2026-02-20T16:19:46.808" v="15" actId="47"/>
        <pc:sldMkLst>
          <pc:docMk/>
          <pc:sldMk cId="378435963" sldId="282"/>
        </pc:sldMkLst>
      </pc:sldChg>
      <pc:sldChg chg="add">
        <pc:chgData name="V Walker" userId="cbce8964-af15-4450-96b9-ddf62eef329d" providerId="ADAL" clId="{07A22731-2810-4D35-BBB5-225A0002944A}" dt="2026-02-20T16:23:33.641" v="45"/>
        <pc:sldMkLst>
          <pc:docMk/>
          <pc:sldMk cId="3603339536" sldId="282"/>
        </pc:sldMkLst>
      </pc:sldChg>
      <pc:sldChg chg="new">
        <pc:chgData name="V Walker" userId="cbce8964-af15-4450-96b9-ddf62eef329d" providerId="ADAL" clId="{07A22731-2810-4D35-BBB5-225A0002944A}" dt="2026-02-27T10:41:15.835" v="47" actId="680"/>
        <pc:sldMkLst>
          <pc:docMk/>
          <pc:sldMk cId="1721454706" sldId="283"/>
        </pc:sldMkLst>
      </pc:sldChg>
      <pc:sldChg chg="modSp add mod">
        <pc:chgData name="V Walker" userId="cbce8964-af15-4450-96b9-ddf62eef329d" providerId="ADAL" clId="{07A22731-2810-4D35-BBB5-225A0002944A}" dt="2026-02-27T10:41:22.428" v="50" actId="14100"/>
        <pc:sldMkLst>
          <pc:docMk/>
          <pc:sldMk cId="325658666" sldId="284"/>
        </pc:sldMkLst>
        <pc:spChg chg="mod">
          <ac:chgData name="V Walker" userId="cbce8964-af15-4450-96b9-ddf62eef329d" providerId="ADAL" clId="{07A22731-2810-4D35-BBB5-225A0002944A}" dt="2026-02-27T10:41:22.428" v="50" actId="14100"/>
          <ac:spMkLst>
            <pc:docMk/>
            <pc:sldMk cId="325658666" sldId="284"/>
            <ac:spMk id="16" creationId="{2FD65E56-08EE-4A49-97B1-B4D308B1781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2/27/2026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9</a:t>
            </a:r>
          </a:p>
          <a:p>
            <a:pPr algn="ctr"/>
            <a:endParaRPr lang="en-GB" sz="3200" dirty="0"/>
          </a:p>
          <a:p>
            <a:pPr algn="ctr"/>
            <a:r>
              <a:rPr lang="en-GB" sz="3200" dirty="0"/>
              <a:t>Term 4</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Begin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History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44794"/>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marL="81280">
              <a:spcBef>
                <a:spcPts val="35"/>
              </a:spcBef>
              <a:spcAft>
                <a:spcPts val="0"/>
              </a:spcAft>
            </a:pPr>
            <a:r>
              <a:rPr lang="en-GB" sz="1200" b="1" dirty="0">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marL="81280">
              <a:spcBef>
                <a:spcPts val="35"/>
              </a:spcBef>
              <a:spcAft>
                <a:spcPts val="0"/>
              </a:spcAft>
            </a:pPr>
            <a:endParaRPr lang="en-GB" sz="1200" b="1" dirty="0">
              <a:latin typeface="Calibri" panose="020F0502020204030204" pitchFamily="34" charset="0"/>
              <a:ea typeface="Calibri" panose="020F0502020204030204" pitchFamily="34" charset="0"/>
            </a:endParaRPr>
          </a:p>
          <a:p>
            <a:pPr marL="81280">
              <a:spcBef>
                <a:spcPts val="35"/>
              </a:spcBef>
              <a:spcAft>
                <a:spcPts val="0"/>
              </a:spcAft>
            </a:pPr>
            <a:r>
              <a:rPr lang="en-GB" sz="1200" b="1" dirty="0">
                <a:latin typeface="Calibri" panose="020F0502020204030204" pitchFamily="34" charset="0"/>
                <a:ea typeface="Calibri" panose="020F0502020204030204" pitchFamily="34" charset="0"/>
              </a:rPr>
              <a:t>Challenge yourself by completing the extra reading task.</a:t>
            </a:r>
          </a:p>
          <a:p>
            <a:pPr marL="81280">
              <a:spcBef>
                <a:spcPts val="35"/>
              </a:spcBef>
              <a:spcAft>
                <a:spcPts val="0"/>
              </a:spcAft>
            </a:pPr>
            <a:endParaRPr lang="en-US" sz="1200" b="1" dirty="0">
              <a:latin typeface="Calibri" panose="020F0502020204030204" pitchFamily="34" charset="0"/>
              <a:ea typeface="Calibri" panose="020F0502020204030204" pitchFamily="34" charset="0"/>
            </a:endParaRPr>
          </a:p>
          <a:p>
            <a:pPr marL="81280">
              <a:spcBef>
                <a:spcPts val="35"/>
              </a:spcBef>
              <a:spcAft>
                <a:spcPts val="0"/>
              </a:spcAft>
            </a:pPr>
            <a:r>
              <a:rPr lang="en-US" sz="1200" b="1" dirty="0">
                <a:latin typeface="Calibri" panose="020F0502020204030204" pitchFamily="34" charset="0"/>
                <a:ea typeface="Calibri" panose="020F0502020204030204" pitchFamily="34" charset="0"/>
              </a:rPr>
              <a:t>.</a:t>
            </a:r>
            <a:endParaRPr lang="en-GB" sz="1400" dirty="0">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3744793"/>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b="1" i="1" dirty="0">
                <a:latin typeface="Calibri" panose="020F0502020204030204" pitchFamily="34" charset="0"/>
                <a:ea typeface="Calibri" panose="020F0502020204030204" pitchFamily="34" charset="0"/>
              </a:rPr>
              <a:t>Democracy, Dictatorship, Economy, Economic, Diplomacy, Culture, Mass unemployment, Nationalism, Militarism, Fascism, Nazism</a:t>
            </a:r>
            <a:r>
              <a:rPr lang="en-US" sz="1200" b="1" i="1">
                <a:latin typeface="Calibri" panose="020F0502020204030204" pitchFamily="34" charset="0"/>
                <a:ea typeface="Calibri" panose="020F0502020204030204" pitchFamily="34" charset="0"/>
              </a:rPr>
              <a:t>, Communism, </a:t>
            </a:r>
            <a:r>
              <a:rPr lang="en-US" sz="1200" b="1" i="1" dirty="0">
                <a:latin typeface="Calibri" panose="020F0502020204030204" pitchFamily="34" charset="0"/>
                <a:ea typeface="Calibri" panose="020F0502020204030204" pitchFamily="34" charset="0"/>
              </a:rPr>
              <a:t>Wall Street Crash, Depression</a:t>
            </a: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25924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India,	 NEE,	 development, 	core, 	 periphery,  		TNC </a:t>
            </a:r>
            <a:r>
              <a:rPr lang="en-US" sz="1200" b="1">
                <a:solidFill>
                  <a:srgbClr val="000000"/>
                </a:solidFill>
                <a:effectLst/>
                <a:latin typeface="Calibri" panose="020F0502020204030204" pitchFamily="34" charset="0"/>
                <a:ea typeface="Calibri" panose="020F0502020204030204" pitchFamily="34" charset="0"/>
              </a:rPr>
              <a:t>	Slums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64879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534728"/>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600" b="1" dirty="0">
                <a:solidFill>
                  <a:prstClr val="black"/>
                </a:solidFill>
              </a:rPr>
              <a:t>WR: Describe a photo.</a:t>
            </a:r>
            <a:r>
              <a:rPr lang="en-US" sz="1600" dirty="0">
                <a:solidFill>
                  <a:prstClr val="black"/>
                </a:solidFill>
              </a:rPr>
              <a:t> 40 words. </a:t>
            </a:r>
            <a:endParaRPr lang="en-US" sz="11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French Year 9 </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1927903"/>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Grammar Test - </a:t>
            </a:r>
            <a:r>
              <a:rPr lang="en-US" sz="1600" b="1" dirty="0" err="1">
                <a:solidFill>
                  <a:srgbClr val="000000"/>
                </a:solidFill>
                <a:latin typeface="Calibri" panose="020F0502020204030204" pitchFamily="34" charset="0"/>
                <a:ea typeface="Calibri" panose="020F0502020204030204" pitchFamily="34" charset="0"/>
              </a:rPr>
              <a:t>Avoir</a:t>
            </a:r>
            <a:endParaRPr lang="en-US" sz="16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328102"/>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3:</a:t>
            </a:r>
          </a:p>
          <a:p>
            <a:endParaRPr lang="en-US" sz="1600" b="1" dirty="0">
              <a:solidFill>
                <a:srgbClr val="000000"/>
              </a:solidFill>
              <a:latin typeface="Calibri" panose="020F0502020204030204" pitchFamily="34" charset="0"/>
              <a:ea typeface="Calibri" panose="020F0502020204030204" pitchFamily="34" charset="0"/>
            </a:endParaRPr>
          </a:p>
          <a:p>
            <a:r>
              <a:rPr lang="en-US" sz="1600" b="1" dirty="0">
                <a:solidFill>
                  <a:srgbClr val="000000"/>
                </a:solidFill>
                <a:latin typeface="Calibri" panose="020F0502020204030204" pitchFamily="34" charset="0"/>
                <a:ea typeface="Calibri" panose="020F0502020204030204" pitchFamily="34" charset="0"/>
              </a:rPr>
              <a:t>. Grammar Test - Aller</a:t>
            </a:r>
          </a:p>
          <a:p>
            <a:endParaRPr lang="en-US" sz="16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779818"/>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4: </a:t>
            </a:r>
          </a:p>
          <a:p>
            <a:endParaRPr lang="en-US" sz="1600" b="1" dirty="0">
              <a:solidFill>
                <a:srgbClr val="000000"/>
              </a:solidFill>
              <a:latin typeface="Calibri" panose="020F0502020204030204" pitchFamily="34" charset="0"/>
              <a:ea typeface="Calibri" panose="020F0502020204030204" pitchFamily="34" charset="0"/>
            </a:endParaRPr>
          </a:p>
          <a:p>
            <a:r>
              <a:rPr lang="en-US" sz="1600" b="1" dirty="0">
                <a:solidFill>
                  <a:srgbClr val="000000"/>
                </a:solidFill>
                <a:latin typeface="Calibri" panose="020F0502020204030204" pitchFamily="34" charset="0"/>
                <a:ea typeface="Calibri" panose="020F0502020204030204" pitchFamily="34" charset="0"/>
              </a:rPr>
              <a:t>Vocabulary Test</a:t>
            </a:r>
            <a:endParaRPr lang="en-GB" sz="16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541752"/>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5: </a:t>
            </a:r>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600" b="1" dirty="0">
                <a:solidFill>
                  <a:prstClr val="black"/>
                </a:solidFill>
                <a:latin typeface="Calibri" panose="020F0502020204030204" pitchFamily="34" charset="0"/>
                <a:ea typeface="Calibri" panose="020F0502020204030204" pitchFamily="34" charset="0"/>
              </a:rPr>
              <a:t>Revision for Speaking Assessment – 3 Tenses</a:t>
            </a:r>
            <a:endParaRPr lang="en-US" sz="11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1927903"/>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6:</a:t>
            </a:r>
          </a:p>
          <a:p>
            <a:r>
              <a:rPr lang="en-US" sz="1600" b="1" dirty="0">
                <a:solidFill>
                  <a:srgbClr val="000000"/>
                </a:solidFill>
                <a:latin typeface="Calibri" panose="020F0502020204030204" pitchFamily="34" charset="0"/>
                <a:ea typeface="Calibri" panose="020F0502020204030204" pitchFamily="34" charset="0"/>
              </a:rPr>
              <a:t>WR: </a:t>
            </a:r>
          </a:p>
          <a:p>
            <a:r>
              <a:rPr lang="en-GB" sz="1600" b="1" dirty="0">
                <a:solidFill>
                  <a:srgbClr val="000000"/>
                </a:solidFill>
                <a:latin typeface="Calibri" panose="020F0502020204030204" pitchFamily="34" charset="0"/>
                <a:ea typeface="Calibri" panose="020F0502020204030204" pitchFamily="34" charset="0"/>
              </a:rPr>
              <a:t>Respond to Speaking Assessment Questions - </a:t>
            </a:r>
            <a:r>
              <a:rPr lang="en-US" sz="1600" b="1" dirty="0">
                <a:solidFill>
                  <a:prstClr val="black"/>
                </a:solidFill>
                <a:latin typeface="Calibri" panose="020F0502020204030204" pitchFamily="34" charset="0"/>
                <a:ea typeface="Calibri" panose="020F0502020204030204" pitchFamily="34" charset="0"/>
              </a:rPr>
              <a:t> 3 Tenses</a:t>
            </a:r>
            <a:r>
              <a:rPr lang="en-GB" sz="1600" b="1" dirty="0">
                <a:solidFill>
                  <a:srgbClr val="000000"/>
                </a:solidFill>
                <a:latin typeface="Calibri" panose="020F0502020204030204" pitchFamily="34" charset="0"/>
                <a:ea typeface="Calibri" panose="020F0502020204030204" pitchFamily="34" charset="0"/>
              </a:rPr>
              <a:t>. </a:t>
            </a:r>
          </a:p>
          <a:p>
            <a:r>
              <a:rPr lang="en-US" sz="16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600" b="1" dirty="0">
              <a:solidFill>
                <a:srgbClr val="000000"/>
              </a:solidFill>
              <a:latin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Family activities / celebrations</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81304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864402"/>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b="0" i="0" dirty="0">
                <a:solidFill>
                  <a:srgbClr val="242424"/>
                </a:solidFill>
                <a:effectLst/>
                <a:latin typeface="Times New Roman" panose="02020603050405020304" pitchFamily="18" charset="0"/>
              </a:rPr>
              <a:t>Week 1: Translate:</a:t>
            </a:r>
          </a:p>
          <a:p>
            <a:pPr lvl="1" algn="l">
              <a:spcAft>
                <a:spcPts val="900"/>
              </a:spcAft>
            </a:pPr>
            <a:r>
              <a:rPr lang="fr-FR" b="0" i="0" dirty="0" err="1">
                <a:solidFill>
                  <a:srgbClr val="242424"/>
                </a:solidFill>
                <a:effectLst/>
                <a:latin typeface="Times New Roman" panose="02020603050405020304" pitchFamily="18" charset="0"/>
              </a:rPr>
              <a:t>Caecilius</a:t>
            </a:r>
            <a:r>
              <a:rPr lang="fr-FR" b="0" i="0" dirty="0">
                <a:solidFill>
                  <a:srgbClr val="242424"/>
                </a:solidFill>
                <a:effectLst/>
                <a:latin typeface="Times New Roman" panose="02020603050405020304" pitchFamily="18" charset="0"/>
              </a:rPr>
              <a:t> est pater,</a:t>
            </a:r>
          </a:p>
          <a:p>
            <a:pPr lvl="1" algn="l">
              <a:spcAft>
                <a:spcPts val="900"/>
              </a:spcAft>
            </a:pPr>
            <a:r>
              <a:rPr lang="fr-FR" b="0" i="0" dirty="0" err="1">
                <a:solidFill>
                  <a:srgbClr val="242424"/>
                </a:solidFill>
                <a:effectLst/>
                <a:latin typeface="Times New Roman" panose="02020603050405020304" pitchFamily="18" charset="0"/>
              </a:rPr>
              <a:t>Metella</a:t>
            </a:r>
            <a:r>
              <a:rPr lang="fr-FR" b="0" i="0" dirty="0">
                <a:solidFill>
                  <a:srgbClr val="242424"/>
                </a:solidFill>
                <a:effectLst/>
                <a:latin typeface="Times New Roman" panose="02020603050405020304" pitchFamily="18" charset="0"/>
              </a:rPr>
              <a:t> est mater.</a:t>
            </a:r>
          </a:p>
          <a:p>
            <a:pPr lvl="1" algn="l">
              <a:spcAft>
                <a:spcPts val="900"/>
              </a:spcAft>
            </a:pPr>
            <a:r>
              <a:rPr lang="fr-FR" b="0" i="0" dirty="0">
                <a:solidFill>
                  <a:srgbClr val="242424"/>
                </a:solidFill>
                <a:effectLst/>
                <a:latin typeface="Times New Roman" panose="02020603050405020304" pitchFamily="18" charset="0"/>
              </a:rPr>
              <a:t>Quintus est </a:t>
            </a:r>
            <a:r>
              <a:rPr lang="fr-FR" b="0" i="0" dirty="0" err="1">
                <a:solidFill>
                  <a:srgbClr val="242424"/>
                </a:solidFill>
                <a:effectLst/>
                <a:latin typeface="Times New Roman" panose="02020603050405020304" pitchFamily="18" charset="0"/>
              </a:rPr>
              <a:t>filius</a:t>
            </a:r>
            <a:r>
              <a:rPr lang="fr-FR" b="0" i="0" dirty="0">
                <a:solidFill>
                  <a:srgbClr val="242424"/>
                </a:solidFill>
                <a:effectLst/>
                <a:latin typeface="Times New Roman" panose="02020603050405020304" pitchFamily="18" charset="0"/>
              </a:rPr>
              <a:t>.</a:t>
            </a:r>
          </a:p>
          <a:p>
            <a:pPr lvl="1" algn="l">
              <a:spcAft>
                <a:spcPts val="900"/>
              </a:spcAft>
            </a:pPr>
            <a:r>
              <a:rPr lang="fr-FR" b="0" i="0" dirty="0" err="1">
                <a:solidFill>
                  <a:srgbClr val="242424"/>
                </a:solidFill>
                <a:effectLst/>
                <a:latin typeface="Times New Roman" panose="02020603050405020304" pitchFamily="18" charset="0"/>
              </a:rPr>
              <a:t>Grumio</a:t>
            </a:r>
            <a:r>
              <a:rPr lang="fr-FR" b="0" i="0" dirty="0">
                <a:solidFill>
                  <a:srgbClr val="242424"/>
                </a:solidFill>
                <a:effectLst/>
                <a:latin typeface="Times New Roman" panose="02020603050405020304" pitchFamily="18" charset="0"/>
              </a:rPr>
              <a:t> est </a:t>
            </a:r>
            <a:r>
              <a:rPr lang="fr-FR" b="0" i="0" dirty="0" err="1">
                <a:solidFill>
                  <a:srgbClr val="242424"/>
                </a:solidFill>
                <a:effectLst/>
                <a:latin typeface="Times New Roman" panose="02020603050405020304" pitchFamily="18" charset="0"/>
              </a:rPr>
              <a:t>servus</a:t>
            </a:r>
            <a:r>
              <a:rPr lang="fr-FR" b="0" i="0" dirty="0">
                <a:solidFill>
                  <a:srgbClr val="242424"/>
                </a:solidFill>
                <a:effectLst/>
                <a:latin typeface="Times New Roman" panose="02020603050405020304" pitchFamily="18" charset="0"/>
              </a:rPr>
              <a:t>.</a:t>
            </a:r>
          </a:p>
          <a:p>
            <a:pPr>
              <a:buNone/>
            </a:pPr>
            <a:br>
              <a:rPr lang="fr-FR" dirty="0"/>
            </a:br>
            <a:r>
              <a:rPr lang="fr-FR" dirty="0"/>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Latin Year 9</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Translate the following text. Into English. Highlight the imperfect tenses.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Dominus in villa </a:t>
            </a:r>
            <a:r>
              <a:rPr lang="en-US" sz="1200" b="1" dirty="0" err="1">
                <a:solidFill>
                  <a:srgbClr val="000000"/>
                </a:solidFill>
                <a:effectLst/>
                <a:latin typeface="Calibri" panose="020F0502020204030204" pitchFamily="34" charset="0"/>
                <a:ea typeface="Calibri" panose="020F0502020204030204" pitchFamily="34" charset="0"/>
              </a:rPr>
              <a:t>sedwbat</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servi</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laborabant</a:t>
            </a:r>
            <a:r>
              <a:rPr lang="en-US" sz="1200" b="1" dirty="0">
                <a:solidFill>
                  <a:srgbClr val="000000"/>
                </a:solidFill>
                <a:effectLst/>
                <a:latin typeface="Calibri" panose="020F0502020204030204" pitchFamily="34" charset="0"/>
                <a:ea typeface="Calibri" panose="020F0502020204030204" pitchFamily="34" charset="0"/>
              </a:rPr>
              <a:t>. Ancilla </a:t>
            </a:r>
            <a:r>
              <a:rPr lang="en-US" sz="1200" b="1" dirty="0" err="1">
                <a:solidFill>
                  <a:srgbClr val="000000"/>
                </a:solidFill>
                <a:effectLst/>
                <a:latin typeface="Calibri" panose="020F0502020204030204" pitchFamily="34" charset="0"/>
                <a:ea typeface="Calibri" panose="020F0502020204030204" pitchFamily="34" charset="0"/>
              </a:rPr>
              <a:t>cenam</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parabat</a:t>
            </a:r>
            <a:r>
              <a:rPr lang="en-US" sz="1200" b="1" dirty="0">
                <a:solidFill>
                  <a:srgbClr val="000000"/>
                </a:solidFill>
                <a:effectLst/>
                <a:latin typeface="Calibri" panose="020F0502020204030204" pitchFamily="34" charset="0"/>
                <a:ea typeface="Calibri" panose="020F0502020204030204" pitchFamily="34" charset="0"/>
              </a:rPr>
              <a:t> et pater </a:t>
            </a:r>
            <a:r>
              <a:rPr lang="en-US" sz="1200" b="1" dirty="0" err="1">
                <a:solidFill>
                  <a:srgbClr val="000000"/>
                </a:solidFill>
                <a:effectLst/>
                <a:latin typeface="Calibri" panose="020F0502020204030204" pitchFamily="34" charset="0"/>
                <a:ea typeface="Calibri" panose="020F0502020204030204" pitchFamily="34" charset="0"/>
              </a:rPr>
              <a:t>aquam</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portabat</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postea</a:t>
            </a:r>
            <a:r>
              <a:rPr lang="en-US" sz="1200" b="1" dirty="0">
                <a:solidFill>
                  <a:srgbClr val="000000"/>
                </a:solidFill>
                <a:latin typeface="Calibri" panose="020F0502020204030204" pitchFamily="34" charset="0"/>
                <a:ea typeface="Calibri" panose="020F0502020204030204" pitchFamily="34" charset="0"/>
              </a:rPr>
              <a:t> dominus servos </a:t>
            </a:r>
            <a:r>
              <a:rPr lang="en-US" sz="1200" b="1" dirty="0" err="1">
                <a:solidFill>
                  <a:srgbClr val="000000"/>
                </a:solidFill>
                <a:latin typeface="Calibri" panose="020F0502020204030204" pitchFamily="34" charset="0"/>
                <a:ea typeface="Calibri" panose="020F0502020204030204" pitchFamily="34" charset="0"/>
              </a:rPr>
              <a:t>vocavit</a:t>
            </a:r>
            <a:r>
              <a:rPr lang="en-US" sz="1200" b="1" dirty="0">
                <a:solidFill>
                  <a:srgbClr val="000000"/>
                </a:solidFill>
                <a:latin typeface="Calibri" panose="020F0502020204030204" pitchFamily="34" charset="0"/>
                <a:ea typeface="Calibri" panose="020F0502020204030204" pitchFamily="34" charset="0"/>
              </a:rPr>
              <a:t> et </a:t>
            </a:r>
            <a:r>
              <a:rPr lang="en-US" sz="1200" b="1" dirty="0" err="1">
                <a:solidFill>
                  <a:srgbClr val="000000"/>
                </a:solidFill>
                <a:latin typeface="Calibri" panose="020F0502020204030204" pitchFamily="34" charset="0"/>
                <a:ea typeface="Calibri" panose="020F0502020204030204" pitchFamily="34" charset="0"/>
              </a:rPr>
              <a:t>canavit</a:t>
            </a:r>
            <a:r>
              <a:rPr lang="en-US" sz="1200" b="1" dirty="0">
                <a:solidFill>
                  <a:srgbClr val="000000"/>
                </a:solidFill>
                <a:latin typeface="Calibri" panose="020F0502020204030204" pitchFamily="34" charset="0"/>
                <a:ea typeface="Calibri" panose="020F0502020204030204" pitchFamily="34" charset="0"/>
              </a:rPr>
              <a:t>. . </a:t>
            </a: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28671" y="2669452"/>
            <a:ext cx="4706226" cy="1032274"/>
          </a:xfrm>
          <a:prstGeom prst="rect">
            <a:avLst/>
          </a:prstGeom>
          <a:noFill/>
          <a:ln w="12700">
            <a:solidFill>
              <a:srgbClr val="000000"/>
            </a:solidFill>
            <a:prstDash val="solid"/>
          </a:ln>
        </p:spPr>
        <p:txBody>
          <a:bodyPr wrap="square" lIns="0" tIns="0" rIns="0" bIns="0" rtlCol="0">
            <a:noAutofit/>
          </a:bodyPr>
          <a:lstStyle/>
          <a:p>
            <a:r>
              <a:rPr lang="en-GB" sz="1200" dirty="0"/>
              <a:t>Week 5: Translate into English and then highlight the prepositions. What do they mean? </a:t>
            </a:r>
          </a:p>
          <a:p>
            <a:pPr lvl="1"/>
            <a:r>
              <a:rPr lang="en-GB" sz="1200" dirty="0"/>
              <a:t>Caecilius in </a:t>
            </a:r>
            <a:r>
              <a:rPr lang="en-GB" sz="1200" dirty="0" err="1"/>
              <a:t>horto</a:t>
            </a:r>
            <a:r>
              <a:rPr lang="en-GB" sz="1200" dirty="0"/>
              <a:t> </a:t>
            </a:r>
            <a:r>
              <a:rPr lang="en-GB" sz="1200" dirty="0" err="1"/>
              <a:t>ambulat</a:t>
            </a:r>
            <a:r>
              <a:rPr lang="en-GB" sz="1200" dirty="0"/>
              <a:t>.</a:t>
            </a:r>
          </a:p>
          <a:p>
            <a:pPr lvl="1"/>
            <a:r>
              <a:rPr lang="en-GB" sz="1200" dirty="0"/>
              <a:t>Metella cum </a:t>
            </a:r>
            <a:r>
              <a:rPr lang="en-GB" sz="1200" dirty="0" err="1"/>
              <a:t>amica</a:t>
            </a:r>
            <a:r>
              <a:rPr lang="en-GB" sz="1200" dirty="0"/>
              <a:t> </a:t>
            </a:r>
            <a:r>
              <a:rPr lang="en-GB" sz="1200" dirty="0" err="1"/>
              <a:t>ambulat</a:t>
            </a:r>
            <a:r>
              <a:rPr lang="en-GB" sz="1200" dirty="0"/>
              <a:t>.</a:t>
            </a:r>
          </a:p>
          <a:p>
            <a:pPr lvl="1"/>
            <a:r>
              <a:rPr lang="en-GB" sz="1200" dirty="0"/>
              <a:t>Quintus in via </a:t>
            </a:r>
            <a:r>
              <a:rPr lang="en-GB" sz="1200" dirty="0" err="1"/>
              <a:t>currit</a:t>
            </a:r>
            <a:r>
              <a:rPr lang="en-GB" sz="1200" dirty="0"/>
              <a:t>. </a:t>
            </a:r>
          </a:p>
          <a:p>
            <a:br>
              <a:rPr lang="en-GB" dirty="0"/>
            </a:br>
            <a:endParaRPr lang="en-GB" dirty="0"/>
          </a:p>
          <a:p>
            <a:r>
              <a:rPr lang="en-GB" dirty="0"/>
              <a:t>What does it mean?</a:t>
            </a:r>
          </a:p>
          <a:p>
            <a:pPr lvl="1"/>
            <a:r>
              <a:rPr lang="en-GB" dirty="0"/>
              <a:t>in</a:t>
            </a:r>
          </a:p>
          <a:p>
            <a:pPr lvl="1"/>
            <a:r>
              <a:rPr lang="en-GB" dirty="0"/>
              <a:t>Cum</a:t>
            </a:r>
          </a:p>
          <a:p>
            <a:pPr lvl="1"/>
            <a:r>
              <a:rPr lang="en-GB" dirty="0"/>
              <a:t>Ad</a:t>
            </a:r>
          </a:p>
          <a:p>
            <a:pPr lvl="1"/>
            <a:r>
              <a:rPr lang="en-GB" dirty="0"/>
              <a:t>Ex:</a:t>
            </a:r>
          </a:p>
          <a:p>
            <a:pPr lvl="1"/>
            <a:r>
              <a:rPr lang="en-GB" dirty="0"/>
              <a:t>What is ablative? Give examples. </a:t>
            </a:r>
          </a:p>
          <a:p>
            <a:br>
              <a:rPr lang="en-GB" dirty="0"/>
            </a:b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81576" y="2553891"/>
            <a:ext cx="4736212" cy="1591204"/>
          </a:xfrm>
          <a:prstGeom prst="rect">
            <a:avLst/>
          </a:prstGeom>
          <a:noFill/>
          <a:ln w="12700">
            <a:solidFill>
              <a:srgbClr val="000000"/>
            </a:solidFill>
            <a:prstDash val="solid"/>
          </a:ln>
        </p:spPr>
        <p:txBody>
          <a:bodyPr wrap="square" lIns="0" tIns="0" rIns="0" bIns="0" rtlCol="0">
            <a:noAutofit/>
          </a:bodyPr>
          <a:lstStyle/>
          <a:p>
            <a:pPr algn="l">
              <a:spcAft>
                <a:spcPts val="900"/>
              </a:spcAft>
              <a:buFont typeface="Arial" panose="020B0604020202020204" pitchFamily="34" charset="0"/>
              <a:buChar char="•"/>
            </a:pPr>
            <a:r>
              <a:rPr lang="pt-BR" sz="1200" b="0" i="0" dirty="0">
                <a:solidFill>
                  <a:srgbClr val="242424"/>
                </a:solidFill>
                <a:effectLst/>
                <a:latin typeface="Times New Roman" panose="02020603050405020304" pitchFamily="18" charset="0"/>
              </a:rPr>
              <a:t>Week 2. Translate into English using the perfect and imperfect tense. </a:t>
            </a:r>
            <a:r>
              <a:rPr lang="pt-BR" sz="1400" b="0" i="0" dirty="0">
                <a:solidFill>
                  <a:srgbClr val="242424"/>
                </a:solidFill>
                <a:effectLst/>
                <a:latin typeface="Times New Roman" panose="02020603050405020304" pitchFamily="18" charset="0"/>
              </a:rPr>
              <a:t>Metella cenam parat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Grumio laborat.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Quintus clamat.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Caecilius dormit</a:t>
            </a:r>
            <a:r>
              <a:rPr lang="pt-BR" sz="1200" b="0" i="0" dirty="0">
                <a:solidFill>
                  <a:srgbClr val="242424"/>
                </a:solidFill>
                <a:effectLst/>
                <a:latin typeface="Times New Roman" panose="02020603050405020304" pitchFamily="18" charset="0"/>
              </a:rPr>
              <a:t>.</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591204"/>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sz="1400" b="0" i="0" dirty="0">
                <a:solidFill>
                  <a:srgbClr val="242424"/>
                </a:solidFill>
                <a:effectLst/>
                <a:latin typeface="Times New Roman" panose="02020603050405020304" pitchFamily="18" charset="0"/>
              </a:rPr>
              <a:t>Week 3:Translate </a:t>
            </a:r>
            <a:r>
              <a:rPr lang="fr-FR" sz="1400" b="0" i="0" dirty="0" err="1">
                <a:solidFill>
                  <a:srgbClr val="242424"/>
                </a:solidFill>
                <a:effectLst/>
                <a:latin typeface="Times New Roman" panose="02020603050405020304" pitchFamily="18" charset="0"/>
              </a:rPr>
              <a:t>into</a:t>
            </a:r>
            <a:r>
              <a:rPr lang="fr-FR" sz="1400" b="0" i="0" dirty="0">
                <a:solidFill>
                  <a:srgbClr val="242424"/>
                </a:solidFill>
                <a:effectLst/>
                <a:latin typeface="Times New Roman" panose="02020603050405020304" pitchFamily="18" charset="0"/>
              </a:rPr>
              <a:t> English and </a:t>
            </a:r>
            <a:r>
              <a:rPr lang="fr-FR" sz="1400" b="0" i="0" dirty="0" err="1">
                <a:solidFill>
                  <a:srgbClr val="242424"/>
                </a:solidFill>
                <a:effectLst/>
                <a:latin typeface="Times New Roman" panose="02020603050405020304" pitchFamily="18" charset="0"/>
              </a:rPr>
              <a:t>say</a:t>
            </a:r>
            <a:r>
              <a:rPr lang="fr-FR" sz="1400" b="0" i="0" dirty="0">
                <a:solidFill>
                  <a:srgbClr val="242424"/>
                </a:solidFill>
                <a:effectLst/>
                <a:latin typeface="Times New Roman" panose="02020603050405020304" pitchFamily="18" charset="0"/>
              </a:rPr>
              <a:t> if </a:t>
            </a:r>
            <a:r>
              <a:rPr lang="fr-FR" sz="1400" b="0" i="0" dirty="0" err="1">
                <a:solidFill>
                  <a:srgbClr val="242424"/>
                </a:solidFill>
                <a:effectLst/>
                <a:latin typeface="Times New Roman" panose="02020603050405020304" pitchFamily="18" charset="0"/>
              </a:rPr>
              <a:t>it</a:t>
            </a:r>
            <a:r>
              <a:rPr lang="fr-FR" sz="1400" b="0" i="0" dirty="0">
                <a:solidFill>
                  <a:srgbClr val="242424"/>
                </a:solidFill>
                <a:effectLst/>
                <a:latin typeface="Times New Roman" panose="02020603050405020304" pitchFamily="18" charset="0"/>
              </a:rPr>
              <a:t> </a:t>
            </a:r>
            <a:r>
              <a:rPr lang="fr-FR" sz="1400" b="0" i="0" dirty="0" err="1">
                <a:solidFill>
                  <a:srgbClr val="242424"/>
                </a:solidFill>
                <a:effectLst/>
                <a:latin typeface="Times New Roman" panose="02020603050405020304" pitchFamily="18" charset="0"/>
              </a:rPr>
              <a:t>singular</a:t>
            </a:r>
            <a:r>
              <a:rPr lang="fr-FR" sz="1400" b="0" i="0" dirty="0">
                <a:solidFill>
                  <a:srgbClr val="242424"/>
                </a:solidFill>
                <a:effectLst/>
                <a:latin typeface="Times New Roman" panose="02020603050405020304" pitchFamily="18" charset="0"/>
              </a:rPr>
              <a:t>/plural</a:t>
            </a:r>
          </a:p>
          <a:p>
            <a:pPr lvl="1" algn="l">
              <a:spcAft>
                <a:spcPts val="900"/>
              </a:spcAft>
            </a:pPr>
            <a:r>
              <a:rPr lang="fr-FR" sz="1400" b="0" i="0" dirty="0">
                <a:solidFill>
                  <a:srgbClr val="242424"/>
                </a:solidFill>
                <a:effectLst/>
                <a:latin typeface="Times New Roman" panose="02020603050405020304" pitchFamily="18" charset="0"/>
              </a:rPr>
              <a:t>servi laborant.</a:t>
            </a:r>
          </a:p>
          <a:p>
            <a:pPr lvl="1" algn="l">
              <a:spcAft>
                <a:spcPts val="900"/>
              </a:spcAft>
            </a:pPr>
            <a:r>
              <a:rPr lang="fr-FR" sz="1400" b="0" i="0" dirty="0" err="1">
                <a:solidFill>
                  <a:srgbClr val="242424"/>
                </a:solidFill>
                <a:effectLst/>
                <a:latin typeface="Times New Roman" panose="02020603050405020304" pitchFamily="18" charset="0"/>
              </a:rPr>
              <a:t>puellae</a:t>
            </a:r>
            <a:r>
              <a:rPr lang="fr-FR" sz="1400" b="0" i="0" dirty="0">
                <a:solidFill>
                  <a:srgbClr val="242424"/>
                </a:solidFill>
                <a:effectLst/>
                <a:latin typeface="Times New Roman" panose="02020603050405020304" pitchFamily="18" charset="0"/>
              </a:rPr>
              <a:t> clamant.</a:t>
            </a:r>
          </a:p>
          <a:p>
            <a:pPr lvl="1" algn="l">
              <a:spcAft>
                <a:spcPts val="900"/>
              </a:spcAft>
            </a:pPr>
            <a:r>
              <a:rPr lang="fr-FR" sz="1400" b="0" i="0" dirty="0" err="1">
                <a:solidFill>
                  <a:srgbClr val="242424"/>
                </a:solidFill>
                <a:effectLst/>
                <a:latin typeface="Times New Roman" panose="02020603050405020304" pitchFamily="18" charset="0"/>
              </a:rPr>
              <a:t>Caecilius</a:t>
            </a:r>
            <a:r>
              <a:rPr lang="fr-FR" sz="1400" b="0" i="0" dirty="0">
                <a:solidFill>
                  <a:srgbClr val="242424"/>
                </a:solidFill>
                <a:effectLst/>
                <a:latin typeface="Times New Roman" panose="02020603050405020304" pitchFamily="18" charset="0"/>
              </a:rPr>
              <a:t> </a:t>
            </a:r>
            <a:r>
              <a:rPr lang="fr-FR" sz="1400" b="0" i="0" dirty="0" err="1">
                <a:solidFill>
                  <a:srgbClr val="242424"/>
                </a:solidFill>
                <a:effectLst/>
                <a:latin typeface="Times New Roman" panose="02020603050405020304" pitchFamily="18" charset="0"/>
              </a:rPr>
              <a:t>ambulat</a:t>
            </a:r>
            <a:r>
              <a:rPr lang="fr-FR" sz="1400" b="0" i="0" dirty="0">
                <a:solidFill>
                  <a:srgbClr val="242424"/>
                </a:solidFill>
                <a:effectLst/>
                <a:latin typeface="Times New Roman" panose="02020603050405020304" pitchFamily="18" charset="0"/>
              </a:rPr>
              <a:t>.</a:t>
            </a:r>
          </a:p>
          <a:p>
            <a:pPr lvl="1" algn="l">
              <a:spcAft>
                <a:spcPts val="900"/>
              </a:spcAft>
            </a:pPr>
            <a:endParaRPr lang="fr-FR" sz="1400" b="0" i="0" dirty="0">
              <a:solidFill>
                <a:srgbClr val="242424"/>
              </a:solidFill>
              <a:effectLst/>
              <a:latin typeface="Times New Roman" panose="02020603050405020304" pitchFamily="18" charset="0"/>
            </a:endParaRPr>
          </a:p>
          <a:p>
            <a:pPr algn="l"/>
            <a:endParaRPr lang="fr-FR" b="0" i="0" dirty="0">
              <a:solidFill>
                <a:srgbClr val="242424"/>
              </a:solidFill>
              <a:effectLst/>
              <a:latin typeface="Times New Roman" panose="02020603050405020304" pitchFamily="18" charset="0"/>
            </a:endParaRPr>
          </a:p>
          <a:p>
            <a:pPr lvl="1" algn="l">
              <a:spcAft>
                <a:spcPts val="900"/>
              </a:spcAft>
            </a:pPr>
            <a:r>
              <a:rPr lang="fr-FR" b="0" i="0" dirty="0" err="1">
                <a:solidFill>
                  <a:srgbClr val="242424"/>
                </a:solidFill>
                <a:effectLst/>
                <a:latin typeface="Times New Roman" panose="02020603050405020304" pitchFamily="18" charset="0"/>
              </a:rPr>
              <a:t>Ambulat</a:t>
            </a:r>
            <a:r>
              <a:rPr lang="fr-FR" b="0" i="0" dirty="0">
                <a:solidFill>
                  <a:srgbClr val="242424"/>
                </a:solidFill>
                <a:effectLst/>
                <a:latin typeface="Times New Roman" panose="02020603050405020304" pitchFamily="18" charset="0"/>
              </a:rPr>
              <a:t> </a:t>
            </a:r>
            <a:r>
              <a:rPr lang="fr-FR" b="0" i="0" dirty="0" err="1">
                <a:solidFill>
                  <a:srgbClr val="242424"/>
                </a:solidFill>
                <a:effectLst/>
                <a:latin typeface="Times New Roman" panose="02020603050405020304" pitchFamily="18" charset="0"/>
              </a:rPr>
              <a:t>Puella</a:t>
            </a:r>
            <a:r>
              <a:rPr lang="fr-FR" b="0" i="0" dirty="0">
                <a:solidFill>
                  <a:srgbClr val="242424"/>
                </a:solidFill>
                <a:effectLst/>
                <a:latin typeface="Times New Roman" panose="02020603050405020304" pitchFamily="18" charset="0"/>
              </a:rPr>
              <a:t>, </a:t>
            </a:r>
          </a:p>
          <a:p>
            <a:pPr>
              <a:buNone/>
            </a:pPr>
            <a:br>
              <a:rPr lang="fr-FR" dirty="0"/>
            </a:b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B08E3E04-655F-4151-AA0C-0813E58B2E53}"/>
              </a:ext>
            </a:extLst>
          </p:cNvPr>
          <p:cNvSpPr txBox="1">
            <a:spLocks/>
          </p:cNvSpPr>
          <p:nvPr/>
        </p:nvSpPr>
        <p:spPr>
          <a:xfrm>
            <a:off x="4953000" y="3808200"/>
            <a:ext cx="4857569" cy="2034570"/>
          </a:xfrm>
          <a:prstGeom prst="rect">
            <a:avLst/>
          </a:prstGeom>
          <a:noFill/>
          <a:ln w="12700">
            <a:solidFill>
              <a:srgbClr val="000000"/>
            </a:solidFill>
            <a:prstDash val="solid"/>
          </a:ln>
        </p:spPr>
        <p:txBody>
          <a:bodyPr wrap="square" lIns="0" tIns="0" rIns="0" bIns="0" rtlCol="0">
            <a:noAutofit/>
          </a:bodyPr>
          <a:lstStyle/>
          <a:p>
            <a:r>
              <a:rPr lang="en-GB" sz="1200" dirty="0"/>
              <a:t>Week 6:</a:t>
            </a:r>
          </a:p>
        </p:txBody>
      </p:sp>
    </p:spTree>
    <p:extLst>
      <p:ext uri="{BB962C8B-B14F-4D97-AF65-F5344CB8AC3E}">
        <p14:creationId xmlns:p14="http://schemas.microsoft.com/office/powerpoint/2010/main" val="267584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just">
              <a:lnSpc>
                <a:spcPts val="1150"/>
              </a:lnSpc>
            </a:pP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Portraiture, facial features, proportion, pose, expression, character, continuous line drawing, mixed media, perspective, human anatomy, figure drawing and painting, sculpture, charcoal, wax resist.</a:t>
            </a:r>
          </a:p>
          <a:p>
            <a:pPr algn="just">
              <a:lnSpc>
                <a:spcPts val="1150"/>
              </a:lnSpc>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Take photographs of different facial features and present on a PowerPoint slide.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9 Term 4</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From one of </a:t>
            </a:r>
            <a:r>
              <a:rPr lang="en-GB" sz="1200" b="1" dirty="0">
                <a:solidFill>
                  <a:srgbClr val="000000"/>
                </a:solidFill>
                <a:latin typeface="Calibri" panose="020F0502020204030204" pitchFamily="34" charset="0"/>
                <a:ea typeface="Calibri" panose="020F0502020204030204" pitchFamily="34" charset="0"/>
              </a:rPr>
              <a:t>your other portrait photos create a careful drawing using line and tone.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the biro portrait drawings of artist Mark Powell. Present images and information on a PowerPoint slide.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Take portrait photographs of yourself or someone else (with permission). Consider background and lighting. Present your images on a PowerPoint slide.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biro drawing from part of one of the images you collected for your Mark Powell research.  </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From your one of your photographs from last week create a line drawing.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3752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dirty="0">
                <a:solidFill>
                  <a:srgbClr val="000000"/>
                </a:solidFill>
                <a:latin typeface="Calibri" panose="020F0502020204030204" pitchFamily="34" charset="0"/>
                <a:ea typeface="Calibri" panose="020F0502020204030204" pitchFamily="34" charset="0"/>
              </a:rPr>
              <a:t> Epic theatre, Political Theatre, </a:t>
            </a:r>
            <a:r>
              <a:rPr lang="en-US" sz="1200" b="1" dirty="0" err="1">
                <a:solidFill>
                  <a:srgbClr val="000000"/>
                </a:solidFill>
                <a:latin typeface="Calibri" panose="020F0502020204030204" pitchFamily="34" charset="0"/>
                <a:ea typeface="Calibri" panose="020F0502020204030204" pitchFamily="34" charset="0"/>
              </a:rPr>
              <a:t>Gestus</a:t>
            </a:r>
            <a:r>
              <a:rPr lang="en-US" sz="1200" b="1" dirty="0">
                <a:solidFill>
                  <a:srgbClr val="000000"/>
                </a:solidFill>
                <a:latin typeface="Calibri" panose="020F0502020204030204" pitchFamily="34" charset="0"/>
                <a:ea typeface="Calibri" panose="020F0502020204030204" pitchFamily="34" charset="0"/>
              </a:rPr>
              <a:t>, Exaggeration, Placards, Freeze Frames</a:t>
            </a:r>
            <a:r>
              <a:rPr lang="en-US" sz="1200" b="1">
                <a:solidFill>
                  <a:srgbClr val="000000"/>
                </a:solidFill>
                <a:latin typeface="Calibri" panose="020F0502020204030204" pitchFamily="34" charset="0"/>
                <a:ea typeface="Calibri" panose="020F0502020204030204" pitchFamily="34" charset="0"/>
              </a:rPr>
              <a:t>, Tableaux</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Bertolt Brecht</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This term we are stud</a:t>
            </a:r>
            <a:r>
              <a:rPr lang="en-US" sz="1200" dirty="0">
                <a:solidFill>
                  <a:srgbClr val="000000"/>
                </a:solidFill>
                <a:latin typeface="Calibri" panose="020F0502020204030204" pitchFamily="34" charset="0"/>
                <a:ea typeface="Calibri" panose="020F0502020204030204" pitchFamily="34" charset="0"/>
              </a:rPr>
              <a:t>ying Bertolt Brecht.  Write a mini fact file about Brecht explaining where and when he was born, when he died, what his thoughts were about theatre, and five of the plays that he wrote.</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Drama Year 9</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Placards</a:t>
            </a:r>
          </a:p>
          <a:p>
            <a:pPr>
              <a:spcBef>
                <a:spcPts val="1390"/>
              </a:spcBef>
              <a:tabLst>
                <a:tab pos="251460" algn="l"/>
              </a:tabLst>
            </a:pPr>
            <a:r>
              <a:rPr lang="en-GB" sz="1200" dirty="0">
                <a:solidFill>
                  <a:srgbClr val="000000"/>
                </a:solidFill>
                <a:effectLst/>
                <a:latin typeface="Calibri" panose="020F0502020204030204" pitchFamily="34" charset="0"/>
                <a:ea typeface="Calibri" panose="020F0502020204030204" pitchFamily="34" charset="0"/>
              </a:rPr>
              <a:t>Brecht liked to use placards in his work to emphasis the points that he was trying to make.  Design your own placard for a cause that you believe in – that can be a large scale cause, or something more personal.</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Rehearsal</a:t>
            </a:r>
          </a:p>
          <a:p>
            <a:pPr>
              <a:spcBef>
                <a:spcPts val="1390"/>
              </a:spcBef>
              <a:tabLst>
                <a:tab pos="251460" algn="l"/>
              </a:tabLst>
            </a:pPr>
            <a:r>
              <a:rPr lang="en-GB" sz="1200" dirty="0">
                <a:solidFill>
                  <a:srgbClr val="000000"/>
                </a:solidFill>
                <a:effectLst/>
                <a:latin typeface="Calibri" panose="020F0502020204030204" pitchFamily="34" charset="0"/>
                <a:ea typeface="Calibri" panose="020F0502020204030204" pitchFamily="34" charset="0"/>
              </a:rPr>
              <a:t>Find ten minutes at the start of a break o</a:t>
            </a:r>
            <a:r>
              <a:rPr lang="en-GB" sz="1200" dirty="0">
                <a:solidFill>
                  <a:srgbClr val="000000"/>
                </a:solidFill>
                <a:latin typeface="Calibri" panose="020F0502020204030204" pitchFamily="34" charset="0"/>
                <a:ea typeface="Calibri" panose="020F0502020204030204" pitchFamily="34" charset="0"/>
              </a:rPr>
              <a:t>r lunchtime with your group to go over the performance so far.  Focus on making sure you have covered everything that you need to be doing for your final performance.</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err="1">
                <a:solidFill>
                  <a:srgbClr val="000000"/>
                </a:solidFill>
                <a:effectLst/>
                <a:latin typeface="Calibri" panose="020F0502020204030204" pitchFamily="34" charset="0"/>
                <a:ea typeface="Calibri" panose="020F0502020204030204" pitchFamily="34" charset="0"/>
              </a:rPr>
              <a:t>Gestus</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Using a mirror to help you, practice a series of different </a:t>
            </a:r>
            <a:r>
              <a:rPr lang="en-US" sz="1200" dirty="0" err="1">
                <a:solidFill>
                  <a:srgbClr val="000000"/>
                </a:solidFill>
                <a:effectLst/>
                <a:latin typeface="Calibri" panose="020F0502020204030204" pitchFamily="34" charset="0"/>
                <a:ea typeface="Calibri" panose="020F0502020204030204" pitchFamily="34" charset="0"/>
              </a:rPr>
              <a:t>Ges</a:t>
            </a:r>
            <a:r>
              <a:rPr lang="en-US" sz="1200" dirty="0" err="1">
                <a:solidFill>
                  <a:srgbClr val="000000"/>
                </a:solidFill>
                <a:latin typeface="Calibri" panose="020F0502020204030204" pitchFamily="34" charset="0"/>
                <a:ea typeface="Calibri" panose="020F0502020204030204" pitchFamily="34" charset="0"/>
              </a:rPr>
              <a:t>tus</a:t>
            </a:r>
            <a:r>
              <a:rPr lang="en-US" sz="1200" dirty="0">
                <a:solidFill>
                  <a:srgbClr val="000000"/>
                </a:solidFill>
                <a:latin typeface="Calibri" panose="020F0502020204030204" pitchFamily="34" charset="0"/>
                <a:ea typeface="Calibri" panose="020F0502020204030204" pitchFamily="34" charset="0"/>
              </a:rPr>
              <a:t>.  Make sure that this movement is exaggerated in order to really bring out the over the top nature that Brecht intended through his work.</a:t>
            </a: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Reflection</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Think over the work that you have done this term on Brecht.  Write a reflection of this working, thinking about what went really well, and what needed some improvements.</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Banksy</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We are using some of the work of the street artist Banksy in our lessons.  Research another piece of artwork that he has done and find out what his political meaning for creating the piece is.</a:t>
            </a:r>
          </a:p>
        </p:txBody>
      </p:sp>
    </p:spTree>
    <p:extLst>
      <p:ext uri="{BB962C8B-B14F-4D97-AF65-F5344CB8AC3E}">
        <p14:creationId xmlns:p14="http://schemas.microsoft.com/office/powerpoint/2010/main" val="504092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correct fingers      practice      chords      lead sheet      dynamics       expression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Choose a song for keyboard that will challenge your skills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Music</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Add in the chords and left hand accompaniment to your song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Play with both hands lead sheet style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r>
              <a:rPr lang="en-US" sz="1200" b="1" dirty="0" err="1">
                <a:solidFill>
                  <a:srgbClr val="000000"/>
                </a:solidFill>
                <a:effectLst/>
                <a:latin typeface="Calibri" panose="020F0502020204030204" pitchFamily="34" charset="0"/>
                <a:ea typeface="Calibri" panose="020F0502020204030204" pitchFamily="34" charset="0"/>
              </a:rPr>
              <a:t>Practise</a:t>
            </a:r>
            <a:r>
              <a:rPr lang="en-US" sz="1200" b="1" dirty="0">
                <a:solidFill>
                  <a:srgbClr val="000000"/>
                </a:solidFill>
                <a:effectLst/>
                <a:latin typeface="Calibri" panose="020F0502020204030204" pitchFamily="34" charset="0"/>
                <a:ea typeface="Calibri" panose="020F0502020204030204" pitchFamily="34" charset="0"/>
              </a:rPr>
              <a:t> a major scale </a:t>
            </a:r>
            <a:r>
              <a:rPr lang="en-US" sz="1200" b="1" dirty="0" err="1">
                <a:solidFill>
                  <a:srgbClr val="000000"/>
                </a:solidFill>
                <a:effectLst/>
                <a:latin typeface="Calibri" panose="020F0502020204030204" pitchFamily="34" charset="0"/>
                <a:ea typeface="Calibri" panose="020F0502020204030204" pitchFamily="34" charset="0"/>
              </a:rPr>
              <a:t>eg</a:t>
            </a:r>
            <a:r>
              <a:rPr lang="en-US" sz="1200" b="1" dirty="0">
                <a:solidFill>
                  <a:srgbClr val="000000"/>
                </a:solidFill>
                <a:effectLst/>
                <a:latin typeface="Calibri" panose="020F0502020204030204" pitchFamily="34" charset="0"/>
                <a:ea typeface="Calibri" panose="020F0502020204030204" pitchFamily="34" charset="0"/>
              </a:rPr>
              <a:t> C or G using the correct fingerings learnt in class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  D  E  F  G  A  B  C</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1  2  3  1   2  3  4   5    and down the same way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Prepare for a performance adding in backing beats, dynamics and expression .   Evaluate </a:t>
            </a:r>
            <a:r>
              <a:rPr lang="en-US" sz="1200" b="1">
                <a:solidFill>
                  <a:srgbClr val="000000"/>
                </a:solidFill>
                <a:effectLst/>
                <a:latin typeface="Calibri" panose="020F0502020204030204" pitchFamily="34" charset="0"/>
                <a:ea typeface="Calibri" panose="020F0502020204030204" pitchFamily="34" charset="0"/>
              </a:rPr>
              <a:t>the progress you have made.</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r>
              <a:rPr lang="en-US" sz="1200" b="1" dirty="0" err="1">
                <a:solidFill>
                  <a:srgbClr val="000000"/>
                </a:solidFill>
                <a:effectLst/>
                <a:latin typeface="Calibri" panose="020F0502020204030204" pitchFamily="34" charset="0"/>
                <a:ea typeface="Calibri" panose="020F0502020204030204" pitchFamily="34" charset="0"/>
              </a:rPr>
              <a:t>Practise</a:t>
            </a:r>
            <a:r>
              <a:rPr lang="en-US" sz="1200" b="1" dirty="0">
                <a:solidFill>
                  <a:srgbClr val="000000"/>
                </a:solidFill>
                <a:effectLst/>
                <a:latin typeface="Calibri" panose="020F0502020204030204" pitchFamily="34" charset="0"/>
                <a:ea typeface="Calibri" panose="020F0502020204030204" pitchFamily="34" charset="0"/>
              </a:rPr>
              <a:t> playing your chosen song  10 minutes on at least 3 days of the week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74961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Binary, Decimal, Hexadecimal, Conversion, ASCII, resolution, Bit Depth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Convert the following binary value into denary:    10100111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Convert the following Decimal number into binary:    145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Remember to show your working</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Computing Y9 </a:t>
            </a:r>
            <a:r>
              <a:rPr lang="en-GB" sz="2400">
                <a:solidFill>
                  <a:schemeClr val="bg1"/>
                </a:solidFill>
              </a:rPr>
              <a:t>Data Representation</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Create a 6 x 6 resolution image with 3-bit depth. Show the grid as a 6 x 6 and use any colour options you choose as the key.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Assessment Week</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Convert the following number into hexadecimal:     155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Convert the following hexadecimal into decimal:     5  F</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Remember to show your working</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Purple pen lesson</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Show an example of an ASCII character set and a Unicode character set.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Create your name in binary using ASCII</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03339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1454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309823" y="5319185"/>
            <a:ext cx="7263866" cy="579407"/>
          </a:xfrm>
          <a:prstGeom prst="rect">
            <a:avLst/>
          </a:prstGeom>
          <a:noFill/>
          <a:ln w="12700">
            <a:solidFill>
              <a:srgbClr val="000000"/>
            </a:solidFill>
            <a:prstDash val="solid"/>
          </a:ln>
        </p:spPr>
        <p:txBody>
          <a:bodyPr wrap="square" lIns="0" tIns="0" rIns="0" bIns="0" rtlCol="0">
            <a:noAutofit/>
          </a:bodyPr>
          <a:lstStyle/>
          <a:p>
            <a:pPr algn="just">
              <a:lnSpc>
                <a:spcPts val="863"/>
              </a:lnSpc>
            </a:pPr>
            <a:r>
              <a:rPr lang="en-US" sz="1100" dirty="0">
                <a:solidFill>
                  <a:srgbClr val="000000"/>
                </a:solidFill>
                <a:latin typeface="Calibri" panose="020F0502020204030204" pitchFamily="34" charset="0"/>
                <a:ea typeface="Calibri" panose="020F0502020204030204" pitchFamily="34" charset="0"/>
              </a:rPr>
              <a:t> </a:t>
            </a:r>
            <a:endParaRPr lang="en-GB" sz="1100" dirty="0">
              <a:latin typeface="Calibri" panose="020F0502020204030204" pitchFamily="34" charset="0"/>
              <a:ea typeface="Calibri" panose="020F0502020204030204" pitchFamily="34" charset="0"/>
            </a:endParaRPr>
          </a:p>
          <a:p>
            <a:pPr algn="just">
              <a:lnSpc>
                <a:spcPts val="863"/>
              </a:lnSpc>
            </a:pPr>
            <a:r>
              <a:rPr lang="en-US" sz="1100" b="1" dirty="0">
                <a:solidFill>
                  <a:srgbClr val="000000"/>
                </a:solidFill>
                <a:latin typeface="Calibri" panose="020F0502020204030204" pitchFamily="34" charset="0"/>
                <a:ea typeface="Calibri" panose="020F0502020204030204" pitchFamily="34" charset="0"/>
              </a:rPr>
              <a:t> Key vocabulary: </a:t>
            </a:r>
          </a:p>
          <a:p>
            <a:pPr lvl="1" algn="ctr">
              <a:lnSpc>
                <a:spcPts val="863"/>
              </a:lnSpc>
            </a:pPr>
            <a:r>
              <a:rPr lang="en-GB" sz="1100" b="1" dirty="0">
                <a:solidFill>
                  <a:srgbClr val="000000"/>
                </a:solidFill>
                <a:latin typeface="Calibri" panose="020F0502020204030204" pitchFamily="34" charset="0"/>
                <a:ea typeface="Calibri" panose="020F0502020204030204" pitchFamily="34" charset="0"/>
              </a:rPr>
              <a:t>Rules &amp; regulations, slap shot, slap pass, guard, block, stick, dribbling, passing, shooting, teamwork</a:t>
            </a:r>
            <a:r>
              <a:rPr lang="en-GB" sz="900" b="1" dirty="0">
                <a:solidFill>
                  <a:srgbClr val="000000"/>
                </a:solidFill>
                <a:latin typeface="Calibri" panose="020F0502020204030204" pitchFamily="34" charset="0"/>
                <a:ea typeface="Calibri" panose="020F0502020204030204" pitchFamily="34" charset="0"/>
              </a:rPr>
              <a:t>. </a:t>
            </a:r>
            <a:endParaRPr lang="en-GB" sz="900" b="1" dirty="0">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609736" y="959410"/>
            <a:ext cx="4057515" cy="1440891"/>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200" b="1" dirty="0">
                <a:solidFill>
                  <a:srgbClr val="000000"/>
                </a:solidFill>
                <a:latin typeface="Calibri" panose="020F0502020204030204" pitchFamily="34" charset="0"/>
                <a:ea typeface="Calibri" panose="020F0502020204030204" pitchFamily="34" charset="0"/>
              </a:rPr>
              <a:t> Week 1: Rules &amp; regulations in hockey</a:t>
            </a:r>
          </a:p>
          <a:p>
            <a:pPr algn="ctr">
              <a:spcBef>
                <a:spcPts val="1043"/>
              </a:spcBef>
              <a:tabLst>
                <a:tab pos="188595" algn="l"/>
              </a:tabLst>
            </a:pPr>
            <a:r>
              <a:rPr lang="en-US" sz="1200" b="1" dirty="0">
                <a:solidFill>
                  <a:srgbClr val="000000"/>
                </a:solidFill>
                <a:latin typeface="Calibri" panose="020F0502020204030204" pitchFamily="34" charset="0"/>
                <a:ea typeface="Calibri" panose="020F0502020204030204" pitchFamily="34" charset="0"/>
              </a:rPr>
              <a:t>Watch the following video on rules and regulations in hockey -</a:t>
            </a:r>
            <a:r>
              <a:rPr lang="en-US" sz="1200" b="1" dirty="0">
                <a:solidFill>
                  <a:srgbClr val="0070C0"/>
                </a:solidFill>
                <a:latin typeface="Calibri" panose="020F0502020204030204" pitchFamily="34" charset="0"/>
                <a:ea typeface="Calibri" panose="020F0502020204030204" pitchFamily="34" charset="0"/>
              </a:rPr>
              <a:t>https://www.youtube.com/watch?v=3oIWk5qhlC0  </a:t>
            </a:r>
          </a:p>
          <a:p>
            <a:pPr>
              <a:spcBef>
                <a:spcPts val="1043"/>
              </a:spcBef>
              <a:tabLst>
                <a:tab pos="188595" algn="l"/>
              </a:tabLst>
            </a:pPr>
            <a:endParaRPr lang="en-US" sz="9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0" y="281211"/>
            <a:ext cx="9906000" cy="369332"/>
          </a:xfrm>
          <a:prstGeom prst="rect">
            <a:avLst/>
          </a:prstGeom>
          <a:solidFill>
            <a:srgbClr val="FF0000"/>
          </a:solidFill>
          <a:ln w="28575">
            <a:solidFill>
              <a:schemeClr val="tx1"/>
            </a:solidFill>
          </a:ln>
        </p:spPr>
        <p:txBody>
          <a:bodyPr wrap="square" rtlCol="0">
            <a:spAutoFit/>
          </a:bodyPr>
          <a:lstStyle/>
          <a:p>
            <a:pPr algn="ctr"/>
            <a:r>
              <a:rPr lang="en-GB" dirty="0">
                <a:solidFill>
                  <a:schemeClr val="bg1"/>
                </a:solidFill>
              </a:rPr>
              <a:t>Physical Education – Key Stage 3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4953001" y="959409"/>
            <a:ext cx="4343265" cy="148292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4: Shooting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shooting techniques in hockey -  </a:t>
            </a:r>
            <a:r>
              <a:rPr lang="en-US" sz="1100" b="1" dirty="0">
                <a:solidFill>
                  <a:srgbClr val="0070C0"/>
                </a:solidFill>
                <a:latin typeface="Calibri" panose="020F0502020204030204" pitchFamily="34" charset="0"/>
                <a:ea typeface="Calibri" panose="020F0502020204030204" pitchFamily="34" charset="0"/>
              </a:rPr>
              <a:t>https://www.youtube.com/watch?v=ww3fYa7Dd1Q</a:t>
            </a: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4953001" y="2659220"/>
            <a:ext cx="4343265" cy="1193403"/>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5: Tackling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tackling in hockey -</a:t>
            </a:r>
            <a:r>
              <a:rPr lang="en-US" sz="1100" b="1" dirty="0">
                <a:solidFill>
                  <a:srgbClr val="0070C0"/>
                </a:solidFill>
                <a:latin typeface="Calibri" panose="020F0502020204030204" pitchFamily="34" charset="0"/>
                <a:ea typeface="Calibri" panose="020F0502020204030204" pitchFamily="34" charset="0"/>
              </a:rPr>
              <a:t>https://www.youtube.com/watch?v=mNlIygEpuf8 </a:t>
            </a: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609736" y="2669749"/>
            <a:ext cx="4057515" cy="1193403"/>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2: Dribbling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dribbling in hockey -</a:t>
            </a:r>
            <a:r>
              <a:rPr lang="en-US" sz="1100" b="1" dirty="0">
                <a:solidFill>
                  <a:srgbClr val="0070C0"/>
                </a:solidFill>
                <a:latin typeface="Calibri" panose="020F0502020204030204" pitchFamily="34" charset="0"/>
                <a:ea typeface="Calibri" panose="020F0502020204030204" pitchFamily="34" charset="0"/>
              </a:rPr>
              <a:t>https://www.youtube.com/watch?v=QH-swZZPNZY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4953001" y="4187381"/>
            <a:ext cx="4343265" cy="99446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6: </a:t>
            </a:r>
          </a:p>
          <a:p>
            <a:pPr algn="ctr">
              <a:spcBef>
                <a:spcPts val="1043"/>
              </a:spcBef>
              <a:tabLst>
                <a:tab pos="188595" algn="l"/>
              </a:tabLst>
            </a:pPr>
            <a:r>
              <a:rPr lang="en-GB" sz="1100" b="1" dirty="0">
                <a:solidFill>
                  <a:srgbClr val="000000"/>
                </a:solidFill>
                <a:latin typeface="Calibri" panose="020F0502020204030204" pitchFamily="34" charset="0"/>
                <a:ea typeface="Calibri" panose="020F0502020204030204" pitchFamily="34" charset="0"/>
              </a:rPr>
              <a:t>Watch the following footage from a recent hockey match and make notes about which skills you see, that you have also learned this term. </a:t>
            </a:r>
          </a:p>
          <a:p>
            <a:pPr algn="ctr">
              <a:spcBef>
                <a:spcPts val="1043"/>
              </a:spcBef>
              <a:tabLst>
                <a:tab pos="188595" algn="l"/>
              </a:tabLst>
            </a:pPr>
            <a:r>
              <a:rPr lang="en-GB" sz="1100" b="1" dirty="0">
                <a:solidFill>
                  <a:srgbClr val="0070C0"/>
                </a:solidFill>
                <a:latin typeface="Calibri" panose="020F0502020204030204" pitchFamily="34" charset="0"/>
                <a:ea typeface="Calibri" panose="020F0502020204030204" pitchFamily="34" charset="0"/>
              </a:rPr>
              <a:t>https://www.youtube.com/watch?v=uSC-su3CgRM</a:t>
            </a:r>
          </a:p>
          <a:p>
            <a:pPr lvl="1">
              <a:spcBef>
                <a:spcPts val="1043"/>
              </a:spcBef>
              <a:tabLst>
                <a:tab pos="188595" algn="l"/>
              </a:tabLst>
            </a:pPr>
            <a:endParaRPr lang="en-GB" sz="9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609736" y="4187381"/>
            <a:ext cx="4057515" cy="99446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3: Passing and receiving in hockey </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passing and receiving in hockey -</a:t>
            </a:r>
            <a:r>
              <a:rPr lang="en-US" sz="1100" b="1" dirty="0">
                <a:solidFill>
                  <a:srgbClr val="0070C0"/>
                </a:solidFill>
                <a:latin typeface="Calibri" panose="020F0502020204030204" pitchFamily="34" charset="0"/>
                <a:ea typeface="Calibri" panose="020F0502020204030204" pitchFamily="34" charset="0"/>
              </a:rPr>
              <a:t>https://www.youtube.com/watch?v=QH-swZZPNZY   </a:t>
            </a:r>
            <a:endParaRPr lang="en-GB" sz="11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565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r>
              <a:rPr lang="en-US" sz="1200" b="1" dirty="0">
                <a:solidFill>
                  <a:srgbClr val="000000"/>
                </a:solidFill>
                <a:effectLst/>
                <a:latin typeface="Calibri" panose="020F0502020204030204" pitchFamily="34" charset="0"/>
                <a:ea typeface="Calibri" panose="020F0502020204030204" pitchFamily="34" charset="0"/>
              </a:rPr>
              <a:t> </a:t>
            </a:r>
            <a:r>
              <a:rPr lang="en-US" b="1" dirty="0">
                <a:solidFill>
                  <a:srgbClr val="000000"/>
                </a:solidFill>
                <a:effectLst/>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Calibri" panose="020F0502020204030204" pitchFamily="34" charset="0"/>
              </a:rPr>
              <a:t>Fractions, Decimals, Ratio, Proportion</a:t>
            </a:r>
            <a:r>
              <a:rPr lang="en-US" altLang="zh-HK" b="1" dirty="0">
                <a:solidFill>
                  <a:srgbClr val="000000"/>
                </a:solidFill>
                <a:latin typeface="Calibri" panose="020F0502020204030204" pitchFamily="34" charset="0"/>
                <a:ea typeface="PMingLiU" panose="02020500000000000000" pitchFamily="18" charset="-120"/>
              </a:rPr>
              <a:t>, Percentages, </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Calibri" panose="020F0502020204030204" pitchFamily="34" charset="0"/>
              </a:rPr>
              <a:t>FRACTIONS</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Year 9 (GS)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PERCENTAGES</a:t>
            </a:r>
            <a:endParaRPr lang="en-US" altLang="zh-HK" sz="1200" b="1" dirty="0">
              <a:latin typeface="TT Commons"/>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FRACTIONS, DECIMALS AND PERCENTAGES</a:t>
            </a:r>
            <a:endParaRPr lang="en-GB" altLang="zh-HK" sz="1200" b="1" dirty="0">
              <a:latin typeface="TT Commons"/>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LINE RATIO</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END OF UNIT VARIETY QUESTIONS</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RATIO AND PROPORTION</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3111903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r>
              <a:rPr lang="en-US" sz="1200" b="1" dirty="0">
                <a:solidFill>
                  <a:srgbClr val="000000"/>
                </a:solidFill>
                <a:effectLst/>
                <a:latin typeface="Calibri" panose="020F0502020204030204" pitchFamily="34" charset="0"/>
                <a:ea typeface="Calibri" panose="020F0502020204030204" pitchFamily="34" charset="0"/>
              </a:rPr>
              <a:t> </a:t>
            </a:r>
            <a:r>
              <a:rPr lang="en-US" b="1" dirty="0">
                <a:solidFill>
                  <a:srgbClr val="000000"/>
                </a:solidFill>
                <a:effectLst/>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PMingLiU" panose="02020500000000000000" pitchFamily="18" charset="-120"/>
              </a:rPr>
              <a:t>Circumference, Area, Circle, Pythagoras’ theorem, Prism, Cylinder, Errors, Bounds</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PMingLiU" panose="02020500000000000000" pitchFamily="18" charset="-120"/>
              </a:rPr>
              <a:t>CIRCUMFERENCE OF A CIRCLE</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a:t>
            </a:r>
            <a:r>
              <a:rPr lang="en-GB" altLang="zh-HK" sz="2400">
                <a:solidFill>
                  <a:schemeClr val="bg1"/>
                </a:solidFill>
              </a:rPr>
              <a:t>Year 9 (MS</a:t>
            </a:r>
            <a:r>
              <a:rPr lang="en-GB" altLang="zh-HK" sz="2400" dirty="0">
                <a:solidFill>
                  <a:schemeClr val="bg1"/>
                </a:solidFill>
              </a:rPr>
              <a:t>)</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PRISM</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CYLINDER </a:t>
            </a:r>
            <a:endParaRPr lang="en-US" altLang="en-US" sz="5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AREA OF A CIRCLE</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ERRORS AND BOUNDS</a:t>
            </a:r>
            <a:endParaRPr lang="en-US" altLang="zh-HK" sz="1000"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PYTHAGORAS’ THEOREM</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4275470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ctr">
              <a:lnSpc>
                <a:spcPts val="1150"/>
              </a:lnSpc>
            </a:pPr>
            <a:r>
              <a:rPr lang="en-US" sz="1200" b="1" dirty="0">
                <a:solidFill>
                  <a:srgbClr val="000000"/>
                </a:solidFill>
                <a:latin typeface="Calibri" panose="020F0502020204030204" pitchFamily="34" charset="0"/>
                <a:ea typeface="Calibri" panose="020F0502020204030204" pitchFamily="34" charset="0"/>
              </a:rPr>
              <a:t>Illusion – Reconciliation – Manipulation – Usurp – Colonisation – Magic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Unveiling the Storm: Act 1 of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English</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Exploring Magic and Mystery in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Exploring Caliban in Shakespeare’s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endParaRPr lang="en-US" sz="1200" b="1" dirty="0">
              <a:solidFill>
                <a:srgbClr val="000000"/>
              </a:solidFill>
              <a:latin typeface="Calibri" panose="020F0502020204030204" pitchFamily="34" charset="0"/>
              <a:ea typeface="Calibri" panose="020F0502020204030204" pitchFamily="34" charset="0"/>
            </a:endParaRP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Exploring Prospero’s World in Act 1 of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effectLst/>
                <a:latin typeface="Seneca"/>
                <a:ea typeface="Calibri" panose="020F0502020204030204" pitchFamily="34" charset="0"/>
              </a:rPr>
              <a:t>Prospero’s Final Act of Mercy in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r>
              <a:rPr lang="en-GB" sz="1200" dirty="0">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Shakespearean Comedies: From Chaos to Harmony in The Tempest</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41233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animal cell – plant cell – cell membrane – cytoplasm – mitochondria – ribosome – nucleus – cell wall – chloroplast – vacuole – magnification – microscope – focus – diffusion – osmosis – </a:t>
            </a:r>
            <a:r>
              <a:rPr lang="en-US" sz="1200" b="1">
                <a:solidFill>
                  <a:srgbClr val="000000"/>
                </a:solidFill>
                <a:effectLst/>
                <a:latin typeface="Calibri" panose="020F0502020204030204" pitchFamily="34" charset="0"/>
                <a:ea typeface="Calibri" panose="020F0502020204030204" pitchFamily="34" charset="0"/>
              </a:rPr>
              <a:t>active transport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8365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p:cNvSpPr txBox="1"/>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migration, democracy, climate change, conflict, drawbacks</a:t>
            </a:r>
            <a:r>
              <a:rPr lang="en-US" sz="1200" b="1">
                <a:solidFill>
                  <a:srgbClr val="000000"/>
                </a:solidFill>
                <a:effectLst/>
                <a:latin typeface="Calibri" panose="020F0502020204030204" pitchFamily="34" charset="0"/>
                <a:ea typeface="Calibri" panose="020F0502020204030204" pitchFamily="34" charset="0"/>
              </a:rPr>
              <a:t>, economy</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p:cNvSpPr txBox="1"/>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lnSpc>
                <a:spcPct val="107000"/>
              </a:lnSpc>
              <a:spcAft>
                <a:spcPts val="800"/>
              </a:spcAft>
            </a:pPr>
            <a:r>
              <a:rPr lang="en-GB" sz="1200" b="1" dirty="0">
                <a:latin typeface="Times New Roman" panose="02020603050405020304" pitchFamily="18" charset="0"/>
                <a:ea typeface="Times New Roman" panose="02020603050405020304" pitchFamily="18" charset="0"/>
                <a:cs typeface="Times New Roman" panose="02020603050405020304" pitchFamily="18" charset="0"/>
              </a:rPr>
              <a:t>Week 1: Why do people migrate?   </a:t>
            </a:r>
            <a:r>
              <a:rPr lang="en-GB" sz="1000" dirty="0">
                <a:latin typeface="ABeeZee" panose="02000000000000000000" pitchFamily="2" charset="0"/>
                <a:cs typeface="Times New Roman" panose="02020603050405020304" pitchFamily="18" charset="0"/>
              </a:rPr>
              <a:t>Create a table with two columns:</a:t>
            </a:r>
          </a:p>
          <a:p>
            <a:pPr marL="742950" lvl="1" indent="-285750" algn="ctr">
              <a:lnSpc>
                <a:spcPct val="107000"/>
              </a:lnSpc>
              <a:spcBef>
                <a:spcPts val="500"/>
              </a:spcBef>
              <a:spcAft>
                <a:spcPts val="500"/>
              </a:spcAft>
              <a:buFont typeface="Courier New" panose="02070309020205020404" pitchFamily="49" charset="0"/>
              <a:buChar char="o"/>
              <a:tabLst>
                <a:tab pos="914400" algn="l"/>
              </a:tabLst>
            </a:pPr>
            <a:r>
              <a:rPr lang="en-GB" sz="1000" b="1" dirty="0">
                <a:latin typeface="ABeeZee" panose="02000000000000000000" pitchFamily="2" charset="0"/>
                <a:cs typeface="Times New Roman" panose="02020603050405020304" pitchFamily="18" charset="0"/>
              </a:rPr>
              <a:t>Push factors</a:t>
            </a:r>
            <a:r>
              <a:rPr lang="en-GB" sz="1000" dirty="0">
                <a:latin typeface="ABeeZee" panose="02000000000000000000" pitchFamily="2" charset="0"/>
                <a:cs typeface="Times New Roman" panose="02020603050405020304" pitchFamily="18" charset="0"/>
              </a:rPr>
              <a:t> (reasons people leave a country)</a:t>
            </a:r>
          </a:p>
          <a:p>
            <a:pPr marL="742950" lvl="1" indent="-285750" algn="ctr">
              <a:lnSpc>
                <a:spcPct val="107000"/>
              </a:lnSpc>
              <a:spcBef>
                <a:spcPts val="500"/>
              </a:spcBef>
              <a:spcAft>
                <a:spcPts val="500"/>
              </a:spcAft>
              <a:buFont typeface="Courier New" panose="02070309020205020404" pitchFamily="49" charset="0"/>
              <a:buChar char="o"/>
              <a:tabLst>
                <a:tab pos="914400" algn="l"/>
              </a:tabLst>
            </a:pPr>
            <a:r>
              <a:rPr lang="en-GB" sz="1000" b="1" dirty="0">
                <a:latin typeface="ABeeZee" panose="02000000000000000000" pitchFamily="2" charset="0"/>
                <a:cs typeface="Times New Roman" panose="02020603050405020304" pitchFamily="18" charset="0"/>
              </a:rPr>
              <a:t>Pull factors</a:t>
            </a:r>
            <a:r>
              <a:rPr lang="en-GB" sz="1000" dirty="0">
                <a:latin typeface="ABeeZee" panose="02000000000000000000" pitchFamily="2" charset="0"/>
                <a:cs typeface="Times New Roman" panose="02020603050405020304" pitchFamily="18" charset="0"/>
              </a:rPr>
              <a:t> (reasons people are attracted to another country)</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Add </a:t>
            </a:r>
            <a:r>
              <a:rPr lang="en-GB" sz="1000" b="1" dirty="0">
                <a:latin typeface="ABeeZee" panose="02000000000000000000" pitchFamily="2" charset="0"/>
                <a:cs typeface="Times New Roman" panose="02020603050405020304" pitchFamily="18" charset="0"/>
              </a:rPr>
              <a:t>at least three examples</a:t>
            </a:r>
            <a:r>
              <a:rPr lang="en-GB" sz="1000" dirty="0">
                <a:latin typeface="ABeeZee" panose="02000000000000000000" pitchFamily="2" charset="0"/>
                <a:cs typeface="Times New Roman" panose="02020603050405020304" pitchFamily="18" charset="0"/>
              </a:rPr>
              <a:t> in each column.</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Choose </a:t>
            </a:r>
            <a:r>
              <a:rPr lang="en-GB" sz="1000" b="1" dirty="0">
                <a:latin typeface="ABeeZee" panose="02000000000000000000" pitchFamily="2" charset="0"/>
                <a:cs typeface="Times New Roman" panose="02020603050405020304" pitchFamily="18" charset="0"/>
              </a:rPr>
              <a:t>one factor</a:t>
            </a:r>
            <a:r>
              <a:rPr lang="en-GB" sz="1000" dirty="0">
                <a:latin typeface="ABeeZee" panose="02000000000000000000" pitchFamily="2" charset="0"/>
                <a:cs typeface="Times New Roman" panose="02020603050405020304" pitchFamily="18" charset="0"/>
              </a:rPr>
              <a:t> and explain in 3–4 sentences how it could affect a real person or family.</a:t>
            </a:r>
          </a:p>
          <a:p>
            <a:pPr>
              <a:lnSpc>
                <a:spcPct val="107000"/>
              </a:lnSpc>
              <a:spcAft>
                <a:spcPts val="800"/>
              </a:spcAft>
            </a:pPr>
            <a:endParaRPr lang="en-GB" sz="900" dirty="0">
              <a:latin typeface="ABeeZee" panose="02000000000000000000" pitchFamily="2" charset="0"/>
              <a:ea typeface="Calibri" panose="020F0502020204030204" pitchFamily="34" charset="0"/>
              <a:cs typeface="Times New Roman" panose="02020603050405020304" pitchFamily="18" charset="0"/>
            </a:endParaRP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 </a:t>
            </a:r>
            <a:r>
              <a:rPr lang="en-GB" sz="2400">
                <a:solidFill>
                  <a:schemeClr val="bg1"/>
                </a:solidFill>
              </a:rPr>
              <a:t>Year 09 </a:t>
            </a:r>
            <a:r>
              <a:rPr lang="en-GB" sz="2400" dirty="0">
                <a:solidFill>
                  <a:schemeClr val="bg1"/>
                </a:solidFill>
              </a:rPr>
              <a:t>Term 4</a:t>
            </a:r>
          </a:p>
        </p:txBody>
      </p:sp>
      <p:sp>
        <p:nvSpPr>
          <p:cNvPr id="11" name="Textbox 33"/>
          <p:cNvSpPr txBox="1"/>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lnSpc>
                <a:spcPct val="107000"/>
              </a:lnSpc>
              <a:spcAft>
                <a:spcPts val="800"/>
              </a:spcAft>
            </a:pPr>
            <a:r>
              <a:rPr lang="en-GB" sz="1000" b="1" dirty="0">
                <a:latin typeface="ABeeZee" panose="02000000000000000000" pitchFamily="2" charset="0"/>
                <a:ea typeface="Times New Roman" panose="02020603050405020304" pitchFamily="18" charset="0"/>
                <a:cs typeface="Times New Roman" panose="02020603050405020304" pitchFamily="18" charset="0"/>
              </a:rPr>
              <a:t>Week 4: What support is available for migrants?</a:t>
            </a:r>
          </a:p>
          <a:p>
            <a:pPr algn="ctr"/>
            <a:r>
              <a:rPr lang="en-GB" sz="1000" b="1" dirty="0">
                <a:latin typeface="ABeeZee" panose="02000000000000000000" pitchFamily="2" charset="0"/>
                <a:ea typeface="Times New Roman" panose="02020603050405020304" pitchFamily="18" charset="0"/>
                <a:cs typeface="Times New Roman" panose="02020603050405020304" pitchFamily="18" charset="0"/>
              </a:rPr>
              <a:t> </a:t>
            </a:r>
            <a:r>
              <a:rPr lang="en-GB" sz="1000" dirty="0">
                <a:latin typeface="ABeeZee" panose="02000000000000000000" pitchFamily="2" charset="0"/>
              </a:rPr>
              <a:t>Research </a:t>
            </a:r>
            <a:r>
              <a:rPr lang="en-GB" sz="1000" b="1" dirty="0">
                <a:latin typeface="ABeeZee" panose="02000000000000000000" pitchFamily="2" charset="0"/>
              </a:rPr>
              <a:t>two types of support</a:t>
            </a:r>
            <a:r>
              <a:rPr lang="en-GB" sz="1000" dirty="0">
                <a:latin typeface="ABeeZee" panose="02000000000000000000" pitchFamily="2" charset="0"/>
              </a:rPr>
              <a:t> available to migrants or refugees in the UK or internationally (for example: charities, schools, healthcare, housing, legal advice).</a:t>
            </a:r>
          </a:p>
          <a:p>
            <a:pPr algn="ctr"/>
            <a:r>
              <a:rPr lang="en-GB" sz="1000" dirty="0">
                <a:latin typeface="ABeeZee" panose="02000000000000000000" pitchFamily="2" charset="0"/>
              </a:rPr>
              <a:t>For each type of support:</a:t>
            </a:r>
          </a:p>
          <a:p>
            <a:pPr marL="171450" lvl="0" indent="-171450" algn="ctr">
              <a:buFont typeface="Arial" panose="020B0604020202020204" pitchFamily="34" charset="0"/>
              <a:buChar char="•"/>
            </a:pPr>
            <a:r>
              <a:rPr lang="en-GB" sz="1000" dirty="0">
                <a:latin typeface="ABeeZee" panose="02000000000000000000" pitchFamily="2" charset="0"/>
              </a:rPr>
              <a:t>Name the organisation or service</a:t>
            </a:r>
          </a:p>
          <a:p>
            <a:pPr marL="171450" lvl="0" indent="-171450" algn="ctr">
              <a:buFont typeface="Arial" panose="020B0604020202020204" pitchFamily="34" charset="0"/>
              <a:buChar char="•"/>
            </a:pPr>
            <a:r>
              <a:rPr lang="en-GB" sz="1000" dirty="0">
                <a:latin typeface="ABeeZee" panose="02000000000000000000" pitchFamily="2" charset="0"/>
              </a:rPr>
              <a:t>Explain </a:t>
            </a:r>
            <a:r>
              <a:rPr lang="en-GB" sz="1000" b="1" dirty="0">
                <a:latin typeface="ABeeZee" panose="02000000000000000000" pitchFamily="2" charset="0"/>
              </a:rPr>
              <a:t>what help it provides</a:t>
            </a:r>
            <a:endParaRPr lang="en-GB" sz="1000" dirty="0">
              <a:latin typeface="ABeeZee" panose="02000000000000000000" pitchFamily="2" charset="0"/>
            </a:endParaRPr>
          </a:p>
          <a:p>
            <a:pPr marL="171450" lvl="0" indent="-171450" algn="ctr">
              <a:buFont typeface="Arial" panose="020B0604020202020204" pitchFamily="34" charset="0"/>
              <a:buChar char="•"/>
            </a:pPr>
            <a:r>
              <a:rPr lang="en-GB" sz="1000" dirty="0">
                <a:latin typeface="ABeeZee" panose="02000000000000000000" pitchFamily="2" charset="0"/>
              </a:rPr>
              <a:t>Explain </a:t>
            </a:r>
            <a:r>
              <a:rPr lang="en-GB" sz="1000" b="1" dirty="0">
                <a:latin typeface="ABeeZee" panose="02000000000000000000" pitchFamily="2" charset="0"/>
              </a:rPr>
              <a:t>why this support is important</a:t>
            </a:r>
            <a:endParaRPr lang="en-GB" sz="1000" dirty="0">
              <a:latin typeface="ABeeZee" panose="02000000000000000000" pitchFamily="2" charset="0"/>
            </a:endParaRPr>
          </a:p>
          <a:p>
            <a:pPr>
              <a:lnSpc>
                <a:spcPct val="107000"/>
              </a:lnSpc>
              <a:spcAft>
                <a:spcPts val="800"/>
              </a:spcAft>
            </a:pPr>
            <a:endParaRPr lang="en-GB" sz="1000" dirty="0">
              <a:latin typeface="ABeeZee" panose="02000000000000000000" pitchFamily="2" charset="0"/>
              <a:ea typeface="Calibri" panose="020F0502020204030204" pitchFamily="34" charset="0"/>
              <a:cs typeface="Times New Roman" panose="02020603050405020304" pitchFamily="18" charset="0"/>
            </a:endParaRPr>
          </a:p>
        </p:txBody>
      </p:sp>
      <p:sp>
        <p:nvSpPr>
          <p:cNvPr id="12" name="Textbox 33"/>
          <p:cNvSpPr txBox="1"/>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lnSpc>
                <a:spcPct val="107000"/>
              </a:lnSpc>
              <a:spcBef>
                <a:spcPts val="500"/>
              </a:spcBef>
              <a:spcAft>
                <a:spcPts val="500"/>
              </a:spcAft>
            </a:pPr>
            <a:r>
              <a:rPr lang="en-GB" sz="1200" b="1" dirty="0">
                <a:solidFill>
                  <a:srgbClr val="000000"/>
                </a:solidFill>
                <a:latin typeface="Calibri" panose="020F0502020204030204" pitchFamily="34" charset="0"/>
                <a:ea typeface="Calibri" panose="020F0502020204030204" pitchFamily="34" charset="0"/>
              </a:rPr>
              <a:t> </a:t>
            </a:r>
            <a:r>
              <a:rPr lang="en-GB" sz="1000" b="1" dirty="0">
                <a:solidFill>
                  <a:srgbClr val="000000"/>
                </a:solidFill>
                <a:latin typeface="ABeeZee" panose="02000000000000000000" pitchFamily="2" charset="0"/>
                <a:ea typeface="Calibri" panose="020F0502020204030204" pitchFamily="34" charset="0"/>
              </a:rPr>
              <a:t>Week 5: </a:t>
            </a:r>
            <a:r>
              <a:rPr lang="en-GB" sz="1000" b="1" dirty="0">
                <a:latin typeface="ABeeZee" panose="02000000000000000000" pitchFamily="2" charset="0"/>
                <a:cs typeface="Times New Roman" panose="02020603050405020304" pitchFamily="18" charset="0"/>
              </a:rPr>
              <a:t>What are the benefits and drawbacks of controlling migration?</a:t>
            </a:r>
            <a:endParaRPr lang="en-GB" sz="1000" dirty="0">
              <a:latin typeface="ABeeZee" panose="02000000000000000000" pitchFamily="2" charset="0"/>
              <a:cs typeface="Times New Roman" panose="02020603050405020304" pitchFamily="18" charset="0"/>
            </a:endParaRPr>
          </a:p>
          <a:p>
            <a:pPr marL="342900" lvl="0" indent="-342900">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Create a </a:t>
            </a:r>
            <a:r>
              <a:rPr lang="en-GB" sz="1000" b="1" dirty="0">
                <a:latin typeface="ABeeZee" panose="02000000000000000000" pitchFamily="2" charset="0"/>
                <a:cs typeface="Times New Roman" panose="02020603050405020304" pitchFamily="18" charset="0"/>
              </a:rPr>
              <a:t>PPT: </a:t>
            </a:r>
            <a:endParaRPr lang="en-GB" sz="1000" dirty="0">
              <a:latin typeface="ABeeZee" panose="02000000000000000000" pitchFamily="2" charset="0"/>
              <a:cs typeface="Times New Roman" panose="02020603050405020304" pitchFamily="18" charset="0"/>
            </a:endParaRPr>
          </a:p>
          <a:p>
            <a:pPr marL="742950" lvl="1" indent="-285750">
              <a:lnSpc>
                <a:spcPct val="107000"/>
              </a:lnSpc>
              <a:spcBef>
                <a:spcPts val="500"/>
              </a:spcBef>
              <a:spcAft>
                <a:spcPts val="500"/>
              </a:spcAft>
              <a:buFont typeface="Courier New" panose="02070309020205020404" pitchFamily="49" charset="0"/>
              <a:buChar char="o"/>
              <a:tabLst>
                <a:tab pos="914400" algn="l"/>
              </a:tabLst>
            </a:pPr>
            <a:r>
              <a:rPr lang="en-GB" sz="1000" dirty="0">
                <a:latin typeface="ABeeZee" panose="02000000000000000000" pitchFamily="2" charset="0"/>
                <a:cs typeface="Times New Roman" panose="02020603050405020304" pitchFamily="18" charset="0"/>
              </a:rPr>
              <a:t>Benefits of controlling migration</a:t>
            </a:r>
          </a:p>
          <a:p>
            <a:pPr marL="742950" lvl="1" indent="-285750">
              <a:lnSpc>
                <a:spcPct val="107000"/>
              </a:lnSpc>
              <a:spcBef>
                <a:spcPts val="500"/>
              </a:spcBef>
              <a:spcAft>
                <a:spcPts val="500"/>
              </a:spcAft>
              <a:buFont typeface="Courier New" panose="02070309020205020404" pitchFamily="49" charset="0"/>
              <a:buChar char="o"/>
              <a:tabLst>
                <a:tab pos="914400" algn="l"/>
              </a:tabLst>
            </a:pPr>
            <a:r>
              <a:rPr lang="en-GB" sz="1000" dirty="0">
                <a:latin typeface="ABeeZee" panose="02000000000000000000" pitchFamily="2" charset="0"/>
                <a:cs typeface="Times New Roman" panose="02020603050405020304" pitchFamily="18" charset="0"/>
              </a:rPr>
              <a:t>Drawbacks of controlling migration</a:t>
            </a:r>
          </a:p>
          <a:p>
            <a:pPr marL="342900" lvl="0" indent="-342900">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Add </a:t>
            </a:r>
            <a:r>
              <a:rPr lang="en-GB" sz="1000" b="1" dirty="0">
                <a:latin typeface="ABeeZee" panose="02000000000000000000" pitchFamily="2" charset="0"/>
                <a:cs typeface="Times New Roman" panose="02020603050405020304" pitchFamily="18" charset="0"/>
              </a:rPr>
              <a:t>at least two points</a:t>
            </a:r>
            <a:r>
              <a:rPr lang="en-GB" sz="1000" dirty="0">
                <a:latin typeface="ABeeZee" panose="02000000000000000000" pitchFamily="2" charset="0"/>
                <a:cs typeface="Times New Roman" panose="02020603050405020304" pitchFamily="18" charset="0"/>
              </a:rPr>
              <a:t> to each side. Write a short conclusion (3–4 sentences) explaining which side you find more convincing</a:t>
            </a:r>
          </a:p>
          <a:p>
            <a:pPr>
              <a:spcBef>
                <a:spcPts val="1390"/>
              </a:spcBef>
              <a:tabLst>
                <a:tab pos="251460" algn="l"/>
              </a:tabLst>
            </a:pPr>
            <a:r>
              <a:rPr lang="en-GB" sz="1000" b="1" dirty="0">
                <a:solidFill>
                  <a:srgbClr val="000000"/>
                </a:solidFill>
                <a:latin typeface="ABeeZee" panose="02000000000000000000" pitchFamily="2" charset="0"/>
                <a:ea typeface="Calibri" panose="020F0502020204030204" pitchFamily="34" charset="0"/>
              </a:rPr>
              <a:t> </a:t>
            </a:r>
          </a:p>
        </p:txBody>
      </p:sp>
      <p:sp>
        <p:nvSpPr>
          <p:cNvPr id="13" name="Textbox 33"/>
          <p:cNvSpPr txBox="1"/>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nSpc>
                <a:spcPct val="107000"/>
              </a:lnSpc>
              <a:spcBef>
                <a:spcPts val="500"/>
              </a:spcBef>
              <a:spcAft>
                <a:spcPts val="500"/>
              </a:spcAft>
            </a:pPr>
            <a:r>
              <a:rPr lang="en-US" sz="1200" b="1" dirty="0">
                <a:solidFill>
                  <a:srgbClr val="000000"/>
                </a:solidFill>
                <a:effectLst/>
                <a:latin typeface="Calibri" panose="020F0502020204030204" pitchFamily="34" charset="0"/>
                <a:ea typeface="Calibri" panose="020F0502020204030204" pitchFamily="34" charset="0"/>
              </a:rPr>
              <a:t>  Week 2: </a:t>
            </a:r>
            <a:r>
              <a:rPr lang="en-GB" sz="1000" dirty="0">
                <a:latin typeface="ABeeZee" panose="02000000000000000000" pitchFamily="2" charset="0"/>
                <a:cs typeface="Times New Roman" panose="02020603050405020304" pitchFamily="18" charset="0"/>
              </a:rPr>
              <a:t>What is the relationship between climate change and migration?</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Write a short paragraph explaining </a:t>
            </a:r>
            <a:r>
              <a:rPr lang="en-GB" sz="1000" b="1" dirty="0">
                <a:latin typeface="ABeeZee" panose="02000000000000000000" pitchFamily="2" charset="0"/>
                <a:cs typeface="Times New Roman" panose="02020603050405020304" pitchFamily="18" charset="0"/>
              </a:rPr>
              <a:t>two ways climate change can force people to migrate</a:t>
            </a:r>
            <a:r>
              <a:rPr lang="en-GB" sz="1000" dirty="0">
                <a:latin typeface="ABeeZee" panose="02000000000000000000" pitchFamily="2" charset="0"/>
                <a:cs typeface="Times New Roman" panose="02020603050405020304" pitchFamily="18" charset="0"/>
              </a:rPr>
              <a:t> (e.g. floods, drought, rising sea levels).</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Draw a simple </a:t>
            </a:r>
            <a:r>
              <a:rPr lang="en-GB" sz="1000" b="1" dirty="0">
                <a:latin typeface="ABeeZee" panose="02000000000000000000" pitchFamily="2" charset="0"/>
                <a:cs typeface="Times New Roman" panose="02020603050405020304" pitchFamily="18" charset="0"/>
              </a:rPr>
              <a:t>cause-and-effect chain</a:t>
            </a:r>
            <a:r>
              <a:rPr lang="en-GB" sz="1000" dirty="0">
                <a:latin typeface="ABeeZee" panose="02000000000000000000" pitchFamily="2" charset="0"/>
                <a:cs typeface="Times New Roman" panose="02020603050405020304" pitchFamily="18" charset="0"/>
              </a:rPr>
              <a:t>: Climate change → environmental impact → effect on people → migration</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Add one sentence explaining </a:t>
            </a:r>
            <a:r>
              <a:rPr lang="en-GB" sz="1000" b="1" dirty="0">
                <a:latin typeface="ABeeZee" panose="02000000000000000000" pitchFamily="2" charset="0"/>
                <a:cs typeface="Times New Roman" panose="02020603050405020304" pitchFamily="18" charset="0"/>
              </a:rPr>
              <a:t>why this type of migration might increase in the future</a:t>
            </a:r>
            <a:r>
              <a:rPr lang="en-GB" sz="1000" dirty="0">
                <a:latin typeface="ABeeZee" panose="02000000000000000000" pitchFamily="2" charset="0"/>
                <a:cs typeface="Times New Roman" panose="02020603050405020304" pitchFamily="18" charset="0"/>
              </a:rPr>
              <a:t>.</a:t>
            </a:r>
          </a:p>
          <a:p>
            <a:pPr>
              <a:spcBef>
                <a:spcPts val="1390"/>
              </a:spcBef>
              <a:tabLst>
                <a:tab pos="251460" algn="l"/>
              </a:tabLst>
            </a:pPr>
            <a:r>
              <a:rPr lang="en-US" sz="1000" b="1" dirty="0">
                <a:solidFill>
                  <a:srgbClr val="000000"/>
                </a:solidFill>
                <a:effectLst/>
                <a:latin typeface="ABeeZee" panose="02000000000000000000" pitchFamily="2" charset="0"/>
                <a:ea typeface="Calibri" panose="020F0502020204030204" pitchFamily="34" charset="0"/>
              </a:rPr>
              <a:t> </a:t>
            </a:r>
            <a:endParaRPr lang="en-US" sz="1000" dirty="0">
              <a:solidFill>
                <a:srgbClr val="000000"/>
              </a:solidFill>
              <a:effectLst/>
              <a:latin typeface="ABeeZee" panose="02000000000000000000" pitchFamily="2" charset="0"/>
              <a:ea typeface="Calibri" panose="020F0502020204030204" pitchFamily="34" charset="0"/>
            </a:endParaRPr>
          </a:p>
        </p:txBody>
      </p:sp>
      <p:sp>
        <p:nvSpPr>
          <p:cNvPr id="14" name="Textbox 33"/>
          <p:cNvSpPr txBox="1"/>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nSpc>
                <a:spcPct val="107000"/>
              </a:lnSpc>
              <a:spcBef>
                <a:spcPts val="500"/>
              </a:spcBef>
              <a:spcAft>
                <a:spcPts val="500"/>
              </a:spcAft>
            </a:pPr>
            <a:r>
              <a:rPr lang="en-GB" sz="1000" b="1" dirty="0">
                <a:latin typeface="ABeeZee" panose="02000000000000000000" pitchFamily="2" charset="0"/>
                <a:ea typeface="Times New Roman" panose="02020603050405020304" pitchFamily="18" charset="0"/>
                <a:cs typeface="Times New Roman" panose="02020603050405020304" pitchFamily="18" charset="0"/>
              </a:rPr>
              <a:t> Week 6: </a:t>
            </a:r>
            <a:r>
              <a:rPr lang="en-GB" sz="1000" b="1" dirty="0">
                <a:latin typeface="ABeeZee" panose="02000000000000000000" pitchFamily="2" charset="0"/>
                <a:cs typeface="Times New Roman" panose="02020603050405020304" pitchFamily="18" charset="0"/>
              </a:rPr>
              <a:t>How does migration affect communities?</a:t>
            </a:r>
          </a:p>
          <a:p>
            <a:pPr algn="ctr">
              <a:lnSpc>
                <a:spcPct val="107000"/>
              </a:lnSpc>
              <a:spcBef>
                <a:spcPts val="500"/>
              </a:spcBef>
              <a:spcAft>
                <a:spcPts val="500"/>
              </a:spcAft>
            </a:pPr>
            <a:r>
              <a:rPr lang="en-GB" sz="1000" dirty="0">
                <a:latin typeface="ABeeZee" panose="02000000000000000000" pitchFamily="2" charset="0"/>
                <a:cs typeface="Times New Roman" panose="02020603050405020304" pitchFamily="18" charset="0"/>
              </a:rPr>
              <a:t>List </a:t>
            </a:r>
            <a:r>
              <a:rPr lang="en-GB" sz="1000" b="1" dirty="0">
                <a:latin typeface="ABeeZee" panose="02000000000000000000" pitchFamily="2" charset="0"/>
                <a:cs typeface="Times New Roman" panose="02020603050405020304" pitchFamily="18" charset="0"/>
              </a:rPr>
              <a:t>three positive impacts</a:t>
            </a:r>
            <a:r>
              <a:rPr lang="en-GB" sz="1000" dirty="0">
                <a:latin typeface="ABeeZee" panose="02000000000000000000" pitchFamily="2" charset="0"/>
                <a:cs typeface="Times New Roman" panose="02020603050405020304" pitchFamily="18" charset="0"/>
              </a:rPr>
              <a:t> migration can have on communities (e.g. culture, economy, skills).</a:t>
            </a:r>
            <a:endParaRPr lang="en-GB" sz="900" dirty="0">
              <a:latin typeface="ABeeZee" panose="02000000000000000000" pitchFamily="2" charset="0"/>
              <a:cs typeface="Times New Roman" panose="02020603050405020304" pitchFamily="18" charset="0"/>
            </a:endParaRP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List </a:t>
            </a:r>
            <a:r>
              <a:rPr lang="en-GB" sz="1000" b="1" dirty="0">
                <a:latin typeface="ABeeZee" panose="02000000000000000000" pitchFamily="2" charset="0"/>
                <a:cs typeface="Times New Roman" panose="02020603050405020304" pitchFamily="18" charset="0"/>
              </a:rPr>
              <a:t>two challenges</a:t>
            </a:r>
            <a:r>
              <a:rPr lang="en-GB" sz="1000" dirty="0">
                <a:latin typeface="ABeeZee" panose="02000000000000000000" pitchFamily="2" charset="0"/>
                <a:cs typeface="Times New Roman" panose="02020603050405020304" pitchFamily="18" charset="0"/>
              </a:rPr>
              <a:t> communities might face.</a:t>
            </a:r>
            <a:endParaRPr lang="en-GB" sz="900" dirty="0">
              <a:latin typeface="ABeeZee" panose="02000000000000000000" pitchFamily="2" charset="0"/>
              <a:cs typeface="Times New Roman" panose="02020603050405020304" pitchFamily="18" charset="0"/>
            </a:endParaRP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Describe: </a:t>
            </a:r>
            <a:r>
              <a:rPr lang="en-GB" sz="1000" b="1" dirty="0">
                <a:latin typeface="ABeeZee" panose="02000000000000000000" pitchFamily="2" charset="0"/>
                <a:cs typeface="Times New Roman" panose="02020603050405020304" pitchFamily="18" charset="0"/>
              </a:rPr>
              <a:t>“How can communities make migration a positive experience for everyone?”</a:t>
            </a:r>
            <a:endParaRPr lang="en-GB" sz="900" dirty="0">
              <a:latin typeface="ABeeZee" panose="02000000000000000000" pitchFamily="2" charset="0"/>
              <a:cs typeface="Times New Roman" panose="02020603050405020304" pitchFamily="18" charset="0"/>
            </a:endParaRPr>
          </a:p>
          <a:p>
            <a:pPr>
              <a:lnSpc>
                <a:spcPct val="107000"/>
              </a:lnSpc>
              <a:spcAft>
                <a:spcPts val="800"/>
              </a:spcAft>
            </a:pPr>
            <a:r>
              <a:rPr lang="en-GB" sz="1000" b="1" dirty="0">
                <a:latin typeface="ABeeZee" panose="02000000000000000000" pitchFamily="2" charset="0"/>
                <a:ea typeface="Times New Roman" panose="02020603050405020304" pitchFamily="18" charset="0"/>
                <a:cs typeface="Times New Roman" panose="02020603050405020304" pitchFamily="18" charset="0"/>
              </a:rPr>
              <a:t> </a:t>
            </a:r>
          </a:p>
          <a:p>
            <a:pPr>
              <a:lnSpc>
                <a:spcPct val="107000"/>
              </a:lnSpc>
              <a:spcAft>
                <a:spcPts val="800"/>
              </a:spcAft>
            </a:pPr>
            <a:endParaRPr lang="en-GB" sz="1000" dirty="0">
              <a:latin typeface="ABeeZee" panose="02000000000000000000" pitchFamily="2" charset="0"/>
              <a:ea typeface="Calibri" panose="020F0502020204030204" pitchFamily="34" charset="0"/>
              <a:cs typeface="Times New Roman" panose="02020603050405020304" pitchFamily="18" charset="0"/>
            </a:endParaRPr>
          </a:p>
        </p:txBody>
      </p:sp>
      <p:sp>
        <p:nvSpPr>
          <p:cNvPr id="15" name="Textbox 33"/>
          <p:cNvSpPr txBox="1"/>
          <p:nvPr/>
        </p:nvSpPr>
        <p:spPr>
          <a:xfrm>
            <a:off x="95430" y="4367132"/>
            <a:ext cx="4736212" cy="1399000"/>
          </a:xfrm>
          <a:prstGeom prst="rect">
            <a:avLst/>
          </a:prstGeom>
          <a:noFill/>
          <a:ln w="12700">
            <a:solidFill>
              <a:srgbClr val="000000"/>
            </a:solidFill>
            <a:prstDash val="solid"/>
          </a:ln>
        </p:spPr>
        <p:txBody>
          <a:bodyPr wrap="square" lIns="0" tIns="0" rIns="0" bIns="0" rtlCol="0">
            <a:noAutofit/>
          </a:bodyPr>
          <a:lstStyle/>
          <a:p>
            <a:pPr>
              <a:lnSpc>
                <a:spcPct val="107000"/>
              </a:lnSpc>
              <a:spcBef>
                <a:spcPts val="500"/>
              </a:spcBef>
              <a:spcAft>
                <a:spcPts val="500"/>
              </a:spcAft>
            </a:pPr>
            <a:r>
              <a:rPr lang="en-GB" sz="1100" b="1" dirty="0">
                <a:latin typeface="+mj-lt"/>
                <a:cs typeface="Times New Roman" panose="02020603050405020304" pitchFamily="18" charset="0"/>
              </a:rPr>
              <a:t>Week 3: </a:t>
            </a:r>
            <a:r>
              <a:rPr lang="en-GB" sz="1000" b="1" dirty="0">
                <a:latin typeface="ABeeZee" panose="02000000000000000000" pitchFamily="2" charset="0"/>
                <a:cs typeface="Times New Roman" panose="02020603050405020304" pitchFamily="18" charset="0"/>
              </a:rPr>
              <a:t>Is conflict a children’s rights issue?</a:t>
            </a:r>
            <a:endParaRPr lang="en-GB" sz="1000" dirty="0">
              <a:latin typeface="ABeeZee" panose="02000000000000000000" pitchFamily="2" charset="0"/>
              <a:cs typeface="Times New Roman" panose="02020603050405020304" pitchFamily="18" charset="0"/>
            </a:endParaRP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Choose </a:t>
            </a:r>
            <a:r>
              <a:rPr lang="en-GB" sz="1000" b="1" dirty="0">
                <a:latin typeface="ABeeZee" panose="02000000000000000000" pitchFamily="2" charset="0"/>
                <a:cs typeface="Times New Roman" panose="02020603050405020304" pitchFamily="18" charset="0"/>
              </a:rPr>
              <a:t>two children’s rights</a:t>
            </a:r>
            <a:r>
              <a:rPr lang="en-GB" sz="1000" dirty="0">
                <a:latin typeface="ABeeZee" panose="02000000000000000000" pitchFamily="2" charset="0"/>
                <a:cs typeface="Times New Roman" panose="02020603050405020304" pitchFamily="18" charset="0"/>
              </a:rPr>
              <a:t> from the UN Convention on the Rights of the Child (for example: education, safety, healthcare).</a:t>
            </a:r>
          </a:p>
          <a:p>
            <a:pPr marL="342900" lvl="0" indent="-342900" algn="ctr">
              <a:lnSpc>
                <a:spcPct val="107000"/>
              </a:lnSpc>
              <a:spcBef>
                <a:spcPts val="500"/>
              </a:spcBef>
              <a:spcAft>
                <a:spcPts val="500"/>
              </a:spcAft>
              <a:buFont typeface="Times New Roman" panose="02020603050405020304" pitchFamily="18" charset="0"/>
              <a:buAutoNum type="arabicPeriod"/>
              <a:tabLst>
                <a:tab pos="457200" algn="l"/>
              </a:tabLst>
            </a:pPr>
            <a:r>
              <a:rPr lang="en-GB" sz="1000" dirty="0">
                <a:latin typeface="ABeeZee" panose="02000000000000000000" pitchFamily="2" charset="0"/>
                <a:cs typeface="Times New Roman" panose="02020603050405020304" pitchFamily="18" charset="0"/>
              </a:rPr>
              <a:t>Explain how </a:t>
            </a:r>
            <a:r>
              <a:rPr lang="en-GB" sz="1000" b="1" dirty="0">
                <a:latin typeface="ABeeZee" panose="02000000000000000000" pitchFamily="2" charset="0"/>
                <a:cs typeface="Times New Roman" panose="02020603050405020304" pitchFamily="18" charset="0"/>
              </a:rPr>
              <a:t>conflict threatens each right</a:t>
            </a:r>
            <a:r>
              <a:rPr lang="en-GB" sz="1000" dirty="0">
                <a:latin typeface="ABeeZee" panose="02000000000000000000" pitchFamily="2" charset="0"/>
                <a:cs typeface="Times New Roman" panose="02020603050405020304" pitchFamily="18" charset="0"/>
              </a:rPr>
              <a:t> in 3–4 sentences.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Vocabulary Focus: write a definition for the following key terms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-Atonement    High Priest   Day of Atonement   Salvation    Redemption</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Mystery of Redemption  Sinai covenant</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Religious Education  Year 9 Term 4 2026 </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Design your own poster that shows reconciliation</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Guide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Show peace and fixing relationships- Use simple symbols (handshake, dove)- Add a short message about forgiveness- Use calm, positive colours</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Revise Chapter 4 –’Desert to Garden’ for assessment in week 6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effectLst/>
                <a:latin typeface="Calibri" panose="020F0502020204030204" pitchFamily="34" charset="0"/>
                <a:ea typeface="Calibri" panose="020F0502020204030204" pitchFamily="34" charset="0"/>
              </a:rPr>
              <a:t>Vocabulary Focus: Write a definition for the following key terms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Grace     Reparation    Sanctification   Saints  Messiah   Repentance  Temple   Holy of Holies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Assessment on Chapter 4 – Desert to Garden </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3</a:t>
            </a:r>
          </a:p>
          <a:p>
            <a:r>
              <a:rPr lang="en-US" sz="1200" b="1" dirty="0">
                <a:solidFill>
                  <a:srgbClr val="000000"/>
                </a:solidFill>
                <a:latin typeface="Calibri" panose="020F0502020204030204" pitchFamily="34" charset="0"/>
                <a:ea typeface="Calibri" panose="020F0502020204030204" pitchFamily="34" charset="0"/>
              </a:rPr>
              <a:t> </a:t>
            </a:r>
            <a:r>
              <a:rPr lang="en-US" sz="1100" b="1" dirty="0">
                <a:solidFill>
                  <a:srgbClr val="000000"/>
                </a:solidFill>
                <a:latin typeface="Calibri" panose="020F0502020204030204" pitchFamily="34" charset="0"/>
                <a:ea typeface="Calibri" panose="020F0502020204030204" pitchFamily="34" charset="0"/>
              </a:rPr>
              <a:t>Create a Fact File on </a:t>
            </a:r>
            <a:r>
              <a:rPr lang="en-GB" sz="1100" b="1" dirty="0">
                <a:effectLst/>
              </a:rPr>
              <a:t>Jesus the High Priest</a:t>
            </a:r>
            <a:endParaRPr lang="en-GB" sz="1100" dirty="0">
              <a:effectLst/>
            </a:endParaRPr>
          </a:p>
          <a:p>
            <a:pPr>
              <a:buFont typeface="Arial" panose="020B0604020202020204" pitchFamily="34" charset="0"/>
              <a:buChar char="•"/>
            </a:pPr>
            <a:r>
              <a:rPr lang="en-GB" sz="1100" b="1" dirty="0">
                <a:effectLst/>
              </a:rPr>
              <a:t>Priest:</a:t>
            </a:r>
            <a:r>
              <a:rPr lang="en-GB" sz="1100" dirty="0">
                <a:effectLst/>
              </a:rPr>
              <a:t> Offers sacrifice and helps people reach God.</a:t>
            </a:r>
          </a:p>
          <a:p>
            <a:pPr>
              <a:buFont typeface="Arial" panose="020B0604020202020204" pitchFamily="34" charset="0"/>
              <a:buChar char="•"/>
            </a:pPr>
            <a:r>
              <a:rPr lang="en-GB" sz="1100" b="1" dirty="0">
                <a:effectLst/>
              </a:rPr>
              <a:t>Jesus’ sacrifice:</a:t>
            </a:r>
            <a:r>
              <a:rPr lang="en-GB" sz="1100" dirty="0">
                <a:effectLst/>
              </a:rPr>
              <a:t> He offered himself.</a:t>
            </a:r>
          </a:p>
          <a:p>
            <a:pPr>
              <a:buFont typeface="Arial" panose="020B0604020202020204" pitchFamily="34" charset="0"/>
              <a:buChar char="•"/>
            </a:pPr>
            <a:r>
              <a:rPr lang="en-GB" sz="1100" b="1" dirty="0">
                <a:effectLst/>
              </a:rPr>
              <a:t>Why he connects us to God:</a:t>
            </a:r>
            <a:r>
              <a:rPr lang="en-GB" sz="1100" dirty="0">
                <a:effectLst/>
              </a:rPr>
              <a:t> He is human and divine.</a:t>
            </a:r>
          </a:p>
          <a:p>
            <a:pPr>
              <a:buFont typeface="Arial" panose="020B0604020202020204" pitchFamily="34" charset="0"/>
              <a:buChar char="•"/>
            </a:pPr>
            <a:r>
              <a:rPr lang="en-GB" sz="1100" b="1" dirty="0">
                <a:effectLst/>
              </a:rPr>
              <a:t>Bible:</a:t>
            </a:r>
            <a:r>
              <a:rPr lang="en-GB" sz="1100" dirty="0">
                <a:effectLst/>
              </a:rPr>
              <a:t> Hebrews calls him the High Priest.</a:t>
            </a:r>
          </a:p>
          <a:p>
            <a:pPr>
              <a:buFont typeface="Arial" panose="020B0604020202020204" pitchFamily="34" charset="0"/>
              <a:buChar char="•"/>
            </a:pPr>
            <a:r>
              <a:rPr lang="en-GB" sz="1100" b="1" dirty="0">
                <a:effectLst/>
              </a:rPr>
              <a:t>Why it matters:</a:t>
            </a:r>
            <a:r>
              <a:rPr lang="en-GB" sz="1100" dirty="0">
                <a:effectLst/>
              </a:rPr>
              <a:t> His sacrifice brings forgiveness and restores our relationship with God.</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6A4F42C9-3198-E136-63A6-D3BFDA60CC86}"/>
              </a:ext>
            </a:extLst>
          </p:cNvPr>
          <p:cNvSpPr txBox="1"/>
          <p:nvPr/>
        </p:nvSpPr>
        <p:spPr>
          <a:xfrm>
            <a:off x="95431" y="5988171"/>
            <a:ext cx="9685154" cy="646331"/>
          </a:xfrm>
          <a:prstGeom prst="rect">
            <a:avLst/>
          </a:prstGeom>
          <a:noFill/>
          <a:ln>
            <a:solidFill>
              <a:schemeClr val="tx1"/>
            </a:solidFill>
          </a:ln>
        </p:spPr>
        <p:txBody>
          <a:bodyPr wrap="square" rtlCol="0">
            <a:spAutoFit/>
          </a:bodyPr>
          <a:lstStyle/>
          <a:p>
            <a:pPr>
              <a:spcBef>
                <a:spcPts val="1390"/>
              </a:spcBef>
              <a:tabLst>
                <a:tab pos="251460" algn="l"/>
              </a:tabLst>
            </a:pPr>
            <a:r>
              <a:rPr lang="en-GB" sz="1200" b="1" u="sng" dirty="0"/>
              <a:t>Key Vocabulary   </a:t>
            </a:r>
            <a:r>
              <a:rPr lang="en-US" sz="1200" b="1" dirty="0">
                <a:solidFill>
                  <a:srgbClr val="000000"/>
                </a:solidFill>
                <a:latin typeface="Calibri" panose="020F0502020204030204" pitchFamily="34" charset="0"/>
                <a:ea typeface="Calibri" panose="020F0502020204030204" pitchFamily="34" charset="0"/>
              </a:rPr>
              <a:t>Atonement    High Priest   Day of Atonement   Salvation    Redemption     Mystery of Redemption  Sinai covenant   Grace   Reparation   Sanctification   Saints   Messiah    Repentance   Temple   Holy of Holies   High Priest  </a:t>
            </a:r>
            <a:endParaRPr lang="en-GB" sz="1200" dirty="0"/>
          </a:p>
          <a:p>
            <a:r>
              <a:rPr lang="en-GB" sz="1200" dirty="0"/>
              <a:t> </a:t>
            </a:r>
          </a:p>
        </p:txBody>
      </p:sp>
    </p:spTree>
    <p:extLst>
      <p:ext uri="{BB962C8B-B14F-4D97-AF65-F5344CB8AC3E}">
        <p14:creationId xmlns:p14="http://schemas.microsoft.com/office/powerpoint/2010/main" val="3722742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Props1.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3.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1483</TotalTime>
  <Words>3106</Words>
  <Application>Microsoft Office PowerPoint</Application>
  <PresentationFormat>A4 Paper (210x297 mm)</PresentationFormat>
  <Paragraphs>400</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ABeeZee</vt:lpstr>
      <vt:lpstr>Aptos</vt:lpstr>
      <vt:lpstr>Aptos Display</vt:lpstr>
      <vt:lpstr>Arial</vt:lpstr>
      <vt:lpstr>Calibri</vt:lpstr>
      <vt:lpstr>Courier New</vt:lpstr>
      <vt:lpstr>Seneca</vt:lpstr>
      <vt:lpstr>Times New Roman</vt:lpstr>
      <vt:lpstr>TT Commons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23</cp:revision>
  <dcterms:created xsi:type="dcterms:W3CDTF">2024-12-17T17:26:36Z</dcterms:created>
  <dcterms:modified xsi:type="dcterms:W3CDTF">2026-02-27T10:41:23Z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