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8" r:id="rId5"/>
    <p:sldId id="266" r:id="rId6"/>
    <p:sldId id="267" r:id="rId7"/>
    <p:sldId id="265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</p:sldIdLst>
  <p:sldSz cx="9906000" cy="6858000" type="A4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B9B6FA-0E1E-402E-B527-975A22201BF9}" v="1" dt="2026-02-27T10:40:39.2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 Walker" userId="cbce8964-af15-4450-96b9-ddf62eef329d" providerId="ADAL" clId="{17B9B6FA-0E1E-402E-B527-975A22201BF9}"/>
    <pc:docChg chg="addSld modSld">
      <pc:chgData name="V Walker" userId="cbce8964-af15-4450-96b9-ddf62eef329d" providerId="ADAL" clId="{17B9B6FA-0E1E-402E-B527-975A22201BF9}" dt="2026-02-27T10:40:46.519" v="2" actId="14100"/>
      <pc:docMkLst>
        <pc:docMk/>
      </pc:docMkLst>
      <pc:sldChg chg="modSp add mod">
        <pc:chgData name="V Walker" userId="cbce8964-af15-4450-96b9-ddf62eef329d" providerId="ADAL" clId="{17B9B6FA-0E1E-402E-B527-975A22201BF9}" dt="2026-02-27T10:40:46.519" v="2" actId="14100"/>
        <pc:sldMkLst>
          <pc:docMk/>
          <pc:sldMk cId="3618256492" sldId="282"/>
        </pc:sldMkLst>
        <pc:spChg chg="mod">
          <ac:chgData name="V Walker" userId="cbce8964-af15-4450-96b9-ddf62eef329d" providerId="ADAL" clId="{17B9B6FA-0E1E-402E-B527-975A22201BF9}" dt="2026-02-27T10:40:46.519" v="2" actId="14100"/>
          <ac:spMkLst>
            <pc:docMk/>
            <pc:sldMk cId="3618256492" sldId="282"/>
            <ac:spMk id="16" creationId="{2FD65E56-08EE-4A49-97B1-B4D308B1781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82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82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82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P2_6OLummA" TargetMode="External"/><Relationship Id="rId2" Type="http://schemas.openxmlformats.org/officeDocument/2006/relationships/hyperlink" Target="https://www.youtube.com/watch?v=xGKpngesISI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youtube.com/watch?v=KEt1Mm8sSkA" TargetMode="External"/><Relationship Id="rId5" Type="http://schemas.openxmlformats.org/officeDocument/2006/relationships/hyperlink" Target="https://www.youtube.com/watch?v=yE0aSxziNdY" TargetMode="External"/><Relationship Id="rId4" Type="http://schemas.openxmlformats.org/officeDocument/2006/relationships/hyperlink" Target="https://www.youtube.com/watch?v=GTXBLyp7_Dw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tm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bitesize/guides/zv93rwx/revision/1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DAAD3D62-E76B-472E-B860-3AF3259A9D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68021"/>
            <a:ext cx="4836795" cy="115303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E3BF677-9D3A-4815-9D91-FE0C0CE6D44E}"/>
              </a:ext>
            </a:extLst>
          </p:cNvPr>
          <p:cNvSpPr txBox="1"/>
          <p:nvPr/>
        </p:nvSpPr>
        <p:spPr>
          <a:xfrm>
            <a:off x="2428875" y="2528888"/>
            <a:ext cx="53863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Independent Learning</a:t>
            </a:r>
          </a:p>
          <a:p>
            <a:pPr algn="ctr"/>
            <a:endParaRPr lang="en-GB" sz="3200" dirty="0"/>
          </a:p>
          <a:p>
            <a:pPr algn="ctr"/>
            <a:r>
              <a:rPr lang="en-GB" sz="3200" dirty="0"/>
              <a:t>Year 7</a:t>
            </a:r>
          </a:p>
          <a:p>
            <a:pPr algn="ctr"/>
            <a:endParaRPr lang="en-GB" sz="3200" dirty="0"/>
          </a:p>
          <a:p>
            <a:pPr algn="ctr"/>
            <a:r>
              <a:rPr lang="en-GB" sz="3200" dirty="0"/>
              <a:t>Term 4</a:t>
            </a:r>
          </a:p>
        </p:txBody>
      </p:sp>
    </p:spTree>
    <p:extLst>
      <p:ext uri="{BB962C8B-B14F-4D97-AF65-F5344CB8AC3E}">
        <p14:creationId xmlns:p14="http://schemas.microsoft.com/office/powerpoint/2010/main" val="3098967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33">
            <a:extLst>
              <a:ext uri="{FF2B5EF4-FFF2-40B4-BE49-F238E27FC236}">
                <a16:creationId xmlns:a16="http://schemas.microsoft.com/office/drawing/2014/main" id="{E3A55620-2632-4F83-970A-7D6DBB1A7945}"/>
              </a:ext>
            </a:extLst>
          </p:cNvPr>
          <p:cNvSpPr txBox="1">
            <a:spLocks/>
          </p:cNvSpPr>
          <p:nvPr/>
        </p:nvSpPr>
        <p:spPr>
          <a:xfrm>
            <a:off x="95431" y="626466"/>
            <a:ext cx="4736212" cy="14163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Week 1: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Begin your independent research homework. This is a Term Four task. Make sure your work is detailed and well presented.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Challenge yourself by completing the extra reading task.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D65E56-08EE-4A49-97B1-B4D308B1781C}"/>
              </a:ext>
            </a:extLst>
          </p:cNvPr>
          <p:cNvSpPr txBox="1"/>
          <p:nvPr/>
        </p:nvSpPr>
        <p:spPr>
          <a:xfrm>
            <a:off x="95431" y="66040"/>
            <a:ext cx="9685154" cy="46166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History</a:t>
            </a:r>
          </a:p>
        </p:txBody>
      </p:sp>
      <p:sp>
        <p:nvSpPr>
          <p:cNvPr id="19" name="Textbox 33">
            <a:extLst>
              <a:ext uri="{FF2B5EF4-FFF2-40B4-BE49-F238E27FC236}">
                <a16:creationId xmlns:a16="http://schemas.microsoft.com/office/drawing/2014/main" id="{F3405C4E-AF8A-4460-AE52-EF8CC539D4E1}"/>
              </a:ext>
            </a:extLst>
          </p:cNvPr>
          <p:cNvSpPr txBox="1">
            <a:spLocks/>
          </p:cNvSpPr>
          <p:nvPr/>
        </p:nvSpPr>
        <p:spPr>
          <a:xfrm>
            <a:off x="95431" y="2200318"/>
            <a:ext cx="4736212" cy="14163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Week 2: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Continue with your independent research homework. This is a Term Four task. Make sure your work is detailed and well presented.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Challenge yourself by completing the extra reading task.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0" name="Textbox 33">
            <a:extLst>
              <a:ext uri="{FF2B5EF4-FFF2-40B4-BE49-F238E27FC236}">
                <a16:creationId xmlns:a16="http://schemas.microsoft.com/office/drawing/2014/main" id="{299F46B5-4EA0-42B1-9BB6-49537B0A2350}"/>
              </a:ext>
            </a:extLst>
          </p:cNvPr>
          <p:cNvSpPr txBox="1">
            <a:spLocks/>
          </p:cNvSpPr>
          <p:nvPr/>
        </p:nvSpPr>
        <p:spPr>
          <a:xfrm>
            <a:off x="95431" y="3744794"/>
            <a:ext cx="4736212" cy="14163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Week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3: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Continue with your independent research homework. This is a Term Four task. Make sure your work is detailed and well presented.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Challenge yourself by completing the extra reading task.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1" name="Textbox 33">
            <a:extLst>
              <a:ext uri="{FF2B5EF4-FFF2-40B4-BE49-F238E27FC236}">
                <a16:creationId xmlns:a16="http://schemas.microsoft.com/office/drawing/2014/main" id="{96ED9EF9-AC73-4533-A829-DDC23BC6C232}"/>
              </a:ext>
            </a:extLst>
          </p:cNvPr>
          <p:cNvSpPr txBox="1">
            <a:spLocks/>
          </p:cNvSpPr>
          <p:nvPr/>
        </p:nvSpPr>
        <p:spPr>
          <a:xfrm>
            <a:off x="95431" y="5329738"/>
            <a:ext cx="4736212" cy="14163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Week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4: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1280">
              <a:spcBef>
                <a:spcPts val="35"/>
              </a:spcBef>
              <a:spcAft>
                <a:spcPts val="0"/>
              </a:spcAft>
            </a:pP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</a:rPr>
              <a:t>Continue with your independent research homework. This is a Term Four task. Make sure your work is detailed and well presented.</a:t>
            </a:r>
          </a:p>
          <a:p>
            <a:pPr marL="81280">
              <a:spcBef>
                <a:spcPts val="35"/>
              </a:spcBef>
              <a:spcAft>
                <a:spcPts val="0"/>
              </a:spcAft>
            </a:pPr>
            <a:endParaRPr lang="en-GB" sz="12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1280">
              <a:spcBef>
                <a:spcPts val="35"/>
              </a:spcBef>
              <a:spcAft>
                <a:spcPts val="0"/>
              </a:spcAft>
            </a:pP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</a:rPr>
              <a:t>Challenge yourself by completing the extra reading task.</a:t>
            </a:r>
          </a:p>
          <a:p>
            <a:pPr marL="81280">
              <a:spcBef>
                <a:spcPts val="35"/>
              </a:spcBef>
              <a:spcAft>
                <a:spcPts val="0"/>
              </a:spcAft>
            </a:pPr>
            <a:endParaRPr lang="en-US" sz="12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1280">
              <a:spcBef>
                <a:spcPts val="35"/>
              </a:spcBef>
              <a:spcAft>
                <a:spcPts val="0"/>
              </a:spcAft>
            </a:pPr>
            <a:r>
              <a:rPr lang="en-US" sz="1200" b="1" dirty="0"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2" name="Textbox 33">
            <a:extLst>
              <a:ext uri="{FF2B5EF4-FFF2-40B4-BE49-F238E27FC236}">
                <a16:creationId xmlns:a16="http://schemas.microsoft.com/office/drawing/2014/main" id="{90C8AE0B-993F-4445-8F02-D83AF2E18263}"/>
              </a:ext>
            </a:extLst>
          </p:cNvPr>
          <p:cNvSpPr txBox="1">
            <a:spLocks/>
          </p:cNvSpPr>
          <p:nvPr/>
        </p:nvSpPr>
        <p:spPr>
          <a:xfrm>
            <a:off x="5044373" y="635607"/>
            <a:ext cx="4736212" cy="14163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Week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5: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Continue with your independent research homework. This is a Term Four task. Make sure your work is detailed and well presented.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Challenge yourself by completing the extra reading task.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3" name="Textbox 33">
            <a:extLst>
              <a:ext uri="{FF2B5EF4-FFF2-40B4-BE49-F238E27FC236}">
                <a16:creationId xmlns:a16="http://schemas.microsoft.com/office/drawing/2014/main" id="{7FA412AB-0E1F-4B87-973E-35D1335FCEFB}"/>
              </a:ext>
            </a:extLst>
          </p:cNvPr>
          <p:cNvSpPr txBox="1">
            <a:spLocks/>
          </p:cNvSpPr>
          <p:nvPr/>
        </p:nvSpPr>
        <p:spPr>
          <a:xfrm>
            <a:off x="5044373" y="2200317"/>
            <a:ext cx="4736212" cy="14163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Week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6: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Continue with your independent research homework. This is a Term Four task. Make sure your work is detailed and well presented.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Challenge yourself by completing the extra reading task.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5" name="Textbox 33">
            <a:extLst>
              <a:ext uri="{FF2B5EF4-FFF2-40B4-BE49-F238E27FC236}">
                <a16:creationId xmlns:a16="http://schemas.microsoft.com/office/drawing/2014/main" id="{502F48F1-ED26-4001-BCAE-B22BC535AE29}"/>
              </a:ext>
            </a:extLst>
          </p:cNvPr>
          <p:cNvSpPr txBox="1">
            <a:spLocks/>
          </p:cNvSpPr>
          <p:nvPr/>
        </p:nvSpPr>
        <p:spPr>
          <a:xfrm>
            <a:off x="5044373" y="3744793"/>
            <a:ext cx="4736212" cy="14163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Key Vocabulary: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i="1" dirty="0">
                <a:latin typeface="Calibri" panose="020F0502020204030204" pitchFamily="34" charset="0"/>
                <a:ea typeface="Calibri" panose="020F0502020204030204" pitchFamily="34" charset="0"/>
              </a:rPr>
              <a:t>Plague, Bubonic, Pneumonic, Septicemic, Apothecary, Physician, Penance, Statute, Revolt, Protestant, Reformation, Annulment, Act, Supremacy</a:t>
            </a:r>
            <a:r>
              <a:rPr lang="en-US" sz="1200" b="1" i="1">
                <a:latin typeface="Calibri" panose="020F0502020204030204" pitchFamily="34" charset="0"/>
                <a:ea typeface="Calibri" panose="020F0502020204030204" pitchFamily="34" charset="0"/>
              </a:rPr>
              <a:t>, Dissolution</a:t>
            </a: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0430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0">
            <a:extLst>
              <a:ext uri="{FF2B5EF4-FFF2-40B4-BE49-F238E27FC236}">
                <a16:creationId xmlns:a16="http://schemas.microsoft.com/office/drawing/2014/main" id="{3973B9B9-C15B-43C8-BCDE-7B5D1E493AA3}"/>
              </a:ext>
            </a:extLst>
          </p:cNvPr>
          <p:cNvSpPr txBox="1">
            <a:spLocks/>
          </p:cNvSpPr>
          <p:nvPr/>
        </p:nvSpPr>
        <p:spPr>
          <a:xfrm>
            <a:off x="95431" y="5949244"/>
            <a:ext cx="9685154" cy="7725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1150"/>
              </a:lnSpc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 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1150"/>
              </a:lnSpc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Key vocabulary: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China</a:t>
            </a: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	One child policy,	Communism, 		Demography,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Three Gorges dam	Yangtze</a:t>
            </a: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33">
            <a:extLst>
              <a:ext uri="{FF2B5EF4-FFF2-40B4-BE49-F238E27FC236}">
                <a16:creationId xmlns:a16="http://schemas.microsoft.com/office/drawing/2014/main" id="{E3A55620-2632-4F83-970A-7D6DBB1A7945}"/>
              </a:ext>
            </a:extLst>
          </p:cNvPr>
          <p:cNvSpPr txBox="1">
            <a:spLocks/>
          </p:cNvSpPr>
          <p:nvPr/>
        </p:nvSpPr>
        <p:spPr>
          <a:xfrm>
            <a:off x="95431" y="626466"/>
            <a:ext cx="4736212" cy="170538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Week 1: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Complete set tasks on SENECA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This will be marked online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D65E56-08EE-4A49-97B1-B4D308B1781C}"/>
              </a:ext>
            </a:extLst>
          </p:cNvPr>
          <p:cNvSpPr txBox="1"/>
          <p:nvPr/>
        </p:nvSpPr>
        <p:spPr>
          <a:xfrm>
            <a:off x="95431" y="66040"/>
            <a:ext cx="9685154" cy="46166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Geography</a:t>
            </a:r>
          </a:p>
        </p:txBody>
      </p:sp>
      <p:sp>
        <p:nvSpPr>
          <p:cNvPr id="11" name="Textbox 33">
            <a:extLst>
              <a:ext uri="{FF2B5EF4-FFF2-40B4-BE49-F238E27FC236}">
                <a16:creationId xmlns:a16="http://schemas.microsoft.com/office/drawing/2014/main" id="{C685EFA8-18AF-4154-9A9C-0E84FA264F90}"/>
              </a:ext>
            </a:extLst>
          </p:cNvPr>
          <p:cNvSpPr txBox="1">
            <a:spLocks/>
          </p:cNvSpPr>
          <p:nvPr/>
        </p:nvSpPr>
        <p:spPr>
          <a:xfrm>
            <a:off x="5074359" y="626465"/>
            <a:ext cx="4706226" cy="170538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4: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Complete set tasks on SENECA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This will be marked online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Textbox 33">
            <a:extLst>
              <a:ext uri="{FF2B5EF4-FFF2-40B4-BE49-F238E27FC236}">
                <a16:creationId xmlns:a16="http://schemas.microsoft.com/office/drawing/2014/main" id="{8F806E06-F4EA-4ED4-9AA1-7F62AA51B23A}"/>
              </a:ext>
            </a:extLst>
          </p:cNvPr>
          <p:cNvSpPr txBox="1">
            <a:spLocks/>
          </p:cNvSpPr>
          <p:nvPr/>
        </p:nvSpPr>
        <p:spPr>
          <a:xfrm>
            <a:off x="5074359" y="2553889"/>
            <a:ext cx="4706226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5: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Complete set tasks on SENECA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This will be marked online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3" name="Textbox 33">
            <a:extLst>
              <a:ext uri="{FF2B5EF4-FFF2-40B4-BE49-F238E27FC236}">
                <a16:creationId xmlns:a16="http://schemas.microsoft.com/office/drawing/2014/main" id="{E2C88F8C-9D99-4DA5-A0F2-AC3943AA1F36}"/>
              </a:ext>
            </a:extLst>
          </p:cNvPr>
          <p:cNvSpPr txBox="1">
            <a:spLocks/>
          </p:cNvSpPr>
          <p:nvPr/>
        </p:nvSpPr>
        <p:spPr>
          <a:xfrm>
            <a:off x="95431" y="2553891"/>
            <a:ext cx="4736212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2: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Complete set tasks on SENECA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This will be marked online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14" name="Textbox 33">
            <a:extLst>
              <a:ext uri="{FF2B5EF4-FFF2-40B4-BE49-F238E27FC236}">
                <a16:creationId xmlns:a16="http://schemas.microsoft.com/office/drawing/2014/main" id="{5A1274F4-7A5B-4945-97BB-A27E057C4C42}"/>
              </a:ext>
            </a:extLst>
          </p:cNvPr>
          <p:cNvSpPr txBox="1">
            <a:spLocks/>
          </p:cNvSpPr>
          <p:nvPr/>
        </p:nvSpPr>
        <p:spPr>
          <a:xfrm>
            <a:off x="5074359" y="4367132"/>
            <a:ext cx="4706226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6: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Complete set tasks on SENECA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This will be marked online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5" name="Textbox 33">
            <a:extLst>
              <a:ext uri="{FF2B5EF4-FFF2-40B4-BE49-F238E27FC236}">
                <a16:creationId xmlns:a16="http://schemas.microsoft.com/office/drawing/2014/main" id="{A52F0DFD-EFB1-4088-BA71-8F77E80FA754}"/>
              </a:ext>
            </a:extLst>
          </p:cNvPr>
          <p:cNvSpPr txBox="1">
            <a:spLocks/>
          </p:cNvSpPr>
          <p:nvPr/>
        </p:nvSpPr>
        <p:spPr>
          <a:xfrm>
            <a:off x="95431" y="4367132"/>
            <a:ext cx="4736212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3: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Complete set tasks on SENECA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This will be marked online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2654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0">
            <a:extLst>
              <a:ext uri="{FF2B5EF4-FFF2-40B4-BE49-F238E27FC236}">
                <a16:creationId xmlns:a16="http://schemas.microsoft.com/office/drawing/2014/main" id="{3973B9B9-C15B-43C8-BCDE-7B5D1E493AA3}"/>
              </a:ext>
            </a:extLst>
          </p:cNvPr>
          <p:cNvSpPr txBox="1">
            <a:spLocks/>
          </p:cNvSpPr>
          <p:nvPr/>
        </p:nvSpPr>
        <p:spPr>
          <a:xfrm>
            <a:off x="1018406" y="6152955"/>
            <a:ext cx="7869188" cy="42599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934"/>
              </a:lnSpc>
            </a:pPr>
            <a:r>
              <a:rPr lang="en-US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975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934"/>
              </a:lnSpc>
            </a:pPr>
            <a:r>
              <a:rPr lang="en-US" sz="975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Key vocabulary: </a:t>
            </a:r>
          </a:p>
        </p:txBody>
      </p:sp>
      <p:sp>
        <p:nvSpPr>
          <p:cNvPr id="5" name="Textbox 33">
            <a:extLst>
              <a:ext uri="{FF2B5EF4-FFF2-40B4-BE49-F238E27FC236}">
                <a16:creationId xmlns:a16="http://schemas.microsoft.com/office/drawing/2014/main" id="{E3A55620-2632-4F83-970A-7D6DBB1A7945}"/>
              </a:ext>
            </a:extLst>
          </p:cNvPr>
          <p:cNvSpPr txBox="1">
            <a:spLocks/>
          </p:cNvSpPr>
          <p:nvPr/>
        </p:nvSpPr>
        <p:spPr>
          <a:xfrm>
            <a:off x="177550" y="685255"/>
            <a:ext cx="4652484" cy="162647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129"/>
              </a:spcBef>
              <a:tabLst>
                <a:tab pos="204311" algn="l"/>
              </a:tabLst>
            </a:pPr>
            <a:r>
              <a:rPr lang="en-US" sz="975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Week 1: collect booklet set in class. </a:t>
            </a:r>
          </a:p>
          <a:p>
            <a:pPr>
              <a:spcBef>
                <a:spcPts val="1129"/>
              </a:spcBef>
              <a:tabLst>
                <a:tab pos="204311" algn="l"/>
              </a:tabLst>
            </a:pPr>
            <a:r>
              <a:rPr lang="en-US" sz="975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Learn key vocab set on teams:</a:t>
            </a:r>
          </a:p>
          <a:p>
            <a:pPr>
              <a:spcBef>
                <a:spcPts val="1129"/>
              </a:spcBef>
              <a:tabLst>
                <a:tab pos="204311" algn="l"/>
              </a:tabLst>
            </a:pPr>
            <a:endParaRPr lang="en-US" sz="975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129"/>
              </a:spcBef>
              <a:tabLst>
                <a:tab pos="204311" algn="l"/>
              </a:tabLst>
            </a:pPr>
            <a:endParaRPr lang="en-US" sz="975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129"/>
              </a:spcBef>
              <a:tabLst>
                <a:tab pos="204311" algn="l"/>
              </a:tabLst>
            </a:pPr>
            <a:r>
              <a:rPr lang="en-US" sz="975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D65E56-08EE-4A49-97B1-B4D308B1781C}"/>
              </a:ext>
            </a:extLst>
          </p:cNvPr>
          <p:cNvSpPr txBox="1"/>
          <p:nvPr/>
        </p:nvSpPr>
        <p:spPr>
          <a:xfrm>
            <a:off x="0" y="94702"/>
            <a:ext cx="9906000" cy="492443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600">
                <a:solidFill>
                  <a:schemeClr val="bg1"/>
                </a:solidFill>
              </a:rPr>
              <a:t>Year 7 T4 </a:t>
            </a:r>
            <a:r>
              <a:rPr lang="en-GB" sz="2600" dirty="0">
                <a:solidFill>
                  <a:schemeClr val="bg1"/>
                </a:solidFill>
              </a:rPr>
              <a:t>French</a:t>
            </a:r>
          </a:p>
        </p:txBody>
      </p:sp>
      <p:sp>
        <p:nvSpPr>
          <p:cNvPr id="11" name="Textbox 33">
            <a:extLst>
              <a:ext uri="{FF2B5EF4-FFF2-40B4-BE49-F238E27FC236}">
                <a16:creationId xmlns:a16="http://schemas.microsoft.com/office/drawing/2014/main" id="{C685EFA8-18AF-4154-9A9C-0E84FA264F90}"/>
              </a:ext>
            </a:extLst>
          </p:cNvPr>
          <p:cNvSpPr txBox="1">
            <a:spLocks/>
          </p:cNvSpPr>
          <p:nvPr/>
        </p:nvSpPr>
        <p:spPr>
          <a:xfrm>
            <a:off x="5051604" y="668875"/>
            <a:ext cx="4676846" cy="1661179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129"/>
              </a:spcBef>
              <a:tabLst>
                <a:tab pos="204311" algn="l"/>
              </a:tabLst>
            </a:pPr>
            <a:r>
              <a:rPr lang="en-US" sz="975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Week 4: </a:t>
            </a:r>
          </a:p>
          <a:p>
            <a:pPr>
              <a:spcBef>
                <a:spcPts val="1129"/>
              </a:spcBef>
              <a:tabLst>
                <a:tab pos="204311" algn="l"/>
              </a:tabLst>
            </a:pPr>
            <a:r>
              <a:rPr lang="en-US" sz="975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extended writing task which will be set on teams about your </a:t>
            </a:r>
            <a:r>
              <a:rPr lang="en-US" sz="975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favourite</a:t>
            </a:r>
            <a:r>
              <a:rPr lang="en-US" sz="975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hobbies. The question is: </a:t>
            </a:r>
            <a:r>
              <a:rPr lang="en-US" sz="975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qu’est</a:t>
            </a:r>
            <a:r>
              <a:rPr lang="en-US" sz="975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que </a:t>
            </a:r>
            <a:r>
              <a:rPr lang="en-US" sz="975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tu</a:t>
            </a:r>
            <a:r>
              <a:rPr lang="en-US" sz="975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975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aimes</a:t>
            </a:r>
            <a:r>
              <a:rPr lang="en-US" sz="975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faire? </a:t>
            </a:r>
          </a:p>
        </p:txBody>
      </p:sp>
      <p:sp>
        <p:nvSpPr>
          <p:cNvPr id="12" name="Textbox 33">
            <a:extLst>
              <a:ext uri="{FF2B5EF4-FFF2-40B4-BE49-F238E27FC236}">
                <a16:creationId xmlns:a16="http://schemas.microsoft.com/office/drawing/2014/main" id="{8F806E06-F4EA-4ED4-9AA1-7F62AA51B23A}"/>
              </a:ext>
            </a:extLst>
          </p:cNvPr>
          <p:cNvSpPr txBox="1">
            <a:spLocks/>
          </p:cNvSpPr>
          <p:nvPr/>
        </p:nvSpPr>
        <p:spPr>
          <a:xfrm>
            <a:off x="5051604" y="2446986"/>
            <a:ext cx="4676846" cy="71102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129"/>
              </a:spcBef>
              <a:tabLst>
                <a:tab pos="204311" algn="l"/>
              </a:tabLst>
            </a:pPr>
            <a:r>
              <a:rPr lang="en-US" sz="975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Week 5: </a:t>
            </a:r>
          </a:p>
          <a:p>
            <a:pPr lvl="1">
              <a:spcBef>
                <a:spcPts val="1129"/>
              </a:spcBef>
              <a:tabLst>
                <a:tab pos="204311" algn="l"/>
              </a:tabLst>
            </a:pPr>
            <a:r>
              <a:rPr lang="en-GB" sz="975" dirty="0">
                <a:latin typeface="Calibri" panose="020F0502020204030204" pitchFamily="34" charset="0"/>
                <a:ea typeface="Calibri" panose="020F0502020204030204" pitchFamily="34" charset="0"/>
              </a:rPr>
              <a:t>Learn the vocab set on teams. You’ll be tested on this on teams</a:t>
            </a:r>
          </a:p>
        </p:txBody>
      </p:sp>
      <p:sp>
        <p:nvSpPr>
          <p:cNvPr id="13" name="Textbox 33">
            <a:extLst>
              <a:ext uri="{FF2B5EF4-FFF2-40B4-BE49-F238E27FC236}">
                <a16:creationId xmlns:a16="http://schemas.microsoft.com/office/drawing/2014/main" id="{E2C88F8C-9D99-4DA5-A0F2-AC3943AA1F36}"/>
              </a:ext>
            </a:extLst>
          </p:cNvPr>
          <p:cNvSpPr txBox="1">
            <a:spLocks/>
          </p:cNvSpPr>
          <p:nvPr/>
        </p:nvSpPr>
        <p:spPr>
          <a:xfrm>
            <a:off x="177550" y="2459399"/>
            <a:ext cx="4652484" cy="1533105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129"/>
              </a:spcBef>
              <a:tabLst>
                <a:tab pos="204311" algn="l"/>
              </a:tabLst>
            </a:pPr>
            <a:r>
              <a:rPr lang="en-US" sz="975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Week 2</a:t>
            </a:r>
          </a:p>
          <a:p>
            <a:pPr>
              <a:spcBef>
                <a:spcPts val="1129"/>
              </a:spcBef>
              <a:tabLst>
                <a:tab pos="204311" algn="l"/>
              </a:tabLst>
            </a:pPr>
            <a:r>
              <a:rPr lang="en-US" sz="975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extended writing: Write a paragraph, describing  what sports you do or don’t do in French . Include: the negative in French, give opinions and reasons in French. This needs to be 40 words</a:t>
            </a:r>
          </a:p>
          <a:p>
            <a:pPr>
              <a:spcBef>
                <a:spcPts val="1129"/>
              </a:spcBef>
              <a:tabLst>
                <a:tab pos="204311" algn="l"/>
              </a:tabLst>
            </a:pPr>
            <a:r>
              <a:rPr lang="en-US" sz="975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>
              <a:spcBef>
                <a:spcPts val="1129"/>
              </a:spcBef>
              <a:tabLst>
                <a:tab pos="204311" algn="l"/>
              </a:tabLst>
            </a:pPr>
            <a:endParaRPr lang="en-US" sz="975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129"/>
              </a:spcBef>
              <a:tabLst>
                <a:tab pos="204311" algn="l"/>
              </a:tabLst>
            </a:pPr>
            <a:endParaRPr lang="en-US" sz="975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129"/>
              </a:spcBef>
              <a:tabLst>
                <a:tab pos="204311" algn="l"/>
              </a:tabLst>
            </a:pPr>
            <a:endParaRPr lang="en-US" sz="975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129"/>
              </a:spcBef>
              <a:tabLst>
                <a:tab pos="204311" algn="l"/>
              </a:tabLst>
            </a:pPr>
            <a:endParaRPr lang="en-US" sz="975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129"/>
              </a:spcBef>
              <a:tabLst>
                <a:tab pos="204311" algn="l"/>
              </a:tabLst>
            </a:pPr>
            <a:r>
              <a:rPr lang="en-US" sz="975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>
              <a:spcBef>
                <a:spcPts val="1129"/>
              </a:spcBef>
              <a:tabLst>
                <a:tab pos="204311" algn="l"/>
              </a:tabLst>
            </a:pPr>
            <a:endParaRPr lang="en-US" sz="975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4" name="Textbox 33">
            <a:extLst>
              <a:ext uri="{FF2B5EF4-FFF2-40B4-BE49-F238E27FC236}">
                <a16:creationId xmlns:a16="http://schemas.microsoft.com/office/drawing/2014/main" id="{5A1274F4-7A5B-4945-97BB-A27E057C4C42}"/>
              </a:ext>
            </a:extLst>
          </p:cNvPr>
          <p:cNvSpPr txBox="1">
            <a:spLocks/>
          </p:cNvSpPr>
          <p:nvPr/>
        </p:nvSpPr>
        <p:spPr>
          <a:xfrm>
            <a:off x="5051604" y="3274945"/>
            <a:ext cx="4652483" cy="243111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129"/>
              </a:spcBef>
              <a:tabLst>
                <a:tab pos="204311" algn="l"/>
              </a:tabLst>
            </a:pPr>
            <a:r>
              <a:rPr lang="en-US" sz="975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Week 6: </a:t>
            </a:r>
          </a:p>
          <a:p>
            <a:pPr lvl="1">
              <a:spcBef>
                <a:spcPts val="1129"/>
              </a:spcBef>
              <a:tabLst>
                <a:tab pos="204311" algn="l"/>
              </a:tabLst>
            </a:pPr>
            <a:r>
              <a:rPr lang="en-GB" sz="975" dirty="0">
                <a:latin typeface="Calibri" panose="020F0502020204030204" pitchFamily="34" charset="0"/>
                <a:ea typeface="Calibri" panose="020F0502020204030204" pitchFamily="34" charset="0"/>
              </a:rPr>
              <a:t>Revision for term 4 Speaking Assessment. This will be set on teams.</a:t>
            </a:r>
          </a:p>
          <a:p>
            <a:pPr lvl="1">
              <a:spcBef>
                <a:spcPts val="1129"/>
              </a:spcBef>
              <a:tabLst>
                <a:tab pos="204311" algn="l"/>
              </a:tabLst>
            </a:pPr>
            <a:r>
              <a:rPr lang="en-GB" sz="975" dirty="0">
                <a:latin typeface="Calibri" panose="020F0502020204030204" pitchFamily="34" charset="0"/>
                <a:ea typeface="Calibri" panose="020F0502020204030204" pitchFamily="34" charset="0"/>
              </a:rPr>
              <a:t>In addition to this learn vocab for term 5. This will be set on teams.  </a:t>
            </a:r>
          </a:p>
          <a:p>
            <a:pPr lvl="1">
              <a:spcBef>
                <a:spcPts val="1129"/>
              </a:spcBef>
              <a:tabLst>
                <a:tab pos="204311" algn="l"/>
              </a:tabLst>
            </a:pPr>
            <a:endParaRPr lang="en-GB" sz="975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129"/>
              </a:spcBef>
              <a:tabLst>
                <a:tab pos="204311" algn="l"/>
              </a:tabLst>
            </a:pPr>
            <a:endParaRPr lang="en-GB" sz="975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5" name="Textbox 33">
            <a:extLst>
              <a:ext uri="{FF2B5EF4-FFF2-40B4-BE49-F238E27FC236}">
                <a16:creationId xmlns:a16="http://schemas.microsoft.com/office/drawing/2014/main" id="{A52F0DFD-EFB1-4088-BA71-8F77E80FA754}"/>
              </a:ext>
            </a:extLst>
          </p:cNvPr>
          <p:cNvSpPr txBox="1">
            <a:spLocks/>
          </p:cNvSpPr>
          <p:nvPr/>
        </p:nvSpPr>
        <p:spPr>
          <a:xfrm>
            <a:off x="177549" y="4200019"/>
            <a:ext cx="4652483" cy="132787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129"/>
              </a:spcBef>
              <a:tabLst>
                <a:tab pos="204311" algn="l"/>
              </a:tabLst>
            </a:pPr>
            <a:r>
              <a:rPr lang="en-US" sz="975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Week 3: </a:t>
            </a:r>
          </a:p>
          <a:p>
            <a:pPr>
              <a:spcBef>
                <a:spcPts val="1129"/>
              </a:spcBef>
              <a:tabLst>
                <a:tab pos="204311" algn="l"/>
              </a:tabLst>
            </a:pPr>
            <a:r>
              <a:rPr lang="en-US" sz="975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Learn the vocab set on teams. You’ll be tested on this in class.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38453E9-926B-33AF-4FF9-E49CF3F809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7939" y="6234685"/>
            <a:ext cx="3685351" cy="262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785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0">
            <a:extLst>
              <a:ext uri="{FF2B5EF4-FFF2-40B4-BE49-F238E27FC236}">
                <a16:creationId xmlns:a16="http://schemas.microsoft.com/office/drawing/2014/main" id="{3973B9B9-C15B-43C8-BCDE-7B5D1E493AA3}"/>
              </a:ext>
            </a:extLst>
          </p:cNvPr>
          <p:cNvSpPr txBox="1">
            <a:spLocks/>
          </p:cNvSpPr>
          <p:nvPr/>
        </p:nvSpPr>
        <p:spPr>
          <a:xfrm>
            <a:off x="95431" y="5949244"/>
            <a:ext cx="9685154" cy="7725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1150"/>
              </a:lnSpc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1150"/>
              </a:lnSpc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Key vocabulary: </a:t>
            </a:r>
          </a:p>
          <a:p>
            <a:pPr algn="just">
              <a:lnSpc>
                <a:spcPts val="1150"/>
              </a:lnSpc>
            </a:pPr>
            <a:r>
              <a:rPr lang="en-GB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Line, pattern, shape, colour, composition, coral, sea ferns, starfish, seahorse</a:t>
            </a:r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</a:rPr>
              <a:t>, watercolour, critical study</a:t>
            </a:r>
            <a:endParaRPr lang="en-GB" sz="1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1150"/>
              </a:lnSpc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33">
            <a:extLst>
              <a:ext uri="{FF2B5EF4-FFF2-40B4-BE49-F238E27FC236}">
                <a16:creationId xmlns:a16="http://schemas.microsoft.com/office/drawing/2014/main" id="{E3A55620-2632-4F83-970A-7D6DBB1A7945}"/>
              </a:ext>
            </a:extLst>
          </p:cNvPr>
          <p:cNvSpPr txBox="1">
            <a:spLocks/>
          </p:cNvSpPr>
          <p:nvPr/>
        </p:nvSpPr>
        <p:spPr>
          <a:xfrm>
            <a:off x="95431" y="626466"/>
            <a:ext cx="4736212" cy="170538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Week 1: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From your research of </a:t>
            </a:r>
            <a:r>
              <a:rPr lang="en-US" sz="12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Yellena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James’s work, draw part of one of her pieces of work using line only. Keep this work for week two as you will be adding to the drawing. </a:t>
            </a: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D65E56-08EE-4A49-97B1-B4D308B1781C}"/>
              </a:ext>
            </a:extLst>
          </p:cNvPr>
          <p:cNvSpPr txBox="1"/>
          <p:nvPr/>
        </p:nvSpPr>
        <p:spPr>
          <a:xfrm>
            <a:off x="95431" y="66040"/>
            <a:ext cx="9685154" cy="46166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>
                <a:solidFill>
                  <a:schemeClr val="bg1"/>
                </a:solidFill>
              </a:rPr>
              <a:t>Art and Design Year 7 Term 3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11" name="Textbox 33">
            <a:extLst>
              <a:ext uri="{FF2B5EF4-FFF2-40B4-BE49-F238E27FC236}">
                <a16:creationId xmlns:a16="http://schemas.microsoft.com/office/drawing/2014/main" id="{C685EFA8-18AF-4154-9A9C-0E84FA264F90}"/>
              </a:ext>
            </a:extLst>
          </p:cNvPr>
          <p:cNvSpPr txBox="1">
            <a:spLocks/>
          </p:cNvSpPr>
          <p:nvPr/>
        </p:nvSpPr>
        <p:spPr>
          <a:xfrm>
            <a:off x="5074359" y="626465"/>
            <a:ext cx="4706226" cy="170538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4: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Make a careful line drawing from an image of a seahorse or starfish. Keep this work until next week as you will be adding to it. </a:t>
            </a: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Textbox 33">
            <a:extLst>
              <a:ext uri="{FF2B5EF4-FFF2-40B4-BE49-F238E27FC236}">
                <a16:creationId xmlns:a16="http://schemas.microsoft.com/office/drawing/2014/main" id="{8F806E06-F4EA-4ED4-9AA1-7F62AA51B23A}"/>
              </a:ext>
            </a:extLst>
          </p:cNvPr>
          <p:cNvSpPr txBox="1">
            <a:spLocks/>
          </p:cNvSpPr>
          <p:nvPr/>
        </p:nvSpPr>
        <p:spPr>
          <a:xfrm>
            <a:off x="5074359" y="2553889"/>
            <a:ext cx="4706226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5: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Add tone or </a:t>
            </a:r>
            <a:r>
              <a:rPr lang="en-US" sz="12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colour</a:t>
            </a: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to your seahorse or starfish drawing.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3" name="Textbox 33">
            <a:extLst>
              <a:ext uri="{FF2B5EF4-FFF2-40B4-BE49-F238E27FC236}">
                <a16:creationId xmlns:a16="http://schemas.microsoft.com/office/drawing/2014/main" id="{E2C88F8C-9D99-4DA5-A0F2-AC3943AA1F36}"/>
              </a:ext>
            </a:extLst>
          </p:cNvPr>
          <p:cNvSpPr txBox="1">
            <a:spLocks/>
          </p:cNvSpPr>
          <p:nvPr/>
        </p:nvSpPr>
        <p:spPr>
          <a:xfrm>
            <a:off x="95431" y="2553891"/>
            <a:ext cx="4736212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2: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From the drawing you did last week that was inspired by </a:t>
            </a:r>
            <a:r>
              <a:rPr lang="en-US" sz="12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Yellena</a:t>
            </a: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James please complete this using tone or </a:t>
            </a:r>
            <a:r>
              <a:rPr lang="en-US" sz="12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colour</a:t>
            </a: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</p:txBody>
      </p:sp>
      <p:sp>
        <p:nvSpPr>
          <p:cNvPr id="14" name="Textbox 33">
            <a:extLst>
              <a:ext uri="{FF2B5EF4-FFF2-40B4-BE49-F238E27FC236}">
                <a16:creationId xmlns:a16="http://schemas.microsoft.com/office/drawing/2014/main" id="{5A1274F4-7A5B-4945-97BB-A27E057C4C42}"/>
              </a:ext>
            </a:extLst>
          </p:cNvPr>
          <p:cNvSpPr txBox="1">
            <a:spLocks/>
          </p:cNvSpPr>
          <p:nvPr/>
        </p:nvSpPr>
        <p:spPr>
          <a:xfrm>
            <a:off x="5074359" y="4367132"/>
            <a:ext cx="4706226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6: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Research </a:t>
            </a:r>
            <a:r>
              <a:rPr lang="en-US" sz="12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watercolour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painting. Create a PowerPoint slide of examples of </a:t>
            </a:r>
            <a:r>
              <a:rPr lang="en-US" sz="12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watercolour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paintings. </a:t>
            </a: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5" name="Textbox 33">
            <a:extLst>
              <a:ext uri="{FF2B5EF4-FFF2-40B4-BE49-F238E27FC236}">
                <a16:creationId xmlns:a16="http://schemas.microsoft.com/office/drawing/2014/main" id="{A52F0DFD-EFB1-4088-BA71-8F77E80FA754}"/>
              </a:ext>
            </a:extLst>
          </p:cNvPr>
          <p:cNvSpPr txBox="1">
            <a:spLocks/>
          </p:cNvSpPr>
          <p:nvPr/>
        </p:nvSpPr>
        <p:spPr>
          <a:xfrm>
            <a:off x="95431" y="4367132"/>
            <a:ext cx="4736212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3: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Make a careful line drawing from an image of  a piece of coral or a sea fern.</a:t>
            </a: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GB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1861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0">
            <a:extLst>
              <a:ext uri="{FF2B5EF4-FFF2-40B4-BE49-F238E27FC236}">
                <a16:creationId xmlns:a16="http://schemas.microsoft.com/office/drawing/2014/main" id="{3973B9B9-C15B-43C8-BCDE-7B5D1E493AA3}"/>
              </a:ext>
            </a:extLst>
          </p:cNvPr>
          <p:cNvSpPr txBox="1">
            <a:spLocks/>
          </p:cNvSpPr>
          <p:nvPr/>
        </p:nvSpPr>
        <p:spPr>
          <a:xfrm>
            <a:off x="95431" y="5949244"/>
            <a:ext cx="9685154" cy="7725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1150"/>
              </a:lnSpc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1150"/>
              </a:lnSpc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Key vocabulary: Set, Staging, Mythology, Character, Character Profile, Monologue</a:t>
            </a:r>
          </a:p>
        </p:txBody>
      </p:sp>
      <p:sp>
        <p:nvSpPr>
          <p:cNvPr id="5" name="Textbox 33">
            <a:extLst>
              <a:ext uri="{FF2B5EF4-FFF2-40B4-BE49-F238E27FC236}">
                <a16:creationId xmlns:a16="http://schemas.microsoft.com/office/drawing/2014/main" id="{E3A55620-2632-4F83-970A-7D6DBB1A7945}"/>
              </a:ext>
            </a:extLst>
          </p:cNvPr>
          <p:cNvSpPr txBox="1">
            <a:spLocks/>
          </p:cNvSpPr>
          <p:nvPr/>
        </p:nvSpPr>
        <p:spPr>
          <a:xfrm>
            <a:off x="95431" y="626466"/>
            <a:ext cx="4736212" cy="170538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Week 1: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Greek Theatre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Using Google as a tool, revise the different parts of the theatre.  Draw out a plan of a Greek Amphitheatre, and label it correctly with all of the different elements that we have done in class.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D65E56-08EE-4A49-97B1-B4D308B1781C}"/>
              </a:ext>
            </a:extLst>
          </p:cNvPr>
          <p:cNvSpPr txBox="1"/>
          <p:nvPr/>
        </p:nvSpPr>
        <p:spPr>
          <a:xfrm>
            <a:off x="95431" y="66040"/>
            <a:ext cx="9685154" cy="46166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Drama Year 7</a:t>
            </a:r>
          </a:p>
        </p:txBody>
      </p:sp>
      <p:sp>
        <p:nvSpPr>
          <p:cNvPr id="11" name="Textbox 33">
            <a:extLst>
              <a:ext uri="{FF2B5EF4-FFF2-40B4-BE49-F238E27FC236}">
                <a16:creationId xmlns:a16="http://schemas.microsoft.com/office/drawing/2014/main" id="{C685EFA8-18AF-4154-9A9C-0E84FA264F90}"/>
              </a:ext>
            </a:extLst>
          </p:cNvPr>
          <p:cNvSpPr txBox="1">
            <a:spLocks/>
          </p:cNvSpPr>
          <p:nvPr/>
        </p:nvSpPr>
        <p:spPr>
          <a:xfrm>
            <a:off x="5074359" y="626465"/>
            <a:ext cx="4706226" cy="170538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4: </a:t>
            </a:r>
            <a:endParaRPr lang="en-GB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Scripting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We have looked at the character of Hercules in class.  Write a short monologue to explain why he is undergoing the labours that he has had set for him. </a:t>
            </a:r>
            <a:endParaRPr lang="en-US" sz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Textbox 33">
            <a:extLst>
              <a:ext uri="{FF2B5EF4-FFF2-40B4-BE49-F238E27FC236}">
                <a16:creationId xmlns:a16="http://schemas.microsoft.com/office/drawing/2014/main" id="{8F806E06-F4EA-4ED4-9AA1-7F62AA51B23A}"/>
              </a:ext>
            </a:extLst>
          </p:cNvPr>
          <p:cNvSpPr txBox="1">
            <a:spLocks/>
          </p:cNvSpPr>
          <p:nvPr/>
        </p:nvSpPr>
        <p:spPr>
          <a:xfrm>
            <a:off x="5074359" y="2553889"/>
            <a:ext cx="4706226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5: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Rehearsal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Find ten minutes at the start of </a:t>
            </a:r>
            <a:r>
              <a:rPr lang="en-US" sz="1200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one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lunch or breaktime to practice the work that you have been doing in your group to make it ready to show the rest of the class.</a:t>
            </a: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3" name="Textbox 33">
            <a:extLst>
              <a:ext uri="{FF2B5EF4-FFF2-40B4-BE49-F238E27FC236}">
                <a16:creationId xmlns:a16="http://schemas.microsoft.com/office/drawing/2014/main" id="{E2C88F8C-9D99-4DA5-A0F2-AC3943AA1F36}"/>
              </a:ext>
            </a:extLst>
          </p:cNvPr>
          <p:cNvSpPr txBox="1">
            <a:spLocks/>
          </p:cNvSpPr>
          <p:nvPr/>
        </p:nvSpPr>
        <p:spPr>
          <a:xfrm>
            <a:off x="95431" y="2553891"/>
            <a:ext cx="4736212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2: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Greek Heroes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Pick a hero from Greek mythology.  Write a character profile for this hero at one of their most important victories.  Try to explain how this character feels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at any particular point.</a:t>
            </a: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14" name="Textbox 33">
            <a:extLst>
              <a:ext uri="{FF2B5EF4-FFF2-40B4-BE49-F238E27FC236}">
                <a16:creationId xmlns:a16="http://schemas.microsoft.com/office/drawing/2014/main" id="{5A1274F4-7A5B-4945-97BB-A27E057C4C42}"/>
              </a:ext>
            </a:extLst>
          </p:cNvPr>
          <p:cNvSpPr txBox="1">
            <a:spLocks/>
          </p:cNvSpPr>
          <p:nvPr/>
        </p:nvSpPr>
        <p:spPr>
          <a:xfrm>
            <a:off x="5074359" y="4367132"/>
            <a:ext cx="4706226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6: </a:t>
            </a:r>
            <a:endParaRPr lang="en-GB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Evaluate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Take some time to reflect on your performance in the class so far.  What could you do in order to improve your work </a:t>
            </a:r>
            <a:r>
              <a:rPr lang="en-GB" sz="12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moving forwards</a:t>
            </a: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?</a:t>
            </a:r>
            <a:endParaRPr lang="en-US" sz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5" name="Textbox 33">
            <a:extLst>
              <a:ext uri="{FF2B5EF4-FFF2-40B4-BE49-F238E27FC236}">
                <a16:creationId xmlns:a16="http://schemas.microsoft.com/office/drawing/2014/main" id="{A52F0DFD-EFB1-4088-BA71-8F77E80FA754}"/>
              </a:ext>
            </a:extLst>
          </p:cNvPr>
          <p:cNvSpPr txBox="1">
            <a:spLocks/>
          </p:cNvSpPr>
          <p:nvPr/>
        </p:nvSpPr>
        <p:spPr>
          <a:xfrm>
            <a:off x="95431" y="4367132"/>
            <a:ext cx="4736212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3: </a:t>
            </a:r>
            <a:endParaRPr lang="en-GB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Greek Myths</a:t>
            </a:r>
            <a:endParaRPr lang="en-GB" sz="1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Pick one of the Greek myths that we have looked at in class so far.  Draw out a storyboard of six different panels to show what would happen if you were to put this story on stage.</a:t>
            </a:r>
            <a:endParaRPr lang="en-US" sz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1029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0">
            <a:extLst>
              <a:ext uri="{FF2B5EF4-FFF2-40B4-BE49-F238E27FC236}">
                <a16:creationId xmlns:a16="http://schemas.microsoft.com/office/drawing/2014/main" id="{3973B9B9-C15B-43C8-BCDE-7B5D1E493AA3}"/>
              </a:ext>
            </a:extLst>
          </p:cNvPr>
          <p:cNvSpPr txBox="1">
            <a:spLocks/>
          </p:cNvSpPr>
          <p:nvPr/>
        </p:nvSpPr>
        <p:spPr>
          <a:xfrm>
            <a:off x="95431" y="5949244"/>
            <a:ext cx="9685154" cy="7725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ctr">
              <a:spcBef>
                <a:spcPts val="865"/>
              </a:spcBef>
            </a:pPr>
            <a:r>
              <a:rPr lang="en-US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Key vocabulary     </a:t>
            </a:r>
            <a:r>
              <a:rPr lang="en-US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percussion,	woodwind,	brass,	  percussion,   orchestra,   plucked,    bowed</a:t>
            </a:r>
            <a:br>
              <a:rPr lang="en-US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n-US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soprano,   alto,    tenor,    bass,    timbre,     sound quality,   technique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33">
            <a:extLst>
              <a:ext uri="{FF2B5EF4-FFF2-40B4-BE49-F238E27FC236}">
                <a16:creationId xmlns:a16="http://schemas.microsoft.com/office/drawing/2014/main" id="{E3A55620-2632-4F83-970A-7D6DBB1A7945}"/>
              </a:ext>
            </a:extLst>
          </p:cNvPr>
          <p:cNvSpPr txBox="1">
            <a:spLocks/>
          </p:cNvSpPr>
          <p:nvPr/>
        </p:nvSpPr>
        <p:spPr>
          <a:xfrm>
            <a:off x="95431" y="626466"/>
            <a:ext cx="4736212" cy="1705386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marL="90170">
              <a:spcBef>
                <a:spcPts val="1390"/>
              </a:spcBef>
              <a:buNone/>
              <a:tabLst>
                <a:tab pos="255270" algn="l"/>
              </a:tabLst>
            </a:pPr>
            <a:r>
              <a:rPr lang="en-US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Watch the following clip about the instruments of a percussion section in an orchestra. 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90170">
              <a:spcBef>
                <a:spcPts val="1390"/>
              </a:spcBef>
              <a:buNone/>
              <a:tabLst>
                <a:tab pos="255270" algn="l"/>
              </a:tabLst>
            </a:pPr>
            <a:r>
              <a:rPr lang="en-US" sz="1600" b="1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https://www.youtube.com/watch?v=xGKpngesISI</a:t>
            </a:r>
            <a:r>
              <a:rPr lang="en-US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90170">
              <a:spcBef>
                <a:spcPts val="1390"/>
              </a:spcBef>
              <a:buNone/>
              <a:tabLst>
                <a:tab pos="255270" algn="l"/>
              </a:tabLst>
            </a:pPr>
            <a:r>
              <a:rPr lang="en-US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Challenge: Find another piece of music where the percussion section is important 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D65E56-08EE-4A49-97B1-B4D308B1781C}"/>
              </a:ext>
            </a:extLst>
          </p:cNvPr>
          <p:cNvSpPr txBox="1"/>
          <p:nvPr/>
        </p:nvSpPr>
        <p:spPr>
          <a:xfrm>
            <a:off x="95431" y="66040"/>
            <a:ext cx="9685154" cy="46166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Music</a:t>
            </a:r>
          </a:p>
        </p:txBody>
      </p:sp>
      <p:sp>
        <p:nvSpPr>
          <p:cNvPr id="11" name="Textbox 33">
            <a:extLst>
              <a:ext uri="{FF2B5EF4-FFF2-40B4-BE49-F238E27FC236}">
                <a16:creationId xmlns:a16="http://schemas.microsoft.com/office/drawing/2014/main" id="{C685EFA8-18AF-4154-9A9C-0E84FA264F90}"/>
              </a:ext>
            </a:extLst>
          </p:cNvPr>
          <p:cNvSpPr txBox="1">
            <a:spLocks/>
          </p:cNvSpPr>
          <p:nvPr/>
        </p:nvSpPr>
        <p:spPr>
          <a:xfrm>
            <a:off x="5074359" y="626465"/>
            <a:ext cx="4706226" cy="170538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4: </a:t>
            </a:r>
          </a:p>
          <a:p>
            <a:pPr marL="81280">
              <a:spcBef>
                <a:spcPts val="35"/>
              </a:spcBef>
              <a:buNone/>
            </a:pPr>
            <a:r>
              <a:rPr lang="en-US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Watch the following clip about the instruments of the string section in an orchestra.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90170" marR="283210">
              <a:lnSpc>
                <a:spcPct val="96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90170" marR="283210">
              <a:lnSpc>
                <a:spcPct val="96000"/>
              </a:lnSpc>
              <a:buNone/>
            </a:pPr>
            <a:r>
              <a:rPr lang="en-US" sz="1400" b="1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https://www.youtube.com/watch?v=MP2_6OLummA</a:t>
            </a:r>
            <a:r>
              <a:rPr lang="en-US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90170" marR="283210">
              <a:lnSpc>
                <a:spcPct val="96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90170" marR="283210">
              <a:lnSpc>
                <a:spcPct val="96000"/>
              </a:lnSpc>
            </a:pPr>
            <a:r>
              <a:rPr lang="en-US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Challenge: Find a piece of music with </a:t>
            </a:r>
            <a:r>
              <a:rPr lang="en-US" sz="1600" b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only a string quartet.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Textbox 33">
            <a:extLst>
              <a:ext uri="{FF2B5EF4-FFF2-40B4-BE49-F238E27FC236}">
                <a16:creationId xmlns:a16="http://schemas.microsoft.com/office/drawing/2014/main" id="{8F806E06-F4EA-4ED4-9AA1-7F62AA51B23A}"/>
              </a:ext>
            </a:extLst>
          </p:cNvPr>
          <p:cNvSpPr txBox="1">
            <a:spLocks/>
          </p:cNvSpPr>
          <p:nvPr/>
        </p:nvSpPr>
        <p:spPr>
          <a:xfrm>
            <a:off x="5074359" y="2570410"/>
            <a:ext cx="4706226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marL="90170">
              <a:lnSpc>
                <a:spcPts val="168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Watch and listen to the following clip of the piece 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Hedwig’s Theme (from Harry Potter and the Philosopher’s Stone)</a:t>
            </a:r>
            <a:r>
              <a:rPr 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by John Williams.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ts val="168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ts val="1680"/>
              </a:lnSpc>
            </a:pPr>
            <a:r>
              <a:rPr lang="en-US" sz="1800" b="1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/>
              </a:rPr>
              <a:t>https://www.youtube.com/watch?v=GTXBLyp7_Dw</a:t>
            </a:r>
            <a:r>
              <a:rPr 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3" name="Textbox 33">
            <a:extLst>
              <a:ext uri="{FF2B5EF4-FFF2-40B4-BE49-F238E27FC236}">
                <a16:creationId xmlns:a16="http://schemas.microsoft.com/office/drawing/2014/main" id="{E2C88F8C-9D99-4DA5-A0F2-AC3943AA1F36}"/>
              </a:ext>
            </a:extLst>
          </p:cNvPr>
          <p:cNvSpPr txBox="1">
            <a:spLocks/>
          </p:cNvSpPr>
          <p:nvPr/>
        </p:nvSpPr>
        <p:spPr>
          <a:xfrm>
            <a:off x="95431" y="2553891"/>
            <a:ext cx="4736212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marL="81280">
              <a:spcBef>
                <a:spcPts val="35"/>
              </a:spcBef>
              <a:buNone/>
            </a:pPr>
            <a:r>
              <a:rPr lang="en-US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Watch the following clip about the instruments of the brass section in an orchestra.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1280">
              <a:spcBef>
                <a:spcPts val="35"/>
              </a:spcBef>
              <a:buNone/>
            </a:pPr>
            <a:r>
              <a:rPr lang="en-US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1280">
              <a:spcBef>
                <a:spcPts val="35"/>
              </a:spcBef>
              <a:buNone/>
            </a:pPr>
            <a:r>
              <a:rPr lang="en-US" sz="1400" b="1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/>
              </a:rPr>
              <a:t>https://www.youtube.com/watch?v=yE0aSxziNdY</a:t>
            </a:r>
            <a:r>
              <a:rPr lang="en-US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1280">
              <a:spcBef>
                <a:spcPts val="35"/>
              </a:spcBef>
              <a:buNone/>
            </a:pPr>
            <a:r>
              <a:rPr 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1280">
              <a:spcBef>
                <a:spcPts val="35"/>
              </a:spcBef>
            </a:pPr>
            <a:r>
              <a:rPr lang="en-US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Challenge: Find a piece of music with </a:t>
            </a:r>
            <a:r>
              <a:rPr lang="en-US" sz="1600" b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only brass instruments.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4" name="Textbox 33">
            <a:extLst>
              <a:ext uri="{FF2B5EF4-FFF2-40B4-BE49-F238E27FC236}">
                <a16:creationId xmlns:a16="http://schemas.microsoft.com/office/drawing/2014/main" id="{5A1274F4-7A5B-4945-97BB-A27E057C4C42}"/>
              </a:ext>
            </a:extLst>
          </p:cNvPr>
          <p:cNvSpPr txBox="1">
            <a:spLocks/>
          </p:cNvSpPr>
          <p:nvPr/>
        </p:nvSpPr>
        <p:spPr>
          <a:xfrm>
            <a:off x="5074359" y="4174928"/>
            <a:ext cx="4706226" cy="1774316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680"/>
              </a:lnSpc>
            </a:pP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</a:rPr>
              <a:t>1      </a:t>
            </a:r>
            <a:r>
              <a:rPr lang="en-US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List 10 instruments you can hear.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lnSpc>
                <a:spcPts val="1680"/>
              </a:lnSpc>
              <a:buAutoNum type="arabicPlain"/>
            </a:pPr>
            <a:r>
              <a:rPr lang="en-US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Describe the music in exactly 15 words. 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lnSpc>
                <a:spcPts val="1680"/>
              </a:lnSpc>
            </a:pPr>
            <a:r>
              <a:rPr 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3</a:t>
            </a:r>
            <a:r>
              <a:rPr lang="en-US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Research another film score composed by John </a:t>
            </a:r>
            <a:r>
              <a:rPr lang="en-US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Williams –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ts val="1680"/>
              </a:lnSpc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What is the film? 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ts val="1680"/>
              </a:lnSpc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What is it about? 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ts val="1680"/>
              </a:lnSpc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 it similar/different to </a:t>
            </a:r>
            <a:br>
              <a:rPr lang="en-US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Hedwig’s theme?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5" name="Textbox 33">
            <a:extLst>
              <a:ext uri="{FF2B5EF4-FFF2-40B4-BE49-F238E27FC236}">
                <a16:creationId xmlns:a16="http://schemas.microsoft.com/office/drawing/2014/main" id="{A52F0DFD-EFB1-4088-BA71-8F77E80FA754}"/>
              </a:ext>
            </a:extLst>
          </p:cNvPr>
          <p:cNvSpPr txBox="1">
            <a:spLocks/>
          </p:cNvSpPr>
          <p:nvPr/>
        </p:nvSpPr>
        <p:spPr>
          <a:xfrm>
            <a:off x="95431" y="4367132"/>
            <a:ext cx="4736212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marL="81280">
              <a:spcBef>
                <a:spcPts val="35"/>
              </a:spcBef>
              <a:buNone/>
            </a:pPr>
            <a:r>
              <a:rPr lang="en-US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Watch the following clip about the instruments of the woodwind section in an orchestra.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1280">
              <a:spcBef>
                <a:spcPts val="35"/>
              </a:spcBef>
              <a:buNone/>
            </a:pPr>
            <a:r>
              <a:rPr lang="en-US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1280">
              <a:spcBef>
                <a:spcPts val="35"/>
              </a:spcBef>
              <a:buNone/>
            </a:pPr>
            <a:r>
              <a:rPr lang="en-US" sz="1600" b="1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6"/>
              </a:rPr>
              <a:t>https://www.youtube.com/watch?v=KEt1Mm8sSkA</a:t>
            </a:r>
            <a:r>
              <a:rPr lang="en-US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1280">
              <a:spcBef>
                <a:spcPts val="35"/>
              </a:spcBef>
            </a:pPr>
            <a:r>
              <a:rPr lang="en-US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Challenge: Find a piece of music featuring a clarinet.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8921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0">
            <a:extLst>
              <a:ext uri="{FF2B5EF4-FFF2-40B4-BE49-F238E27FC236}">
                <a16:creationId xmlns:a16="http://schemas.microsoft.com/office/drawing/2014/main" id="{3973B9B9-C15B-43C8-BCDE-7B5D1E493AA3}"/>
              </a:ext>
            </a:extLst>
          </p:cNvPr>
          <p:cNvSpPr txBox="1">
            <a:spLocks/>
          </p:cNvSpPr>
          <p:nvPr/>
        </p:nvSpPr>
        <p:spPr>
          <a:xfrm>
            <a:off x="95431" y="5949244"/>
            <a:ext cx="9685154" cy="7725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1150"/>
              </a:lnSpc>
            </a:pPr>
            <a:r>
              <a:rPr lang="en-US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GB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ts val="1150"/>
              </a:lnSpc>
            </a:pPr>
            <a:r>
              <a:rPr lang="en-US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Key vocabulary: Cyber security, Threats, Attacks, Malware, Social Engineering </a:t>
            </a:r>
          </a:p>
        </p:txBody>
      </p:sp>
      <p:sp>
        <p:nvSpPr>
          <p:cNvPr id="5" name="Textbox 33">
            <a:extLst>
              <a:ext uri="{FF2B5EF4-FFF2-40B4-BE49-F238E27FC236}">
                <a16:creationId xmlns:a16="http://schemas.microsoft.com/office/drawing/2014/main" id="{E3A55620-2632-4F83-970A-7D6DBB1A7945}"/>
              </a:ext>
            </a:extLst>
          </p:cNvPr>
          <p:cNvSpPr txBox="1">
            <a:spLocks/>
          </p:cNvSpPr>
          <p:nvPr/>
        </p:nvSpPr>
        <p:spPr>
          <a:xfrm>
            <a:off x="95431" y="626466"/>
            <a:ext cx="4736212" cy="170538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Week 1:  </a:t>
            </a:r>
            <a:r>
              <a:rPr lang="en-GB" sz="1600" b="1" dirty="0">
                <a:latin typeface="Calibri" panose="020F0502020204030204" pitchFamily="34" charset="0"/>
                <a:cs typeface="Calibri" panose="020F0502020204030204" pitchFamily="34" charset="0"/>
              </a:rPr>
              <a:t>Explain what online privacy is and give two examples of personal data that should be protected.</a:t>
            </a:r>
            <a:br>
              <a:rPr lang="en-GB" sz="1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1600" b="1" dirty="0">
                <a:latin typeface="Calibri" panose="020F0502020204030204" pitchFamily="34" charset="0"/>
                <a:cs typeface="Calibri" panose="020F0502020204030204" pitchFamily="34" charset="0"/>
              </a:rPr>
              <a:t>Then explain one rule or law that helps protect people’s data online.</a:t>
            </a:r>
            <a:endParaRPr lang="en-US" sz="16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D65E56-08EE-4A49-97B1-B4D308B1781C}"/>
              </a:ext>
            </a:extLst>
          </p:cNvPr>
          <p:cNvSpPr txBox="1"/>
          <p:nvPr/>
        </p:nvSpPr>
        <p:spPr>
          <a:xfrm>
            <a:off x="95431" y="66040"/>
            <a:ext cx="9685154" cy="46166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Computing</a:t>
            </a:r>
          </a:p>
        </p:txBody>
      </p:sp>
      <p:sp>
        <p:nvSpPr>
          <p:cNvPr id="11" name="Textbox 33">
            <a:extLst>
              <a:ext uri="{FF2B5EF4-FFF2-40B4-BE49-F238E27FC236}">
                <a16:creationId xmlns:a16="http://schemas.microsoft.com/office/drawing/2014/main" id="{C685EFA8-18AF-4154-9A9C-0E84FA264F90}"/>
              </a:ext>
            </a:extLst>
          </p:cNvPr>
          <p:cNvSpPr txBox="1">
            <a:spLocks/>
          </p:cNvSpPr>
          <p:nvPr/>
        </p:nvSpPr>
        <p:spPr>
          <a:xfrm>
            <a:off x="5074359" y="626465"/>
            <a:ext cx="4706226" cy="170538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r>
              <a:rPr lang="en-US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Week 4: </a:t>
            </a:r>
            <a:r>
              <a:rPr lang="en-GB" sz="1600" b="1" dirty="0">
                <a:latin typeface="Calibri" panose="020F0502020204030204" pitchFamily="34" charset="0"/>
                <a:cs typeface="Calibri" panose="020F0502020204030204" pitchFamily="34" charset="0"/>
              </a:rPr>
              <a:t>Choose one type of malware and explain: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b="1" dirty="0">
                <a:latin typeface="Calibri" panose="020F0502020204030204" pitchFamily="34" charset="0"/>
                <a:cs typeface="Calibri" panose="020F0502020204030204" pitchFamily="34" charset="0"/>
              </a:rPr>
              <a:t>What it is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b="1" dirty="0">
                <a:latin typeface="Calibri" panose="020F0502020204030204" pitchFamily="34" charset="0"/>
                <a:cs typeface="Calibri" panose="020F0502020204030204" pitchFamily="34" charset="0"/>
              </a:rPr>
              <a:t>How it can cause harm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b="1" dirty="0">
                <a:latin typeface="Calibri" panose="020F0502020204030204" pitchFamily="34" charset="0"/>
                <a:cs typeface="Calibri" panose="020F0502020204030204" pitchFamily="34" charset="0"/>
              </a:rPr>
              <a:t>One way to prevent it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33">
            <a:extLst>
              <a:ext uri="{FF2B5EF4-FFF2-40B4-BE49-F238E27FC236}">
                <a16:creationId xmlns:a16="http://schemas.microsoft.com/office/drawing/2014/main" id="{8F806E06-F4EA-4ED4-9AA1-7F62AA51B23A}"/>
              </a:ext>
            </a:extLst>
          </p:cNvPr>
          <p:cNvSpPr txBox="1">
            <a:spLocks/>
          </p:cNvSpPr>
          <p:nvPr/>
        </p:nvSpPr>
        <p:spPr>
          <a:xfrm>
            <a:off x="5074359" y="2553889"/>
            <a:ext cx="4706226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Week 5: </a:t>
            </a:r>
            <a:r>
              <a:rPr lang="en-GB" sz="1600" b="1" dirty="0">
                <a:latin typeface="Calibri" panose="020F0502020204030204" pitchFamily="34" charset="0"/>
                <a:cs typeface="Calibri" panose="020F0502020204030204" pitchFamily="34" charset="0"/>
              </a:rPr>
              <a:t>Explain one personal cyber threat and one organisational cyber threat.</a:t>
            </a:r>
            <a:br>
              <a:rPr lang="en-GB" sz="1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1600" b="1" dirty="0">
                <a:latin typeface="Calibri" panose="020F0502020204030204" pitchFamily="34" charset="0"/>
                <a:cs typeface="Calibri" panose="020F0502020204030204" pitchFamily="34" charset="0"/>
              </a:rPr>
              <a:t>Describe how each could affect people or businesses.</a:t>
            </a:r>
            <a:endParaRPr lang="en-US" sz="16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33">
            <a:extLst>
              <a:ext uri="{FF2B5EF4-FFF2-40B4-BE49-F238E27FC236}">
                <a16:creationId xmlns:a16="http://schemas.microsoft.com/office/drawing/2014/main" id="{E2C88F8C-9D99-4DA5-A0F2-AC3943AA1F36}"/>
              </a:ext>
            </a:extLst>
          </p:cNvPr>
          <p:cNvSpPr txBox="1">
            <a:spLocks/>
          </p:cNvSpPr>
          <p:nvPr/>
        </p:nvSpPr>
        <p:spPr>
          <a:xfrm>
            <a:off x="95431" y="2553891"/>
            <a:ext cx="4736212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Week 2:</a:t>
            </a:r>
            <a:r>
              <a:rPr lang="en-GB" sz="1600" b="1" dirty="0">
                <a:latin typeface="Calibri" panose="020F0502020204030204" pitchFamily="34" charset="0"/>
                <a:cs typeface="Calibri" panose="020F0502020204030204" pitchFamily="34" charset="0"/>
              </a:rPr>
              <a:t>Describe what social engineering is and explain one example of how someone could be tricked online.</a:t>
            </a:r>
            <a:br>
              <a:rPr lang="en-GB" sz="1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1600" b="1" dirty="0">
                <a:latin typeface="Calibri" panose="020F0502020204030204" pitchFamily="34" charset="0"/>
                <a:cs typeface="Calibri" panose="020F0502020204030204" pitchFamily="34" charset="0"/>
              </a:rPr>
              <a:t>Include one way to stay safe from social engineering attacks.</a:t>
            </a:r>
            <a:r>
              <a:rPr lang="en-US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4" name="Textbox 33">
            <a:extLst>
              <a:ext uri="{FF2B5EF4-FFF2-40B4-BE49-F238E27FC236}">
                <a16:creationId xmlns:a16="http://schemas.microsoft.com/office/drawing/2014/main" id="{5A1274F4-7A5B-4945-97BB-A27E057C4C42}"/>
              </a:ext>
            </a:extLst>
          </p:cNvPr>
          <p:cNvSpPr txBox="1">
            <a:spLocks/>
          </p:cNvSpPr>
          <p:nvPr/>
        </p:nvSpPr>
        <p:spPr>
          <a:xfrm>
            <a:off x="5074359" y="4367132"/>
            <a:ext cx="4706226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Week 6: </a:t>
            </a:r>
            <a:r>
              <a:rPr lang="en-GB" sz="1600" b="1" dirty="0">
                <a:latin typeface="Calibri" panose="020F0502020204030204" pitchFamily="34" charset="0"/>
                <a:cs typeface="Calibri" panose="020F0502020204030204" pitchFamily="34" charset="0"/>
              </a:rPr>
              <a:t>Create a Top 5 Cybersecurity Prevention Tips list.</a:t>
            </a:r>
            <a:br>
              <a:rPr lang="en-GB" sz="1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1600" b="1" dirty="0">
                <a:latin typeface="Calibri" panose="020F0502020204030204" pitchFamily="34" charset="0"/>
                <a:cs typeface="Calibri" panose="020F0502020204030204" pitchFamily="34" charset="0"/>
              </a:rPr>
              <a:t>Include tips for both individuals and organisations.</a:t>
            </a:r>
            <a:endParaRPr lang="en-US" sz="16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33">
            <a:extLst>
              <a:ext uri="{FF2B5EF4-FFF2-40B4-BE49-F238E27FC236}">
                <a16:creationId xmlns:a16="http://schemas.microsoft.com/office/drawing/2014/main" id="{A52F0DFD-EFB1-4088-BA71-8F77E80FA754}"/>
              </a:ext>
            </a:extLst>
          </p:cNvPr>
          <p:cNvSpPr txBox="1">
            <a:spLocks/>
          </p:cNvSpPr>
          <p:nvPr/>
        </p:nvSpPr>
        <p:spPr>
          <a:xfrm>
            <a:off x="95431" y="4367132"/>
            <a:ext cx="4736212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Week 3: </a:t>
            </a:r>
            <a:r>
              <a:rPr lang="en-GB" sz="1600" b="1" dirty="0">
                <a:latin typeface="Calibri" panose="020F0502020204030204" pitchFamily="34" charset="0"/>
                <a:cs typeface="Calibri" panose="020F0502020204030204" pitchFamily="34" charset="0"/>
              </a:rPr>
              <a:t>Explain the difference between a DDoS attack and a brute force attack.</a:t>
            </a:r>
            <a:br>
              <a:rPr lang="en-GB" sz="1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1600" b="1" dirty="0">
                <a:latin typeface="Calibri" panose="020F0502020204030204" pitchFamily="34" charset="0"/>
                <a:cs typeface="Calibri" panose="020F0502020204030204" pitchFamily="34" charset="0"/>
              </a:rPr>
              <a:t>Include one way organisations can protect themselves from these attacks.</a:t>
            </a:r>
            <a:r>
              <a:rPr lang="en-US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88632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0">
            <a:extLst>
              <a:ext uri="{FF2B5EF4-FFF2-40B4-BE49-F238E27FC236}">
                <a16:creationId xmlns:a16="http://schemas.microsoft.com/office/drawing/2014/main" id="{3973B9B9-C15B-43C8-BCDE-7B5D1E493AA3}"/>
              </a:ext>
            </a:extLst>
          </p:cNvPr>
          <p:cNvSpPr txBox="1">
            <a:spLocks/>
          </p:cNvSpPr>
          <p:nvPr/>
        </p:nvSpPr>
        <p:spPr>
          <a:xfrm>
            <a:off x="1309823" y="5319185"/>
            <a:ext cx="7263866" cy="57940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863"/>
              </a:lnSpc>
            </a:pPr>
            <a:r>
              <a:rPr lang="en-US" sz="1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1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863"/>
              </a:lnSpc>
            </a:pP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Key vocabulary: </a:t>
            </a:r>
          </a:p>
          <a:p>
            <a:pPr lvl="1" algn="ctr">
              <a:lnSpc>
                <a:spcPts val="863"/>
              </a:lnSpc>
            </a:pPr>
            <a:r>
              <a:rPr lang="en-GB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Rules &amp; regulations, slap shot, slap pass, guard, block, stick, dribbling, passing, shooting, teamwork</a:t>
            </a:r>
            <a:r>
              <a:rPr lang="en-GB" sz="9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  <a:endParaRPr lang="en-GB" sz="900" b="1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33">
            <a:extLst>
              <a:ext uri="{FF2B5EF4-FFF2-40B4-BE49-F238E27FC236}">
                <a16:creationId xmlns:a16="http://schemas.microsoft.com/office/drawing/2014/main" id="{E3A55620-2632-4F83-970A-7D6DBB1A7945}"/>
              </a:ext>
            </a:extLst>
          </p:cNvPr>
          <p:cNvSpPr txBox="1">
            <a:spLocks/>
          </p:cNvSpPr>
          <p:nvPr/>
        </p:nvSpPr>
        <p:spPr>
          <a:xfrm>
            <a:off x="609736" y="959410"/>
            <a:ext cx="4057515" cy="1440891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ctr">
              <a:spcBef>
                <a:spcPts val="1043"/>
              </a:spcBef>
              <a:tabLst>
                <a:tab pos="188595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Week 1: Rules &amp; regulations in hockey</a:t>
            </a:r>
          </a:p>
          <a:p>
            <a:pPr algn="ctr">
              <a:spcBef>
                <a:spcPts val="1043"/>
              </a:spcBef>
              <a:tabLst>
                <a:tab pos="188595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Watch the following video on rules and regulations in hockey -</a:t>
            </a:r>
            <a:r>
              <a:rPr lang="en-US" sz="12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https://www.youtube.com/watch?v=3oIWk5qhlC0  </a:t>
            </a:r>
          </a:p>
          <a:p>
            <a:pPr>
              <a:spcBef>
                <a:spcPts val="1043"/>
              </a:spcBef>
              <a:tabLst>
                <a:tab pos="188595" algn="l"/>
              </a:tabLst>
            </a:pPr>
            <a:endParaRPr lang="en-US" sz="9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D65E56-08EE-4A49-97B1-B4D308B1781C}"/>
              </a:ext>
            </a:extLst>
          </p:cNvPr>
          <p:cNvSpPr txBox="1"/>
          <p:nvPr/>
        </p:nvSpPr>
        <p:spPr>
          <a:xfrm>
            <a:off x="0" y="281211"/>
            <a:ext cx="9906000" cy="369332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Physical Education – Key Stage 3 Homework Tasks</a:t>
            </a:r>
          </a:p>
        </p:txBody>
      </p:sp>
      <p:sp>
        <p:nvSpPr>
          <p:cNvPr id="11" name="Textbox 33">
            <a:extLst>
              <a:ext uri="{FF2B5EF4-FFF2-40B4-BE49-F238E27FC236}">
                <a16:creationId xmlns:a16="http://schemas.microsoft.com/office/drawing/2014/main" id="{C685EFA8-18AF-4154-9A9C-0E84FA264F90}"/>
              </a:ext>
            </a:extLst>
          </p:cNvPr>
          <p:cNvSpPr txBox="1">
            <a:spLocks/>
          </p:cNvSpPr>
          <p:nvPr/>
        </p:nvSpPr>
        <p:spPr>
          <a:xfrm>
            <a:off x="4953001" y="959409"/>
            <a:ext cx="4343265" cy="148292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ctr">
              <a:spcBef>
                <a:spcPts val="1043"/>
              </a:spcBef>
              <a:tabLst>
                <a:tab pos="188595" algn="l"/>
              </a:tabLst>
            </a:pP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Week 4: Shooting in hockey</a:t>
            </a:r>
          </a:p>
          <a:p>
            <a:pPr algn="ctr">
              <a:spcBef>
                <a:spcPts val="1043"/>
              </a:spcBef>
              <a:tabLst>
                <a:tab pos="188595" algn="l"/>
              </a:tabLst>
            </a:pP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Watch the following video on shooting techniques in hockey -  </a:t>
            </a:r>
            <a:r>
              <a:rPr lang="en-US" sz="11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https://www.youtube.com/watch?v=ww3fYa7Dd1Q</a:t>
            </a:r>
          </a:p>
        </p:txBody>
      </p:sp>
      <p:sp>
        <p:nvSpPr>
          <p:cNvPr id="12" name="Textbox 33">
            <a:extLst>
              <a:ext uri="{FF2B5EF4-FFF2-40B4-BE49-F238E27FC236}">
                <a16:creationId xmlns:a16="http://schemas.microsoft.com/office/drawing/2014/main" id="{8F806E06-F4EA-4ED4-9AA1-7F62AA51B23A}"/>
              </a:ext>
            </a:extLst>
          </p:cNvPr>
          <p:cNvSpPr txBox="1">
            <a:spLocks/>
          </p:cNvSpPr>
          <p:nvPr/>
        </p:nvSpPr>
        <p:spPr>
          <a:xfrm>
            <a:off x="4953001" y="2659220"/>
            <a:ext cx="4343265" cy="119340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ctr">
              <a:spcBef>
                <a:spcPts val="1043"/>
              </a:spcBef>
              <a:tabLst>
                <a:tab pos="188595" algn="l"/>
              </a:tabLst>
            </a:pP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Week 5: Tackling in hockey</a:t>
            </a:r>
          </a:p>
          <a:p>
            <a:pPr algn="ctr">
              <a:spcBef>
                <a:spcPts val="1043"/>
              </a:spcBef>
              <a:tabLst>
                <a:tab pos="188595" algn="l"/>
              </a:tabLst>
            </a:pP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Watch the following video on tackling in hockey -</a:t>
            </a:r>
            <a:r>
              <a:rPr lang="en-US" sz="11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https://www.youtube.com/watch?v=mNlIygEpuf8 </a:t>
            </a:r>
          </a:p>
        </p:txBody>
      </p:sp>
      <p:sp>
        <p:nvSpPr>
          <p:cNvPr id="13" name="Textbox 33">
            <a:extLst>
              <a:ext uri="{FF2B5EF4-FFF2-40B4-BE49-F238E27FC236}">
                <a16:creationId xmlns:a16="http://schemas.microsoft.com/office/drawing/2014/main" id="{E2C88F8C-9D99-4DA5-A0F2-AC3943AA1F36}"/>
              </a:ext>
            </a:extLst>
          </p:cNvPr>
          <p:cNvSpPr txBox="1">
            <a:spLocks/>
          </p:cNvSpPr>
          <p:nvPr/>
        </p:nvSpPr>
        <p:spPr>
          <a:xfrm>
            <a:off x="609736" y="2669749"/>
            <a:ext cx="4057515" cy="119340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ctr">
              <a:spcBef>
                <a:spcPts val="1043"/>
              </a:spcBef>
              <a:tabLst>
                <a:tab pos="188595" algn="l"/>
              </a:tabLst>
            </a:pP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Week 2: Dribbling in hockey</a:t>
            </a:r>
          </a:p>
          <a:p>
            <a:pPr algn="ctr">
              <a:spcBef>
                <a:spcPts val="1043"/>
              </a:spcBef>
              <a:tabLst>
                <a:tab pos="188595" algn="l"/>
              </a:tabLst>
            </a:pP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Watch the following video on dribbling in hockey -</a:t>
            </a:r>
            <a:r>
              <a:rPr lang="en-US" sz="11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https://www.youtube.com/watch?v=QH-swZZPNZY </a:t>
            </a:r>
          </a:p>
        </p:txBody>
      </p:sp>
      <p:sp>
        <p:nvSpPr>
          <p:cNvPr id="14" name="Textbox 33">
            <a:extLst>
              <a:ext uri="{FF2B5EF4-FFF2-40B4-BE49-F238E27FC236}">
                <a16:creationId xmlns:a16="http://schemas.microsoft.com/office/drawing/2014/main" id="{5A1274F4-7A5B-4945-97BB-A27E057C4C42}"/>
              </a:ext>
            </a:extLst>
          </p:cNvPr>
          <p:cNvSpPr txBox="1">
            <a:spLocks/>
          </p:cNvSpPr>
          <p:nvPr/>
        </p:nvSpPr>
        <p:spPr>
          <a:xfrm>
            <a:off x="4953001" y="4187381"/>
            <a:ext cx="4343265" cy="99446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ctr">
              <a:spcBef>
                <a:spcPts val="1043"/>
              </a:spcBef>
              <a:tabLst>
                <a:tab pos="188595" algn="l"/>
              </a:tabLst>
            </a:pP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Week 6: </a:t>
            </a:r>
          </a:p>
          <a:p>
            <a:pPr algn="ctr">
              <a:spcBef>
                <a:spcPts val="1043"/>
              </a:spcBef>
              <a:tabLst>
                <a:tab pos="188595" algn="l"/>
              </a:tabLst>
            </a:pPr>
            <a:r>
              <a:rPr lang="en-GB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Watch the following footage from a recent hockey match and make notes about which skills you see, that you have also learned this term. </a:t>
            </a:r>
          </a:p>
          <a:p>
            <a:pPr algn="ctr">
              <a:spcBef>
                <a:spcPts val="1043"/>
              </a:spcBef>
              <a:tabLst>
                <a:tab pos="188595" algn="l"/>
              </a:tabLst>
            </a:pPr>
            <a:r>
              <a:rPr lang="en-GB" sz="11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https://www.youtube.com/watch?v=uSC-su3CgRM</a:t>
            </a:r>
          </a:p>
          <a:p>
            <a:pPr lvl="1">
              <a:spcBef>
                <a:spcPts val="1043"/>
              </a:spcBef>
              <a:tabLst>
                <a:tab pos="188595" algn="l"/>
              </a:tabLst>
            </a:pPr>
            <a:endParaRPr lang="en-GB" sz="9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5" name="Textbox 33">
            <a:extLst>
              <a:ext uri="{FF2B5EF4-FFF2-40B4-BE49-F238E27FC236}">
                <a16:creationId xmlns:a16="http://schemas.microsoft.com/office/drawing/2014/main" id="{A52F0DFD-EFB1-4088-BA71-8F77E80FA754}"/>
              </a:ext>
            </a:extLst>
          </p:cNvPr>
          <p:cNvSpPr txBox="1">
            <a:spLocks/>
          </p:cNvSpPr>
          <p:nvPr/>
        </p:nvSpPr>
        <p:spPr>
          <a:xfrm>
            <a:off x="609736" y="4187381"/>
            <a:ext cx="4057515" cy="99446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ctr">
              <a:spcBef>
                <a:spcPts val="1043"/>
              </a:spcBef>
              <a:tabLst>
                <a:tab pos="188595" algn="l"/>
              </a:tabLst>
            </a:pP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Week 3: Passing and receiving in hockey </a:t>
            </a:r>
          </a:p>
          <a:p>
            <a:pPr algn="ctr">
              <a:spcBef>
                <a:spcPts val="1043"/>
              </a:spcBef>
              <a:tabLst>
                <a:tab pos="188595" algn="l"/>
              </a:tabLst>
            </a:pP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Watch the following video on passing and receiving in hockey -</a:t>
            </a:r>
            <a:r>
              <a:rPr lang="en-US" sz="11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https://www.youtube.com/watch?v=QH-swZZPNZY   </a:t>
            </a:r>
            <a:endParaRPr lang="en-GB" sz="11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256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B8F5B79-AABC-46AA-A62F-6461945E1F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2" y="1384949"/>
            <a:ext cx="9745435" cy="102884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6B3636B-1009-4B88-B15F-0A3B4838F6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2" y="698947"/>
            <a:ext cx="9764488" cy="6192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23C8A26-77C3-4E4C-8CB3-A1AFEC4C82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32" y="2480584"/>
            <a:ext cx="9745435" cy="4134427"/>
          </a:xfrm>
          <a:prstGeom prst="rect">
            <a:avLst/>
          </a:prstGeom>
        </p:spPr>
      </p:pic>
      <p:pic>
        <p:nvPicPr>
          <p:cNvPr id="8" name="Picture 7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2455D11E-61E1-46D3-85CB-352AA22BE74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6578" y="112685"/>
            <a:ext cx="2288857" cy="545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961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omputer&#10;&#10;Description automatically generated">
            <a:extLst>
              <a:ext uri="{FF2B5EF4-FFF2-40B4-BE49-F238E27FC236}">
                <a16:creationId xmlns:a16="http://schemas.microsoft.com/office/drawing/2014/main" id="{F09EC7FB-1871-4401-A0E1-DFA8104D6D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34" y="927044"/>
            <a:ext cx="9633932" cy="5762934"/>
          </a:xfrm>
          <a:prstGeom prst="rect">
            <a:avLst/>
          </a:prstGeom>
        </p:spPr>
      </p:pic>
      <p:pic>
        <p:nvPicPr>
          <p:cNvPr id="4" name="Picture 3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0767AA94-579A-4E00-AECD-1F86F91A7C2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588" y="168022"/>
            <a:ext cx="2803207" cy="66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010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0">
            <a:extLst>
              <a:ext uri="{FF2B5EF4-FFF2-40B4-BE49-F238E27FC236}">
                <a16:creationId xmlns:a16="http://schemas.microsoft.com/office/drawing/2014/main" id="{3973B9B9-C15B-43C8-BCDE-7B5D1E493AA3}"/>
              </a:ext>
            </a:extLst>
          </p:cNvPr>
          <p:cNvSpPr txBox="1">
            <a:spLocks/>
          </p:cNvSpPr>
          <p:nvPr/>
        </p:nvSpPr>
        <p:spPr>
          <a:xfrm>
            <a:off x="95431" y="6019417"/>
            <a:ext cx="9685154" cy="7725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1150"/>
              </a:lnSpc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Key vocabulary:</a:t>
            </a:r>
            <a:r>
              <a:rPr lang="en-US" altLang="zh-HK" b="1" dirty="0">
                <a:latin typeface="TT Commons"/>
                <a:ea typeface="Calibri" panose="020F0502020204030204" pitchFamily="34" charset="0"/>
              </a:rPr>
              <a:t> Quadrilaterals, Alternate angles, Parallel Lines, Exterior angles, Interior Angles, Geometric, Proof, Line of symmetry, Isosceles triangles</a:t>
            </a:r>
          </a:p>
        </p:txBody>
      </p:sp>
      <p:sp>
        <p:nvSpPr>
          <p:cNvPr id="5" name="Textbox 33">
            <a:extLst>
              <a:ext uri="{FF2B5EF4-FFF2-40B4-BE49-F238E27FC236}">
                <a16:creationId xmlns:a16="http://schemas.microsoft.com/office/drawing/2014/main" id="{E3A55620-2632-4F83-970A-7D6DBB1A7945}"/>
              </a:ext>
            </a:extLst>
          </p:cNvPr>
          <p:cNvSpPr txBox="1">
            <a:spLocks/>
          </p:cNvSpPr>
          <p:nvPr/>
        </p:nvSpPr>
        <p:spPr>
          <a:xfrm>
            <a:off x="95431" y="626466"/>
            <a:ext cx="4736212" cy="170538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Week 1: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HOMEWORK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Log into </a:t>
            </a:r>
            <a:r>
              <a:rPr lang="en-GB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Sparx</a:t>
            </a: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 Maths using the provided log in detail</a:t>
            </a: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Complete the task set on:</a:t>
            </a:r>
            <a:r>
              <a:rPr lang="en-US" altLang="zh-HK" sz="1200" b="1" dirty="0">
                <a:latin typeface="TT Commons"/>
                <a:ea typeface="Calibri" panose="020F0502020204030204" pitchFamily="34" charset="0"/>
              </a:rPr>
              <a:t> </a:t>
            </a: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Q</a:t>
            </a:r>
            <a:r>
              <a:rPr lang="en-US" altLang="en-US" sz="1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UADRILATERALS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Having log in issues?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Email: </a:t>
            </a:r>
            <a:r>
              <a:rPr lang="en-US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e.nyantakyi@stjohnfisher.school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D65E56-08EE-4A49-97B1-B4D308B1781C}"/>
              </a:ext>
            </a:extLst>
          </p:cNvPr>
          <p:cNvSpPr txBox="1"/>
          <p:nvPr/>
        </p:nvSpPr>
        <p:spPr>
          <a:xfrm>
            <a:off x="95431" y="66040"/>
            <a:ext cx="9685154" cy="46166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altLang="zh-HK" sz="2400" dirty="0">
                <a:solidFill>
                  <a:schemeClr val="bg1"/>
                </a:solidFill>
              </a:rPr>
              <a:t>Mathematics Year 7 (GS)</a:t>
            </a:r>
          </a:p>
        </p:txBody>
      </p:sp>
      <p:sp>
        <p:nvSpPr>
          <p:cNvPr id="11" name="Textbox 33">
            <a:extLst>
              <a:ext uri="{FF2B5EF4-FFF2-40B4-BE49-F238E27FC236}">
                <a16:creationId xmlns:a16="http://schemas.microsoft.com/office/drawing/2014/main" id="{C685EFA8-18AF-4154-9A9C-0E84FA264F90}"/>
              </a:ext>
            </a:extLst>
          </p:cNvPr>
          <p:cNvSpPr txBox="1">
            <a:spLocks/>
          </p:cNvSpPr>
          <p:nvPr/>
        </p:nvSpPr>
        <p:spPr>
          <a:xfrm>
            <a:off x="5074359" y="626465"/>
            <a:ext cx="4706226" cy="170538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4: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HOMEWORK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Log into </a:t>
            </a:r>
            <a:r>
              <a:rPr lang="en-GB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Sparx</a:t>
            </a: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 Maths using the provided log in detail</a:t>
            </a: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Complete the task set on: INTERIOR ANGLES</a:t>
            </a:r>
            <a:endParaRPr lang="en-US" altLang="en-US" sz="800" dirty="0">
              <a:latin typeface="Arial" panose="020B060402020202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Having log in issues?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Email: </a:t>
            </a:r>
            <a:r>
              <a:rPr lang="en-US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e.nyantakyi@stjohnfisher.school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altLang="zh-HK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Textbox 33">
            <a:extLst>
              <a:ext uri="{FF2B5EF4-FFF2-40B4-BE49-F238E27FC236}">
                <a16:creationId xmlns:a16="http://schemas.microsoft.com/office/drawing/2014/main" id="{8F806E06-F4EA-4ED4-9AA1-7F62AA51B23A}"/>
              </a:ext>
            </a:extLst>
          </p:cNvPr>
          <p:cNvSpPr txBox="1">
            <a:spLocks/>
          </p:cNvSpPr>
          <p:nvPr/>
        </p:nvSpPr>
        <p:spPr>
          <a:xfrm>
            <a:off x="5074359" y="2553889"/>
            <a:ext cx="4706226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5: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HOMEWORK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Log into </a:t>
            </a:r>
            <a:r>
              <a:rPr lang="en-GB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Sparx</a:t>
            </a: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 Maths using the provided log in detail</a:t>
            </a: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Complete the task set on: SOLVING GEOMETRIC PROBLEMS Having log in issues?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Email: </a:t>
            </a:r>
            <a:r>
              <a:rPr lang="en-US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e.nyantakyi@stjohnfisher.school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altLang="zh-HK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3" name="Textbox 33">
            <a:extLst>
              <a:ext uri="{FF2B5EF4-FFF2-40B4-BE49-F238E27FC236}">
                <a16:creationId xmlns:a16="http://schemas.microsoft.com/office/drawing/2014/main" id="{E2C88F8C-9D99-4DA5-A0F2-AC3943AA1F36}"/>
              </a:ext>
            </a:extLst>
          </p:cNvPr>
          <p:cNvSpPr txBox="1">
            <a:spLocks/>
          </p:cNvSpPr>
          <p:nvPr/>
        </p:nvSpPr>
        <p:spPr>
          <a:xfrm>
            <a:off x="95431" y="2553891"/>
            <a:ext cx="4736212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2: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HOMEWORK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Log into </a:t>
            </a:r>
            <a:r>
              <a:rPr lang="en-GB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Sparx</a:t>
            </a: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 Maths using the provided log in detail</a:t>
            </a: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Complete the task set on: ALTERNATE ANGLES AND PROOF</a:t>
            </a:r>
            <a:endParaRPr lang="en-GB" altLang="zh-HK" sz="1200" b="1" dirty="0">
              <a:latin typeface="TT Commons"/>
              <a:ea typeface="Calibri" panose="020F050202020403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Having log in issues?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Email: </a:t>
            </a:r>
            <a:r>
              <a:rPr lang="en-US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e.nyantakyi@stjohnfisher.school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altLang="zh-HK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14" name="Textbox 33">
            <a:extLst>
              <a:ext uri="{FF2B5EF4-FFF2-40B4-BE49-F238E27FC236}">
                <a16:creationId xmlns:a16="http://schemas.microsoft.com/office/drawing/2014/main" id="{5A1274F4-7A5B-4945-97BB-A27E057C4C42}"/>
              </a:ext>
            </a:extLst>
          </p:cNvPr>
          <p:cNvSpPr txBox="1">
            <a:spLocks/>
          </p:cNvSpPr>
          <p:nvPr/>
        </p:nvSpPr>
        <p:spPr>
          <a:xfrm>
            <a:off x="5074359" y="4367132"/>
            <a:ext cx="4706226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6: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HOMEWORK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Log into </a:t>
            </a:r>
            <a:r>
              <a:rPr lang="en-GB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Sparx</a:t>
            </a: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 Maths using the provided log in detail</a:t>
            </a: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Complete the task set on: SOLVING GEOMETRIC PROBLEMS</a:t>
            </a:r>
            <a:endParaRPr lang="en-US" altLang="en-US" sz="800" dirty="0">
              <a:latin typeface="Arial" panose="020B060402020202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Having log in issues?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Email: </a:t>
            </a:r>
            <a:r>
              <a:rPr lang="en-US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e.nyantakyi@stjohnfisher.school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altLang="zh-HK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5" name="Textbox 33">
            <a:extLst>
              <a:ext uri="{FF2B5EF4-FFF2-40B4-BE49-F238E27FC236}">
                <a16:creationId xmlns:a16="http://schemas.microsoft.com/office/drawing/2014/main" id="{A52F0DFD-EFB1-4088-BA71-8F77E80FA754}"/>
              </a:ext>
            </a:extLst>
          </p:cNvPr>
          <p:cNvSpPr txBox="1">
            <a:spLocks/>
          </p:cNvSpPr>
          <p:nvPr/>
        </p:nvSpPr>
        <p:spPr>
          <a:xfrm>
            <a:off x="95431" y="4367132"/>
            <a:ext cx="4736212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3: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HOMEWORK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Log into </a:t>
            </a:r>
            <a:r>
              <a:rPr lang="en-GB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Sparx</a:t>
            </a: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 Maths using the provided log in detail</a:t>
            </a: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Complete the task set on: ANGLES IN PARALLEL LINES </a:t>
            </a: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Having log in issues?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Email: </a:t>
            </a:r>
            <a:r>
              <a:rPr lang="en-US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e.nyantakyi@stjohnfisher.school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altLang="zh-HK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11903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0">
            <a:extLst>
              <a:ext uri="{FF2B5EF4-FFF2-40B4-BE49-F238E27FC236}">
                <a16:creationId xmlns:a16="http://schemas.microsoft.com/office/drawing/2014/main" id="{3973B9B9-C15B-43C8-BCDE-7B5D1E493AA3}"/>
              </a:ext>
            </a:extLst>
          </p:cNvPr>
          <p:cNvSpPr txBox="1">
            <a:spLocks/>
          </p:cNvSpPr>
          <p:nvPr/>
        </p:nvSpPr>
        <p:spPr>
          <a:xfrm>
            <a:off x="95431" y="6019417"/>
            <a:ext cx="9685154" cy="7725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just"/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Key vocabulary:</a:t>
            </a:r>
            <a:r>
              <a:rPr lang="en-US" altLang="zh-HK" b="1" dirty="0">
                <a:latin typeface="TT Commons"/>
                <a:ea typeface="Calibri" panose="020F0502020204030204" pitchFamily="34" charset="0"/>
              </a:rPr>
              <a:t> </a:t>
            </a:r>
            <a:r>
              <a:rPr lang="en-US" altLang="zh-HK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Direct proportion, Ratio, Simplifying, Equivalent, Percentages, Fractions, Comparing proportions</a:t>
            </a:r>
            <a:endParaRPr lang="zh-TW" altLang="zh-HK" b="1" dirty="0"/>
          </a:p>
        </p:txBody>
      </p:sp>
      <p:sp>
        <p:nvSpPr>
          <p:cNvPr id="5" name="Textbox 33">
            <a:extLst>
              <a:ext uri="{FF2B5EF4-FFF2-40B4-BE49-F238E27FC236}">
                <a16:creationId xmlns:a16="http://schemas.microsoft.com/office/drawing/2014/main" id="{E3A55620-2632-4F83-970A-7D6DBB1A7945}"/>
              </a:ext>
            </a:extLst>
          </p:cNvPr>
          <p:cNvSpPr txBox="1">
            <a:spLocks/>
          </p:cNvSpPr>
          <p:nvPr/>
        </p:nvSpPr>
        <p:spPr>
          <a:xfrm>
            <a:off x="95431" y="626466"/>
            <a:ext cx="4736212" cy="170538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Week 1: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HOMEWORK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Log into </a:t>
            </a:r>
            <a:r>
              <a:rPr lang="en-GB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Sparx</a:t>
            </a: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 Maths using the provided log in detail</a:t>
            </a: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Complete the task set on:</a:t>
            </a:r>
            <a:r>
              <a:rPr lang="en-US" altLang="zh-HK" sz="1200" b="1" dirty="0">
                <a:latin typeface="TT Commons"/>
                <a:ea typeface="Calibri" panose="020F0502020204030204" pitchFamily="34" charset="0"/>
              </a:rPr>
              <a:t> </a:t>
            </a:r>
            <a:r>
              <a:rPr lang="en-US" altLang="zh-HK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DIRECT PROPORTION</a:t>
            </a: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Having log in issues?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Email: </a:t>
            </a:r>
            <a:r>
              <a:rPr lang="en-US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e.nyantakyi@stjohnfisher.school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D65E56-08EE-4A49-97B1-B4D308B1781C}"/>
              </a:ext>
            </a:extLst>
          </p:cNvPr>
          <p:cNvSpPr txBox="1"/>
          <p:nvPr/>
        </p:nvSpPr>
        <p:spPr>
          <a:xfrm>
            <a:off x="95431" y="66040"/>
            <a:ext cx="9685154" cy="46166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altLang="zh-HK" sz="2400" dirty="0">
                <a:solidFill>
                  <a:schemeClr val="bg1"/>
                </a:solidFill>
              </a:rPr>
              <a:t>Mathematics Year 7 (MS)</a:t>
            </a:r>
          </a:p>
        </p:txBody>
      </p:sp>
      <p:sp>
        <p:nvSpPr>
          <p:cNvPr id="11" name="Textbox 33">
            <a:extLst>
              <a:ext uri="{FF2B5EF4-FFF2-40B4-BE49-F238E27FC236}">
                <a16:creationId xmlns:a16="http://schemas.microsoft.com/office/drawing/2014/main" id="{C685EFA8-18AF-4154-9A9C-0E84FA264F90}"/>
              </a:ext>
            </a:extLst>
          </p:cNvPr>
          <p:cNvSpPr txBox="1">
            <a:spLocks/>
          </p:cNvSpPr>
          <p:nvPr/>
        </p:nvSpPr>
        <p:spPr>
          <a:xfrm>
            <a:off x="5074359" y="626465"/>
            <a:ext cx="4706226" cy="170538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4: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HOMEWORK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Log into </a:t>
            </a:r>
            <a:r>
              <a:rPr lang="en-GB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Sparx</a:t>
            </a: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 Maths using the provided log in detail</a:t>
            </a: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Complete the task set on: </a:t>
            </a:r>
            <a:r>
              <a:rPr lang="en-US" altLang="zh-HK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SOLVING WORD PROBLEMS INVOLVING RATIOS</a:t>
            </a:r>
            <a:endParaRPr lang="en-US" altLang="en-US" sz="800" dirty="0">
              <a:latin typeface="Arial" panose="020B060402020202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Having log in issues?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Email: </a:t>
            </a:r>
            <a:r>
              <a:rPr lang="en-US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e.nyantakyi@stjohnfisher.school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altLang="zh-HK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Textbox 33">
            <a:extLst>
              <a:ext uri="{FF2B5EF4-FFF2-40B4-BE49-F238E27FC236}">
                <a16:creationId xmlns:a16="http://schemas.microsoft.com/office/drawing/2014/main" id="{8F806E06-F4EA-4ED4-9AA1-7F62AA51B23A}"/>
              </a:ext>
            </a:extLst>
          </p:cNvPr>
          <p:cNvSpPr txBox="1">
            <a:spLocks/>
          </p:cNvSpPr>
          <p:nvPr/>
        </p:nvSpPr>
        <p:spPr>
          <a:xfrm>
            <a:off x="5074359" y="2553889"/>
            <a:ext cx="4706226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5: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HOMEWORK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Log into </a:t>
            </a:r>
            <a:r>
              <a:rPr lang="en-GB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Sparx</a:t>
            </a: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 Maths using the provided log in detail</a:t>
            </a: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Complete the task set on: </a:t>
            </a:r>
            <a:r>
              <a:rPr lang="en-US" altLang="zh-HK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RATIOS, PROPORTIONS AND FRACTIONS</a:t>
            </a:r>
            <a:endParaRPr lang="en-US" altLang="en-US" sz="800" dirty="0">
              <a:latin typeface="Arial" panose="020B060402020202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Having log in issues?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Email: </a:t>
            </a:r>
            <a:r>
              <a:rPr lang="en-US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e.nyantakyi@stjohnfisher.school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altLang="zh-HK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3" name="Textbox 33">
            <a:extLst>
              <a:ext uri="{FF2B5EF4-FFF2-40B4-BE49-F238E27FC236}">
                <a16:creationId xmlns:a16="http://schemas.microsoft.com/office/drawing/2014/main" id="{E2C88F8C-9D99-4DA5-A0F2-AC3943AA1F36}"/>
              </a:ext>
            </a:extLst>
          </p:cNvPr>
          <p:cNvSpPr txBox="1">
            <a:spLocks/>
          </p:cNvSpPr>
          <p:nvPr/>
        </p:nvSpPr>
        <p:spPr>
          <a:xfrm>
            <a:off x="95431" y="2553891"/>
            <a:ext cx="4736212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2: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HOMEWORK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Log into </a:t>
            </a:r>
            <a:r>
              <a:rPr lang="en-GB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Sparx</a:t>
            </a: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 Maths using the provided log in detail</a:t>
            </a: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Complete the task set on: </a:t>
            </a:r>
            <a:r>
              <a:rPr lang="en-US" altLang="zh-HK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WRITING RATIOS </a:t>
            </a: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Having log in issues?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Email: </a:t>
            </a:r>
            <a:r>
              <a:rPr lang="en-US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e.nyantakyi@stjohnfisher.school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altLang="zh-HK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14" name="Textbox 33">
            <a:extLst>
              <a:ext uri="{FF2B5EF4-FFF2-40B4-BE49-F238E27FC236}">
                <a16:creationId xmlns:a16="http://schemas.microsoft.com/office/drawing/2014/main" id="{5A1274F4-7A5B-4945-97BB-A27E057C4C42}"/>
              </a:ext>
            </a:extLst>
          </p:cNvPr>
          <p:cNvSpPr txBox="1">
            <a:spLocks/>
          </p:cNvSpPr>
          <p:nvPr/>
        </p:nvSpPr>
        <p:spPr>
          <a:xfrm>
            <a:off x="5074359" y="4367132"/>
            <a:ext cx="4706226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6: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HOMEWORK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Log into </a:t>
            </a:r>
            <a:r>
              <a:rPr lang="en-GB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Sparx</a:t>
            </a: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 Maths using the provided log in detail</a:t>
            </a: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Complete the task set on: </a:t>
            </a:r>
            <a:r>
              <a:rPr lang="en-US" altLang="zh-HK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PROPORTIONS AND PERCENTAGES </a:t>
            </a: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Having log in issues?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Email: </a:t>
            </a:r>
            <a:r>
              <a:rPr lang="en-US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e.nyantakyi@stjohnfisher.school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altLang="zh-HK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5" name="Textbox 33">
            <a:extLst>
              <a:ext uri="{FF2B5EF4-FFF2-40B4-BE49-F238E27FC236}">
                <a16:creationId xmlns:a16="http://schemas.microsoft.com/office/drawing/2014/main" id="{A52F0DFD-EFB1-4088-BA71-8F77E80FA754}"/>
              </a:ext>
            </a:extLst>
          </p:cNvPr>
          <p:cNvSpPr txBox="1">
            <a:spLocks/>
          </p:cNvSpPr>
          <p:nvPr/>
        </p:nvSpPr>
        <p:spPr>
          <a:xfrm>
            <a:off x="95431" y="4367132"/>
            <a:ext cx="4736212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3: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HOMEWORK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Log into </a:t>
            </a:r>
            <a:r>
              <a:rPr lang="en-GB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Sparx</a:t>
            </a: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 Maths using the provided log in detail</a:t>
            </a: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Complete the task set on: </a:t>
            </a:r>
            <a:r>
              <a:rPr lang="en-US" altLang="zh-HK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USING RATIOS</a:t>
            </a: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Having log in issues?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Email: </a:t>
            </a:r>
            <a:r>
              <a:rPr lang="en-US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e.nyantakyi@stjohnfisher.school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altLang="zh-HK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37865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0">
            <a:extLst>
              <a:ext uri="{FF2B5EF4-FFF2-40B4-BE49-F238E27FC236}">
                <a16:creationId xmlns:a16="http://schemas.microsoft.com/office/drawing/2014/main" id="{3973B9B9-C15B-43C8-BCDE-7B5D1E493AA3}"/>
              </a:ext>
            </a:extLst>
          </p:cNvPr>
          <p:cNvSpPr txBox="1">
            <a:spLocks/>
          </p:cNvSpPr>
          <p:nvPr/>
        </p:nvSpPr>
        <p:spPr>
          <a:xfrm>
            <a:off x="95431" y="5949244"/>
            <a:ext cx="9685154" cy="7725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1150"/>
              </a:lnSpc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1150"/>
              </a:lnSpc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Key vocabulary: </a:t>
            </a:r>
          </a:p>
          <a:p>
            <a:pPr algn="ctr">
              <a:lnSpc>
                <a:spcPts val="1150"/>
              </a:lnSpc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Etymology - Identity – </a:t>
            </a:r>
            <a:r>
              <a:rPr lang="en-US" sz="12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Standardisation</a:t>
            </a: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– Resilience – Borrowing – Old English – </a:t>
            </a:r>
            <a:r>
              <a:rPr lang="en-US" sz="1200" b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Middle English</a:t>
            </a: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33">
            <a:extLst>
              <a:ext uri="{FF2B5EF4-FFF2-40B4-BE49-F238E27FC236}">
                <a16:creationId xmlns:a16="http://schemas.microsoft.com/office/drawing/2014/main" id="{E3A55620-2632-4F83-970A-7D6DBB1A7945}"/>
              </a:ext>
            </a:extLst>
          </p:cNvPr>
          <p:cNvSpPr txBox="1">
            <a:spLocks/>
          </p:cNvSpPr>
          <p:nvPr/>
        </p:nvSpPr>
        <p:spPr>
          <a:xfrm>
            <a:off x="95431" y="626466"/>
            <a:ext cx="4736212" cy="170538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Week 1: </a:t>
            </a:r>
          </a:p>
          <a:p>
            <a:pPr lvl="1"/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Complete the “</a:t>
            </a:r>
            <a:r>
              <a:rPr lang="en-GB" sz="1200" b="1" dirty="0">
                <a:solidFill>
                  <a:srgbClr val="273142"/>
                </a:solidFill>
                <a:latin typeface="Seneca"/>
                <a:ea typeface="Calibri" panose="020F0502020204030204" pitchFamily="34" charset="0"/>
              </a:rPr>
              <a:t>Exploring the Wonders of the English Language</a:t>
            </a:r>
            <a:r>
              <a:rPr lang="en-GB" sz="1200" b="1" i="0" dirty="0">
                <a:solidFill>
                  <a:srgbClr val="273142"/>
                </a:solidFill>
                <a:effectLst/>
                <a:latin typeface="Seneca"/>
              </a:rPr>
              <a:t>” </a:t>
            </a: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assignment on Seneca Learning.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This will be marked automatically by Seneca Learning. 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D65E56-08EE-4A49-97B1-B4D308B1781C}"/>
              </a:ext>
            </a:extLst>
          </p:cNvPr>
          <p:cNvSpPr txBox="1"/>
          <p:nvPr/>
        </p:nvSpPr>
        <p:spPr>
          <a:xfrm>
            <a:off x="95431" y="66040"/>
            <a:ext cx="9685154" cy="46166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English</a:t>
            </a:r>
          </a:p>
        </p:txBody>
      </p:sp>
      <p:sp>
        <p:nvSpPr>
          <p:cNvPr id="11" name="Textbox 33">
            <a:extLst>
              <a:ext uri="{FF2B5EF4-FFF2-40B4-BE49-F238E27FC236}">
                <a16:creationId xmlns:a16="http://schemas.microsoft.com/office/drawing/2014/main" id="{C685EFA8-18AF-4154-9A9C-0E84FA264F90}"/>
              </a:ext>
            </a:extLst>
          </p:cNvPr>
          <p:cNvSpPr txBox="1">
            <a:spLocks/>
          </p:cNvSpPr>
          <p:nvPr/>
        </p:nvSpPr>
        <p:spPr>
          <a:xfrm>
            <a:off x="5074359" y="626465"/>
            <a:ext cx="4706226" cy="170538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4: </a:t>
            </a:r>
          </a:p>
          <a:p>
            <a:pPr lvl="1"/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Complete the “</a:t>
            </a:r>
            <a:r>
              <a:rPr lang="en-GB" sz="1200" b="1" dirty="0">
                <a:solidFill>
                  <a:srgbClr val="273142"/>
                </a:solidFill>
                <a:latin typeface="Seneca"/>
                <a:ea typeface="Calibri" panose="020F0502020204030204" pitchFamily="34" charset="0"/>
              </a:rPr>
              <a:t>The Legendary Tales of King Arthur</a:t>
            </a:r>
            <a:r>
              <a:rPr lang="en-GB" sz="1200" b="1" i="0" dirty="0">
                <a:solidFill>
                  <a:srgbClr val="273142"/>
                </a:solidFill>
                <a:effectLst/>
                <a:latin typeface="Seneca"/>
              </a:rPr>
              <a:t>” </a:t>
            </a: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assignment on Seneca Learning.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This will be marked automatically by Seneca Learning. 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Textbox 33">
            <a:extLst>
              <a:ext uri="{FF2B5EF4-FFF2-40B4-BE49-F238E27FC236}">
                <a16:creationId xmlns:a16="http://schemas.microsoft.com/office/drawing/2014/main" id="{8F806E06-F4EA-4ED4-9AA1-7F62AA51B23A}"/>
              </a:ext>
            </a:extLst>
          </p:cNvPr>
          <p:cNvSpPr txBox="1">
            <a:spLocks/>
          </p:cNvSpPr>
          <p:nvPr/>
        </p:nvSpPr>
        <p:spPr>
          <a:xfrm>
            <a:off x="5074359" y="2553889"/>
            <a:ext cx="4706226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5: </a:t>
            </a:r>
          </a:p>
          <a:p>
            <a:pPr lvl="1"/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Complete the “</a:t>
            </a:r>
            <a:r>
              <a:rPr lang="en-GB" sz="1200" b="1" dirty="0">
                <a:solidFill>
                  <a:srgbClr val="273142"/>
                </a:solidFill>
                <a:latin typeface="Seneca"/>
                <a:ea typeface="Calibri" panose="020F0502020204030204" pitchFamily="34" charset="0"/>
              </a:rPr>
              <a:t>Understanding Shakespearean Language</a:t>
            </a:r>
            <a:r>
              <a:rPr lang="en-GB" sz="1200" b="1" i="0" dirty="0">
                <a:solidFill>
                  <a:srgbClr val="273142"/>
                </a:solidFill>
                <a:effectLst/>
                <a:latin typeface="Seneca"/>
              </a:rPr>
              <a:t>” </a:t>
            </a: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assignment on Seneca Learning.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This will be marked automatically by Seneca Learning. 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3" name="Textbox 33">
            <a:extLst>
              <a:ext uri="{FF2B5EF4-FFF2-40B4-BE49-F238E27FC236}">
                <a16:creationId xmlns:a16="http://schemas.microsoft.com/office/drawing/2014/main" id="{E2C88F8C-9D99-4DA5-A0F2-AC3943AA1F36}"/>
              </a:ext>
            </a:extLst>
          </p:cNvPr>
          <p:cNvSpPr txBox="1">
            <a:spLocks/>
          </p:cNvSpPr>
          <p:nvPr/>
        </p:nvSpPr>
        <p:spPr>
          <a:xfrm>
            <a:off x="95431" y="2553891"/>
            <a:ext cx="4736212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2: </a:t>
            </a: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Complete the “</a:t>
            </a:r>
            <a:r>
              <a:rPr lang="en-GB" sz="1200" b="1" dirty="0">
                <a:solidFill>
                  <a:srgbClr val="273142"/>
                </a:solidFill>
                <a:latin typeface="Seneca"/>
                <a:ea typeface="Calibri" panose="020F0502020204030204" pitchFamily="34" charset="0"/>
              </a:rPr>
              <a:t>Exploring the History of Language: Key Terms Uncovered</a:t>
            </a:r>
            <a:r>
              <a:rPr lang="en-GB" sz="1200" b="1" i="0" dirty="0">
                <a:solidFill>
                  <a:srgbClr val="273142"/>
                </a:solidFill>
                <a:effectLst/>
                <a:latin typeface="Seneca"/>
              </a:rPr>
              <a:t>” </a:t>
            </a: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assignment on Seneca Learning.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This will be marked automatically by Seneca Learning. 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4" name="Textbox 33">
            <a:extLst>
              <a:ext uri="{FF2B5EF4-FFF2-40B4-BE49-F238E27FC236}">
                <a16:creationId xmlns:a16="http://schemas.microsoft.com/office/drawing/2014/main" id="{5A1274F4-7A5B-4945-97BB-A27E057C4C42}"/>
              </a:ext>
            </a:extLst>
          </p:cNvPr>
          <p:cNvSpPr txBox="1">
            <a:spLocks/>
          </p:cNvSpPr>
          <p:nvPr/>
        </p:nvSpPr>
        <p:spPr>
          <a:xfrm>
            <a:off x="5074359" y="4367132"/>
            <a:ext cx="4706226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6: </a:t>
            </a:r>
          </a:p>
          <a:p>
            <a:pPr lvl="1"/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Complete the “</a:t>
            </a:r>
            <a:r>
              <a:rPr lang="en-GB" sz="1200" b="1" dirty="0">
                <a:solidFill>
                  <a:srgbClr val="273142"/>
                </a:solidFill>
                <a:effectLst/>
                <a:latin typeface="Seneca"/>
                <a:ea typeface="Calibri" panose="020F0502020204030204" pitchFamily="34" charset="0"/>
              </a:rPr>
              <a:t>Victorian England: An Era of Empire, Progress and Social Contrasts</a:t>
            </a:r>
            <a:r>
              <a:rPr lang="en-GB" sz="1200" b="1" i="0" dirty="0">
                <a:solidFill>
                  <a:srgbClr val="273142"/>
                </a:solidFill>
                <a:effectLst/>
                <a:latin typeface="Seneca"/>
              </a:rPr>
              <a:t>” </a:t>
            </a: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assignment on Seneca Learning.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This will be marked automatically by Seneca Learning. 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15" name="Textbox 33">
            <a:extLst>
              <a:ext uri="{FF2B5EF4-FFF2-40B4-BE49-F238E27FC236}">
                <a16:creationId xmlns:a16="http://schemas.microsoft.com/office/drawing/2014/main" id="{A52F0DFD-EFB1-4088-BA71-8F77E80FA754}"/>
              </a:ext>
            </a:extLst>
          </p:cNvPr>
          <p:cNvSpPr txBox="1">
            <a:spLocks/>
          </p:cNvSpPr>
          <p:nvPr/>
        </p:nvSpPr>
        <p:spPr>
          <a:xfrm>
            <a:off x="95431" y="4367132"/>
            <a:ext cx="4736212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3: </a:t>
            </a:r>
          </a:p>
          <a:p>
            <a:pPr lvl="1"/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Complete the “</a:t>
            </a:r>
            <a:r>
              <a:rPr lang="en-GB" sz="1200" b="1" dirty="0">
                <a:solidFill>
                  <a:srgbClr val="273142"/>
                </a:solidFill>
                <a:latin typeface="Seneca"/>
                <a:ea typeface="Calibri" panose="020F0502020204030204" pitchFamily="34" charset="0"/>
              </a:rPr>
              <a:t>The Fascinating Life and Works of Geoffrey Chaucer</a:t>
            </a:r>
            <a:r>
              <a:rPr lang="en-GB" sz="1200" b="1" i="0" dirty="0">
                <a:solidFill>
                  <a:srgbClr val="273142"/>
                </a:solidFill>
                <a:effectLst/>
                <a:latin typeface="Seneca"/>
              </a:rPr>
              <a:t>” </a:t>
            </a: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assignment on Seneca Learning.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This will be marked automatically by Seneca Learning. 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495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0">
            <a:extLst>
              <a:ext uri="{FF2B5EF4-FFF2-40B4-BE49-F238E27FC236}">
                <a16:creationId xmlns:a16="http://schemas.microsoft.com/office/drawing/2014/main" id="{3973B9B9-C15B-43C8-BCDE-7B5D1E493AA3}"/>
              </a:ext>
            </a:extLst>
          </p:cNvPr>
          <p:cNvSpPr txBox="1">
            <a:spLocks/>
          </p:cNvSpPr>
          <p:nvPr/>
        </p:nvSpPr>
        <p:spPr>
          <a:xfrm>
            <a:off x="95431" y="5949244"/>
            <a:ext cx="9685154" cy="7725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1150"/>
              </a:lnSpc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1150"/>
              </a:lnSpc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Key vocabulary: Force – friction – tension – weight – mass – speed – distance-time graph – air resistance – normal contact force – </a:t>
            </a:r>
            <a:r>
              <a:rPr lang="en-US" sz="1200" b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resultant force</a:t>
            </a: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33">
            <a:extLst>
              <a:ext uri="{FF2B5EF4-FFF2-40B4-BE49-F238E27FC236}">
                <a16:creationId xmlns:a16="http://schemas.microsoft.com/office/drawing/2014/main" id="{E3A55620-2632-4F83-970A-7D6DBB1A7945}"/>
              </a:ext>
            </a:extLst>
          </p:cNvPr>
          <p:cNvSpPr txBox="1">
            <a:spLocks/>
          </p:cNvSpPr>
          <p:nvPr/>
        </p:nvSpPr>
        <p:spPr>
          <a:xfrm>
            <a:off x="95431" y="626466"/>
            <a:ext cx="4736212" cy="170538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Week 1: </a:t>
            </a:r>
          </a:p>
          <a:p>
            <a:pPr algn="ctr"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Complete the assignment on Seneca Learning. This will be marked automatically by Seneca.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D65E56-08EE-4A49-97B1-B4D308B1781C}"/>
              </a:ext>
            </a:extLst>
          </p:cNvPr>
          <p:cNvSpPr txBox="1"/>
          <p:nvPr/>
        </p:nvSpPr>
        <p:spPr>
          <a:xfrm>
            <a:off x="95431" y="66040"/>
            <a:ext cx="9685154" cy="46166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Science</a:t>
            </a:r>
          </a:p>
        </p:txBody>
      </p:sp>
      <p:sp>
        <p:nvSpPr>
          <p:cNvPr id="11" name="Textbox 33">
            <a:extLst>
              <a:ext uri="{FF2B5EF4-FFF2-40B4-BE49-F238E27FC236}">
                <a16:creationId xmlns:a16="http://schemas.microsoft.com/office/drawing/2014/main" id="{C685EFA8-18AF-4154-9A9C-0E84FA264F90}"/>
              </a:ext>
            </a:extLst>
          </p:cNvPr>
          <p:cNvSpPr txBox="1">
            <a:spLocks/>
          </p:cNvSpPr>
          <p:nvPr/>
        </p:nvSpPr>
        <p:spPr>
          <a:xfrm>
            <a:off x="5074359" y="626465"/>
            <a:ext cx="4706226" cy="170538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4: </a:t>
            </a:r>
          </a:p>
          <a:p>
            <a:pPr algn="ctr"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Complete the assignment on Seneca Learning. This will be marked automatically by Seneca. </a:t>
            </a:r>
          </a:p>
          <a:p>
            <a:pPr algn="ctr"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Textbox 33">
            <a:extLst>
              <a:ext uri="{FF2B5EF4-FFF2-40B4-BE49-F238E27FC236}">
                <a16:creationId xmlns:a16="http://schemas.microsoft.com/office/drawing/2014/main" id="{8F806E06-F4EA-4ED4-9AA1-7F62AA51B23A}"/>
              </a:ext>
            </a:extLst>
          </p:cNvPr>
          <p:cNvSpPr txBox="1">
            <a:spLocks/>
          </p:cNvSpPr>
          <p:nvPr/>
        </p:nvSpPr>
        <p:spPr>
          <a:xfrm>
            <a:off x="5074359" y="2553889"/>
            <a:ext cx="4706226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5: </a:t>
            </a:r>
          </a:p>
          <a:p>
            <a:pPr algn="ctr"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Complete the assignment on Seneca Learning. This will be marked automatically by Seneca. </a:t>
            </a:r>
          </a:p>
          <a:p>
            <a:pPr algn="ctr"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3" name="Textbox 33">
            <a:extLst>
              <a:ext uri="{FF2B5EF4-FFF2-40B4-BE49-F238E27FC236}">
                <a16:creationId xmlns:a16="http://schemas.microsoft.com/office/drawing/2014/main" id="{E2C88F8C-9D99-4DA5-A0F2-AC3943AA1F36}"/>
              </a:ext>
            </a:extLst>
          </p:cNvPr>
          <p:cNvSpPr txBox="1">
            <a:spLocks/>
          </p:cNvSpPr>
          <p:nvPr/>
        </p:nvSpPr>
        <p:spPr>
          <a:xfrm>
            <a:off x="95431" y="2553891"/>
            <a:ext cx="4736212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2: </a:t>
            </a:r>
          </a:p>
          <a:p>
            <a:pPr algn="ctr"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Complete the assignment on Seneca Learning. This will be marked automatically by Seneca. </a:t>
            </a:r>
          </a:p>
          <a:p>
            <a:pPr algn="ctr"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4" name="Textbox 33">
            <a:extLst>
              <a:ext uri="{FF2B5EF4-FFF2-40B4-BE49-F238E27FC236}">
                <a16:creationId xmlns:a16="http://schemas.microsoft.com/office/drawing/2014/main" id="{5A1274F4-7A5B-4945-97BB-A27E057C4C42}"/>
              </a:ext>
            </a:extLst>
          </p:cNvPr>
          <p:cNvSpPr txBox="1">
            <a:spLocks/>
          </p:cNvSpPr>
          <p:nvPr/>
        </p:nvSpPr>
        <p:spPr>
          <a:xfrm>
            <a:off x="5074359" y="4367132"/>
            <a:ext cx="4706226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6: </a:t>
            </a:r>
          </a:p>
          <a:p>
            <a:pPr algn="ctr"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Complete the assignment on Seneca Learning. This will be marked automatically by Seneca. </a:t>
            </a:r>
          </a:p>
          <a:p>
            <a:pPr algn="ctr"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5" name="Textbox 33">
            <a:extLst>
              <a:ext uri="{FF2B5EF4-FFF2-40B4-BE49-F238E27FC236}">
                <a16:creationId xmlns:a16="http://schemas.microsoft.com/office/drawing/2014/main" id="{A52F0DFD-EFB1-4088-BA71-8F77E80FA754}"/>
              </a:ext>
            </a:extLst>
          </p:cNvPr>
          <p:cNvSpPr txBox="1">
            <a:spLocks/>
          </p:cNvSpPr>
          <p:nvPr/>
        </p:nvSpPr>
        <p:spPr>
          <a:xfrm>
            <a:off x="95431" y="4367132"/>
            <a:ext cx="4736212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3: </a:t>
            </a:r>
            <a:endParaRPr lang="en-GB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Complete the assignment on Seneca Learning. This will be marked automatically by Seneca. </a:t>
            </a:r>
          </a:p>
          <a:p>
            <a:pPr algn="ctr"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6842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0">
            <a:extLst>
              <a:ext uri="{FF2B5EF4-FFF2-40B4-BE49-F238E27FC236}">
                <a16:creationId xmlns:a16="http://schemas.microsoft.com/office/drawing/2014/main" id="{3973B9B9-C15B-43C8-BCDE-7B5D1E493AA3}"/>
              </a:ext>
            </a:extLst>
          </p:cNvPr>
          <p:cNvSpPr txBox="1">
            <a:spLocks/>
          </p:cNvSpPr>
          <p:nvPr/>
        </p:nvSpPr>
        <p:spPr>
          <a:xfrm>
            <a:off x="95431" y="5949246"/>
            <a:ext cx="9685154" cy="7725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1150"/>
              </a:lnSpc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1150"/>
              </a:lnSpc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Key vocabulary: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Eucharist, Salvation, Atonement, Sacrifice, Sacraments, consecrated, transubstantiation, Mass, in persona Christi, Last Supper, Resurrection,  Passover, </a:t>
            </a:r>
            <a:r>
              <a:rPr lang="en-US" sz="12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Pashal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Mystery.</a:t>
            </a:r>
            <a:endParaRPr lang="en-GB" sz="12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33">
            <a:extLst>
              <a:ext uri="{FF2B5EF4-FFF2-40B4-BE49-F238E27FC236}">
                <a16:creationId xmlns:a16="http://schemas.microsoft.com/office/drawing/2014/main" id="{E3A55620-2632-4F83-970A-7D6DBB1A7945}"/>
              </a:ext>
            </a:extLst>
          </p:cNvPr>
          <p:cNvSpPr txBox="1">
            <a:spLocks/>
          </p:cNvSpPr>
          <p:nvPr/>
        </p:nvSpPr>
        <p:spPr>
          <a:xfrm>
            <a:off x="95431" y="626466"/>
            <a:ext cx="4736212" cy="170538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Week 1: </a:t>
            </a:r>
            <a:r>
              <a:rPr lang="en-GB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Paschal Mystery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•  </a:t>
            </a: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Draw a picture or design a poster to illustrate one of the key events of the Paschal Mystery (e.g., Jesus on the Cross, the Resurrection, or the Empty Tomb).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•  Include a Bible verse or short quote that connects with the event you’ve chosen. Write a brief explanation (2-3 sentences) about why this event is important.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D65E56-08EE-4A49-97B1-B4D308B1781C}"/>
              </a:ext>
            </a:extLst>
          </p:cNvPr>
          <p:cNvSpPr txBox="1"/>
          <p:nvPr/>
        </p:nvSpPr>
        <p:spPr>
          <a:xfrm>
            <a:off x="95431" y="66042"/>
            <a:ext cx="9685154" cy="46166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Year 7 Religious Education</a:t>
            </a:r>
          </a:p>
        </p:txBody>
      </p:sp>
      <p:sp>
        <p:nvSpPr>
          <p:cNvPr id="11" name="Textbox 33">
            <a:extLst>
              <a:ext uri="{FF2B5EF4-FFF2-40B4-BE49-F238E27FC236}">
                <a16:creationId xmlns:a16="http://schemas.microsoft.com/office/drawing/2014/main" id="{C685EFA8-18AF-4154-9A9C-0E84FA264F90}"/>
              </a:ext>
            </a:extLst>
          </p:cNvPr>
          <p:cNvSpPr txBox="1">
            <a:spLocks/>
          </p:cNvSpPr>
          <p:nvPr/>
        </p:nvSpPr>
        <p:spPr>
          <a:xfrm>
            <a:off x="5074359" y="626467"/>
            <a:ext cx="4706226" cy="170538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Week 4: Follow the link:</a:t>
            </a:r>
            <a:endParaRPr lang="en-GB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u="sng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https://www.bbc.co.uk/bitesize/guides/zv93rwx/revision/1</a:t>
            </a:r>
            <a:endParaRPr lang="en-GB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Read the information, watch the clips and complete the test</a:t>
            </a:r>
            <a:endParaRPr lang="en-GB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Textbox 33">
            <a:extLst>
              <a:ext uri="{FF2B5EF4-FFF2-40B4-BE49-F238E27FC236}">
                <a16:creationId xmlns:a16="http://schemas.microsoft.com/office/drawing/2014/main" id="{8F806E06-F4EA-4ED4-9AA1-7F62AA51B23A}"/>
              </a:ext>
            </a:extLst>
          </p:cNvPr>
          <p:cNvSpPr txBox="1">
            <a:spLocks/>
          </p:cNvSpPr>
          <p:nvPr/>
        </p:nvSpPr>
        <p:spPr>
          <a:xfrm>
            <a:off x="5074359" y="2553889"/>
            <a:ext cx="4706226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Week 5: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Revise for the assessment.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Use information on Teams and from class to help you prepare for the assessment.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3" name="Textbox 33">
            <a:extLst>
              <a:ext uri="{FF2B5EF4-FFF2-40B4-BE49-F238E27FC236}">
                <a16:creationId xmlns:a16="http://schemas.microsoft.com/office/drawing/2014/main" id="{E2C88F8C-9D99-4DA5-A0F2-AC3943AA1F36}"/>
              </a:ext>
            </a:extLst>
          </p:cNvPr>
          <p:cNvSpPr txBox="1">
            <a:spLocks/>
          </p:cNvSpPr>
          <p:nvPr/>
        </p:nvSpPr>
        <p:spPr>
          <a:xfrm>
            <a:off x="95431" y="2553891"/>
            <a:ext cx="4736212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Week 2: Sacraments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Create 5 multiple choice questions on the Seven Sacraments. Bring to class to challenge a classmate.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US" sz="1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4" name="Textbox 33">
            <a:extLst>
              <a:ext uri="{FF2B5EF4-FFF2-40B4-BE49-F238E27FC236}">
                <a16:creationId xmlns:a16="http://schemas.microsoft.com/office/drawing/2014/main" id="{5A1274F4-7A5B-4945-97BB-A27E057C4C42}"/>
              </a:ext>
            </a:extLst>
          </p:cNvPr>
          <p:cNvSpPr txBox="1">
            <a:spLocks/>
          </p:cNvSpPr>
          <p:nvPr/>
        </p:nvSpPr>
        <p:spPr>
          <a:xfrm>
            <a:off x="5074359" y="4367132"/>
            <a:ext cx="4706226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Week 6: </a:t>
            </a: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</a:rPr>
              <a:t>What is Corpus Christi?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</a:rPr>
              <a:t>Create a </a:t>
            </a:r>
            <a:r>
              <a:rPr lang="en-GB" sz="1200" dirty="0" err="1">
                <a:latin typeface="Calibri" panose="020F0502020204030204" pitchFamily="34" charset="0"/>
                <a:ea typeface="Calibri" panose="020F0502020204030204" pitchFamily="34" charset="0"/>
              </a:rPr>
              <a:t>powerpoint</a:t>
            </a: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</a:rPr>
              <a:t> with pictures and facts about the importance of this festival to Catholic Christians.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</a:rPr>
              <a:t>Big question – How do processions of the blessed sacrament honour Jesus?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5" name="Textbox 33">
            <a:extLst>
              <a:ext uri="{FF2B5EF4-FFF2-40B4-BE49-F238E27FC236}">
                <a16:creationId xmlns:a16="http://schemas.microsoft.com/office/drawing/2014/main" id="{A52F0DFD-EFB1-4088-BA71-8F77E80FA754}"/>
              </a:ext>
            </a:extLst>
          </p:cNvPr>
          <p:cNvSpPr txBox="1">
            <a:spLocks/>
          </p:cNvSpPr>
          <p:nvPr/>
        </p:nvSpPr>
        <p:spPr>
          <a:xfrm>
            <a:off x="95431" y="4367132"/>
            <a:ext cx="4736212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Week 3: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Research Liturgy of the Eucharist and read Luke 22:7-23 on www.biblegateway .com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Create a table to show the similarities and differences between the Eucharist and the actual Last Supper.</a:t>
            </a:r>
            <a:endParaRPr lang="en-GB" sz="1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972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0"/>
          <p:cNvSpPr txBox="1"/>
          <p:nvPr/>
        </p:nvSpPr>
        <p:spPr>
          <a:xfrm>
            <a:off x="95431" y="5949244"/>
            <a:ext cx="9685154" cy="7725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1150"/>
              </a:lnSpc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1150"/>
              </a:lnSpc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Key vocabulary:  Government, election, </a:t>
            </a:r>
            <a:r>
              <a:rPr lang="en-US" sz="12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councillor</a:t>
            </a:r>
            <a:r>
              <a:rPr lang="en-US" sz="1200" b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campaign</a:t>
            </a: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33"/>
          <p:cNvSpPr txBox="1"/>
          <p:nvPr/>
        </p:nvSpPr>
        <p:spPr>
          <a:xfrm>
            <a:off x="95431" y="626466"/>
            <a:ext cx="4736212" cy="170538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07000"/>
              </a:lnSpc>
              <a:spcBef>
                <a:spcPts val="500"/>
              </a:spcBef>
              <a:spcAft>
                <a:spcPts val="500"/>
              </a:spcAft>
            </a:pPr>
            <a:r>
              <a:rPr lang="en-GB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Week 1: </a:t>
            </a:r>
            <a:r>
              <a:rPr lang="en-GB" sz="1000" b="1" dirty="0">
                <a:latin typeface="ABeeZee" panose="02000000000000000000" pitchFamily="2" charset="0"/>
                <a:cs typeface="Times New Roman" panose="02020603050405020304" pitchFamily="18" charset="0"/>
              </a:rPr>
              <a:t>How is local government different to central government?</a:t>
            </a:r>
            <a:endParaRPr lang="en-GB" sz="1000" dirty="0">
              <a:latin typeface="ABeeZee" panose="02000000000000000000" pitchFamily="2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Bef>
                <a:spcPts val="500"/>
              </a:spcBef>
              <a:spcAft>
                <a:spcPts val="500"/>
              </a:spcAft>
            </a:pPr>
            <a:r>
              <a:rPr lang="en-GB" sz="1000" dirty="0">
                <a:latin typeface="ABeeZee" panose="02000000000000000000" pitchFamily="2" charset="0"/>
                <a:cs typeface="Times New Roman" panose="02020603050405020304" pitchFamily="18" charset="0"/>
              </a:rPr>
              <a:t>Create a </a:t>
            </a:r>
            <a:r>
              <a:rPr lang="en-GB" sz="1000" b="1" dirty="0">
                <a:latin typeface="ABeeZee" panose="02000000000000000000" pitchFamily="2" charset="0"/>
                <a:cs typeface="Times New Roman" panose="02020603050405020304" pitchFamily="18" charset="0"/>
              </a:rPr>
              <a:t>simple comparison table</a:t>
            </a:r>
            <a:r>
              <a:rPr lang="en-GB" sz="1000" dirty="0">
                <a:latin typeface="ABeeZee" panose="02000000000000000000" pitchFamily="2" charset="0"/>
                <a:cs typeface="Times New Roman" panose="02020603050405020304" pitchFamily="18" charset="0"/>
              </a:rPr>
              <a:t> with two columns: </a:t>
            </a:r>
            <a:r>
              <a:rPr lang="en-GB" sz="1000" i="1" dirty="0">
                <a:latin typeface="ABeeZee" panose="02000000000000000000" pitchFamily="2" charset="0"/>
                <a:cs typeface="Times New Roman" panose="02020603050405020304" pitchFamily="18" charset="0"/>
              </a:rPr>
              <a:t>Local Government</a:t>
            </a:r>
            <a:r>
              <a:rPr lang="en-GB" sz="1000" dirty="0">
                <a:latin typeface="ABeeZee" panose="02000000000000000000" pitchFamily="2" charset="0"/>
                <a:cs typeface="Times New Roman" panose="02020603050405020304" pitchFamily="18" charset="0"/>
              </a:rPr>
              <a:t> and </a:t>
            </a:r>
            <a:r>
              <a:rPr lang="en-GB" sz="1000" i="1" dirty="0">
                <a:latin typeface="ABeeZee" panose="02000000000000000000" pitchFamily="2" charset="0"/>
                <a:cs typeface="Times New Roman" panose="02020603050405020304" pitchFamily="18" charset="0"/>
              </a:rPr>
              <a:t>Central Government</a:t>
            </a:r>
            <a:r>
              <a:rPr lang="en-GB" sz="1000" dirty="0">
                <a:latin typeface="ABeeZee" panose="02000000000000000000" pitchFamily="2" charset="0"/>
                <a:cs typeface="Times New Roman" panose="02020603050405020304" pitchFamily="18" charset="0"/>
              </a:rPr>
              <a:t>.</a:t>
            </a:r>
            <a:br>
              <a:rPr lang="en-GB" sz="1000" dirty="0">
                <a:latin typeface="ABeeZee" panose="02000000000000000000" pitchFamily="2" charset="0"/>
                <a:cs typeface="Times New Roman" panose="02020603050405020304" pitchFamily="18" charset="0"/>
              </a:rPr>
            </a:br>
            <a:r>
              <a:rPr lang="en-GB" sz="1000" dirty="0">
                <a:latin typeface="ABeeZee" panose="02000000000000000000" pitchFamily="2" charset="0"/>
                <a:cs typeface="Times New Roman" panose="02020603050405020304" pitchFamily="18" charset="0"/>
              </a:rPr>
              <a:t>Include </a:t>
            </a:r>
            <a:r>
              <a:rPr lang="en-GB" sz="1000" b="1" dirty="0">
                <a:latin typeface="ABeeZee" panose="02000000000000000000" pitchFamily="2" charset="0"/>
                <a:cs typeface="Times New Roman" panose="02020603050405020304" pitchFamily="18" charset="0"/>
              </a:rPr>
              <a:t>at least 3 differences</a:t>
            </a:r>
            <a:r>
              <a:rPr lang="en-GB" sz="1000" dirty="0">
                <a:latin typeface="ABeeZee" panose="02000000000000000000" pitchFamily="2" charset="0"/>
                <a:cs typeface="Times New Roman" panose="02020603050405020304" pitchFamily="18" charset="0"/>
              </a:rPr>
              <a:t>, for example:</a:t>
            </a:r>
          </a:p>
          <a:p>
            <a:pPr marL="342900" lvl="0" indent="-342900" algn="ctr">
              <a:lnSpc>
                <a:spcPct val="107000"/>
              </a:lnSpc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000" dirty="0">
                <a:latin typeface="ABeeZee" panose="02000000000000000000" pitchFamily="2" charset="0"/>
                <a:cs typeface="Times New Roman" panose="02020603050405020304" pitchFamily="18" charset="0"/>
              </a:rPr>
              <a:t>Who makes decisions</a:t>
            </a:r>
          </a:p>
          <a:p>
            <a:pPr marL="342900" lvl="0" indent="-342900" algn="ctr">
              <a:lnSpc>
                <a:spcPct val="107000"/>
              </a:lnSpc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000" dirty="0">
                <a:latin typeface="ABeeZee" panose="02000000000000000000" pitchFamily="2" charset="0"/>
                <a:cs typeface="Times New Roman" panose="02020603050405020304" pitchFamily="18" charset="0"/>
              </a:rPr>
              <a:t>Where decisions affect people</a:t>
            </a:r>
          </a:p>
          <a:p>
            <a:pPr marL="342900" lvl="0" indent="-342900" algn="ctr">
              <a:lnSpc>
                <a:spcPct val="107000"/>
              </a:lnSpc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000" dirty="0">
                <a:latin typeface="ABeeZee" panose="02000000000000000000" pitchFamily="2" charset="0"/>
                <a:cs typeface="Times New Roman" panose="02020603050405020304" pitchFamily="18" charset="0"/>
              </a:rPr>
              <a:t>One example of something each controls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5431" y="66040"/>
            <a:ext cx="9685154" cy="46037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Citizenship - Year 07 Term 4</a:t>
            </a:r>
          </a:p>
        </p:txBody>
      </p:sp>
      <p:sp>
        <p:nvSpPr>
          <p:cNvPr id="11" name="Textbox 33"/>
          <p:cNvSpPr txBox="1"/>
          <p:nvPr/>
        </p:nvSpPr>
        <p:spPr>
          <a:xfrm>
            <a:off x="5074359" y="626465"/>
            <a:ext cx="4706226" cy="170538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07000"/>
              </a:lnSpc>
              <a:spcBef>
                <a:spcPts val="500"/>
              </a:spcBef>
              <a:spcAft>
                <a:spcPts val="500"/>
              </a:spcAft>
            </a:pPr>
            <a:r>
              <a:rPr lang="en-GB" sz="1000" b="1" dirty="0">
                <a:latin typeface="ABeeZee" panose="02000000000000000000" pitchFamily="2" charset="0"/>
                <a:cs typeface="Times New Roman" panose="02020603050405020304" pitchFamily="18" charset="0"/>
              </a:rPr>
              <a:t> Week 4: How do local elections work?</a:t>
            </a:r>
            <a:endParaRPr lang="en-GB" sz="1000" dirty="0">
              <a:latin typeface="ABeeZee" panose="02000000000000000000" pitchFamily="2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Bef>
                <a:spcPts val="500"/>
              </a:spcBef>
              <a:spcAft>
                <a:spcPts val="500"/>
              </a:spcAft>
            </a:pPr>
            <a:r>
              <a:rPr lang="en-GB" sz="1000" dirty="0">
                <a:latin typeface="ABeeZee" panose="02000000000000000000" pitchFamily="2" charset="0"/>
                <a:cs typeface="Times New Roman" panose="02020603050405020304" pitchFamily="18" charset="0"/>
              </a:rPr>
              <a:t>Write the 5 stages of a local election in the </a:t>
            </a:r>
            <a:r>
              <a:rPr lang="en-GB" sz="1000" b="1" dirty="0">
                <a:latin typeface="ABeeZee" panose="02000000000000000000" pitchFamily="2" charset="0"/>
                <a:cs typeface="Times New Roman" panose="02020603050405020304" pitchFamily="18" charset="0"/>
              </a:rPr>
              <a:t>correct order and explain what happens at each stage.</a:t>
            </a:r>
            <a:endParaRPr lang="en-GB" sz="1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33"/>
          <p:cNvSpPr txBox="1"/>
          <p:nvPr/>
        </p:nvSpPr>
        <p:spPr>
          <a:xfrm>
            <a:off x="5074359" y="2553889"/>
            <a:ext cx="4706226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5: </a:t>
            </a:r>
            <a:r>
              <a:rPr lang="en-GB" sz="1000" b="1" dirty="0">
                <a:latin typeface="ABeeZee" panose="02000000000000000000" pitchFamily="2" charset="0"/>
                <a:cs typeface="Times New Roman" panose="02020603050405020304" pitchFamily="18" charset="0"/>
              </a:rPr>
              <a:t>Why is registering to vote so important?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GB" sz="1000" dirty="0">
              <a:latin typeface="ABeeZee" panose="02000000000000000000" pitchFamily="2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Bef>
                <a:spcPts val="500"/>
              </a:spcBef>
              <a:spcAft>
                <a:spcPts val="500"/>
              </a:spcAft>
            </a:pPr>
            <a:r>
              <a:rPr lang="en-GB" sz="1000" dirty="0">
                <a:latin typeface="ABeeZee" panose="02000000000000000000" pitchFamily="2" charset="0"/>
                <a:cs typeface="Times New Roman" panose="02020603050405020304" pitchFamily="18" charset="0"/>
              </a:rPr>
              <a:t>Finish this sentence in </a:t>
            </a:r>
            <a:r>
              <a:rPr lang="en-GB" sz="1000" b="1" dirty="0">
                <a:latin typeface="ABeeZee" panose="02000000000000000000" pitchFamily="2" charset="0"/>
                <a:cs typeface="Times New Roman" panose="02020603050405020304" pitchFamily="18" charset="0"/>
              </a:rPr>
              <a:t>3 different ways</a:t>
            </a:r>
            <a:r>
              <a:rPr lang="en-GB" sz="1000" dirty="0">
                <a:latin typeface="ABeeZee" panose="02000000000000000000" pitchFamily="2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107000"/>
              </a:lnSpc>
              <a:spcAft>
                <a:spcPts val="500"/>
              </a:spcAft>
            </a:pPr>
            <a:r>
              <a:rPr lang="en-GB" sz="1000" dirty="0">
                <a:latin typeface="ABeeZee" panose="02000000000000000000" pitchFamily="2" charset="0"/>
                <a:cs typeface="Times New Roman" panose="02020603050405020304" pitchFamily="18" charset="0"/>
              </a:rPr>
              <a:t>“Registering to vote is important because…”</a:t>
            </a:r>
          </a:p>
          <a:p>
            <a:pPr algn="ctr">
              <a:lnSpc>
                <a:spcPct val="107000"/>
              </a:lnSpc>
              <a:spcAft>
                <a:spcPts val="500"/>
              </a:spcAft>
            </a:pPr>
            <a:endParaRPr lang="en-GB" sz="1000" dirty="0">
              <a:latin typeface="ABeeZee" panose="02000000000000000000" pitchFamily="2" charset="0"/>
              <a:cs typeface="Times New Roman" panose="02020603050405020304" pitchFamily="18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3" name="Textbox 33"/>
          <p:cNvSpPr txBox="1"/>
          <p:nvPr/>
        </p:nvSpPr>
        <p:spPr>
          <a:xfrm>
            <a:off x="95431" y="2553891"/>
            <a:ext cx="4736212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2:  </a:t>
            </a:r>
            <a:r>
              <a:rPr lang="en-GB" sz="1000" b="1" dirty="0">
                <a:latin typeface="ABeeZee" panose="02000000000000000000" pitchFamily="2" charset="0"/>
                <a:cs typeface="Times New Roman" panose="02020603050405020304" pitchFamily="18" charset="0"/>
              </a:rPr>
              <a:t>What do councils do?</a:t>
            </a:r>
          </a:p>
          <a:p>
            <a:pPr algn="ctr">
              <a:lnSpc>
                <a:spcPct val="107000"/>
              </a:lnSpc>
              <a:spcBef>
                <a:spcPts val="500"/>
              </a:spcBef>
              <a:spcAft>
                <a:spcPts val="500"/>
              </a:spcAft>
            </a:pPr>
            <a:r>
              <a:rPr lang="en-GB" sz="1000" dirty="0">
                <a:latin typeface="ABeeZee" panose="02000000000000000000" pitchFamily="2" charset="0"/>
                <a:cs typeface="Times New Roman" panose="02020603050405020304" pitchFamily="18" charset="0"/>
              </a:rPr>
              <a:t>Make a </a:t>
            </a:r>
            <a:r>
              <a:rPr lang="en-GB" sz="1000" b="1" dirty="0">
                <a:latin typeface="ABeeZee" panose="02000000000000000000" pitchFamily="2" charset="0"/>
                <a:cs typeface="Times New Roman" panose="02020603050405020304" pitchFamily="18" charset="0"/>
              </a:rPr>
              <a:t>list of 5 services</a:t>
            </a:r>
            <a:r>
              <a:rPr lang="en-GB" sz="1000" dirty="0">
                <a:latin typeface="ABeeZee" panose="02000000000000000000" pitchFamily="2" charset="0"/>
                <a:cs typeface="Times New Roman" panose="02020603050405020304" pitchFamily="18" charset="0"/>
              </a:rPr>
              <a:t> your local council might provide.</a:t>
            </a:r>
            <a:br>
              <a:rPr lang="en-GB" sz="1000" dirty="0">
                <a:latin typeface="ABeeZee" panose="02000000000000000000" pitchFamily="2" charset="0"/>
                <a:cs typeface="Times New Roman" panose="02020603050405020304" pitchFamily="18" charset="0"/>
              </a:rPr>
            </a:br>
            <a:r>
              <a:rPr lang="en-GB" sz="1000" dirty="0">
                <a:latin typeface="ABeeZee" panose="02000000000000000000" pitchFamily="2" charset="0"/>
                <a:cs typeface="Times New Roman" panose="02020603050405020304" pitchFamily="18" charset="0"/>
              </a:rPr>
              <a:t>Next to each one, write </a:t>
            </a:r>
            <a:r>
              <a:rPr lang="en-GB" sz="1000" b="1" dirty="0">
                <a:latin typeface="ABeeZee" panose="02000000000000000000" pitchFamily="2" charset="0"/>
                <a:cs typeface="Times New Roman" panose="02020603050405020304" pitchFamily="18" charset="0"/>
              </a:rPr>
              <a:t>one sentence</a:t>
            </a:r>
            <a:r>
              <a:rPr lang="en-GB" sz="1000" dirty="0">
                <a:latin typeface="ABeeZee" panose="02000000000000000000" pitchFamily="2" charset="0"/>
                <a:cs typeface="Times New Roman" panose="02020603050405020304" pitchFamily="18" charset="0"/>
              </a:rPr>
              <a:t> explaining how it affects people in your area (e.g. parks, rubbish collection, libraries).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4" name="Textbox 33"/>
          <p:cNvSpPr txBox="1"/>
          <p:nvPr/>
        </p:nvSpPr>
        <p:spPr>
          <a:xfrm>
            <a:off x="5074359" y="4367132"/>
            <a:ext cx="4706226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07000"/>
              </a:lnSpc>
              <a:spcBef>
                <a:spcPts val="5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6:   </a:t>
            </a:r>
            <a:r>
              <a:rPr lang="en-GB" sz="13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000" b="1" dirty="0">
                <a:latin typeface="ABeeZee" panose="02000000000000000000" pitchFamily="2" charset="0"/>
                <a:cs typeface="Times New Roman" panose="02020603050405020304" pitchFamily="18" charset="0"/>
              </a:rPr>
              <a:t>How can young people be more involved in local decision making?</a:t>
            </a:r>
            <a:endParaRPr lang="en-GB" sz="1000" dirty="0">
              <a:latin typeface="ABeeZee" panose="02000000000000000000" pitchFamily="2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Bef>
                <a:spcPts val="500"/>
              </a:spcBef>
              <a:spcAft>
                <a:spcPts val="500"/>
              </a:spcAft>
            </a:pPr>
            <a:r>
              <a:rPr lang="en-GB" sz="1000" dirty="0">
                <a:latin typeface="ABeeZee" panose="02000000000000000000" pitchFamily="2" charset="0"/>
                <a:cs typeface="Times New Roman" panose="02020603050405020304" pitchFamily="18" charset="0"/>
              </a:rPr>
              <a:t>Design a </a:t>
            </a:r>
            <a:r>
              <a:rPr lang="en-GB" sz="1000" b="1" dirty="0">
                <a:latin typeface="ABeeZee" panose="02000000000000000000" pitchFamily="2" charset="0"/>
                <a:cs typeface="Times New Roman" panose="02020603050405020304" pitchFamily="18" charset="0"/>
              </a:rPr>
              <a:t>mini poster or bullet list</a:t>
            </a:r>
            <a:r>
              <a:rPr lang="en-GB" sz="1000" dirty="0">
                <a:latin typeface="ABeeZee" panose="02000000000000000000" pitchFamily="2" charset="0"/>
                <a:cs typeface="Times New Roman" panose="02020603050405020304" pitchFamily="18" charset="0"/>
              </a:rPr>
              <a:t> showing </a:t>
            </a:r>
            <a:r>
              <a:rPr lang="en-GB" sz="1000" b="1" dirty="0">
                <a:latin typeface="ABeeZee" panose="02000000000000000000" pitchFamily="2" charset="0"/>
                <a:cs typeface="Times New Roman" panose="02020603050405020304" pitchFamily="18" charset="0"/>
              </a:rPr>
              <a:t>3 ways</a:t>
            </a:r>
            <a:r>
              <a:rPr lang="en-GB" sz="1000" dirty="0">
                <a:latin typeface="ABeeZee" panose="02000000000000000000" pitchFamily="2" charset="0"/>
                <a:cs typeface="Times New Roman" panose="02020603050405020304" pitchFamily="18" charset="0"/>
              </a:rPr>
              <a:t> young people can influence local decisions </a:t>
            </a:r>
            <a:r>
              <a:rPr lang="en-GB" sz="1000" i="1" dirty="0">
                <a:latin typeface="ABeeZee" panose="02000000000000000000" pitchFamily="2" charset="0"/>
                <a:cs typeface="Times New Roman" panose="02020603050405020304" pitchFamily="18" charset="0"/>
              </a:rPr>
              <a:t>without voting yet</a:t>
            </a:r>
            <a:r>
              <a:rPr lang="en-GB" sz="1000" dirty="0">
                <a:latin typeface="ABeeZee" panose="02000000000000000000" pitchFamily="2" charset="0"/>
                <a:cs typeface="Times New Roman" panose="02020603050405020304" pitchFamily="18" charset="0"/>
              </a:rPr>
              <a:t>. Examples might include:</a:t>
            </a:r>
          </a:p>
          <a:p>
            <a:pPr marL="342900" lvl="0" indent="-342900" algn="ctr">
              <a:lnSpc>
                <a:spcPct val="107000"/>
              </a:lnSpc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000" dirty="0">
                <a:latin typeface="ABeeZee" panose="02000000000000000000" pitchFamily="2" charset="0"/>
                <a:cs typeface="Times New Roman" panose="02020603050405020304" pitchFamily="18" charset="0"/>
              </a:rPr>
              <a:t>Youth councils, Campaigns, Community groups</a:t>
            </a:r>
          </a:p>
          <a:p>
            <a:pPr algn="ctr"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5" name="Textbox 33"/>
          <p:cNvSpPr txBox="1"/>
          <p:nvPr/>
        </p:nvSpPr>
        <p:spPr>
          <a:xfrm>
            <a:off x="95430" y="4367132"/>
            <a:ext cx="4736212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3: </a:t>
            </a:r>
            <a:r>
              <a:rPr lang="en-GB" sz="1000" b="1" dirty="0">
                <a:latin typeface="ABeeZee" panose="02000000000000000000" pitchFamily="2" charset="0"/>
                <a:cs typeface="Times New Roman" panose="02020603050405020304" pitchFamily="18" charset="0"/>
              </a:rPr>
              <a:t>   What is the role of a councillor?</a:t>
            </a:r>
            <a:endParaRPr lang="en-GB" sz="1000" dirty="0">
              <a:latin typeface="ABeeZee" panose="02000000000000000000" pitchFamily="2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Bef>
                <a:spcPts val="500"/>
              </a:spcBef>
              <a:spcAft>
                <a:spcPts val="500"/>
              </a:spcAft>
            </a:pPr>
            <a:r>
              <a:rPr lang="en-GB" sz="1000" dirty="0">
                <a:latin typeface="ABeeZee" panose="02000000000000000000" pitchFamily="2" charset="0"/>
                <a:cs typeface="Times New Roman" panose="02020603050405020304" pitchFamily="18" charset="0"/>
              </a:rPr>
              <a:t>Imagine you are a </a:t>
            </a:r>
            <a:r>
              <a:rPr lang="en-GB" sz="1000" b="1" dirty="0">
                <a:latin typeface="ABeeZee" panose="02000000000000000000" pitchFamily="2" charset="0"/>
                <a:cs typeface="Times New Roman" panose="02020603050405020304" pitchFamily="18" charset="0"/>
              </a:rPr>
              <a:t>local councillor for a day</a:t>
            </a:r>
            <a:r>
              <a:rPr lang="en-GB" sz="1000" dirty="0">
                <a:latin typeface="ABeeZee" panose="02000000000000000000" pitchFamily="2" charset="0"/>
                <a:cs typeface="Times New Roman" panose="02020603050405020304" pitchFamily="18" charset="0"/>
              </a:rPr>
              <a:t>. Write </a:t>
            </a:r>
            <a:r>
              <a:rPr lang="en-GB" sz="1000" b="1" dirty="0">
                <a:latin typeface="ABeeZee" panose="02000000000000000000" pitchFamily="2" charset="0"/>
                <a:cs typeface="Times New Roman" panose="02020603050405020304" pitchFamily="18" charset="0"/>
              </a:rPr>
              <a:t>3 bullet points</a:t>
            </a:r>
            <a:r>
              <a:rPr lang="en-GB" sz="1000" dirty="0">
                <a:latin typeface="ABeeZee" panose="02000000000000000000" pitchFamily="2" charset="0"/>
                <a:cs typeface="Times New Roman" panose="02020603050405020304" pitchFamily="18" charset="0"/>
              </a:rPr>
              <a:t> explaining:</a:t>
            </a:r>
          </a:p>
          <a:p>
            <a:pPr marL="342900" lvl="0" indent="-342900" algn="ctr">
              <a:lnSpc>
                <a:spcPct val="107000"/>
              </a:lnSpc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000" dirty="0">
                <a:latin typeface="ABeeZee" panose="02000000000000000000" pitchFamily="2" charset="0"/>
                <a:cs typeface="Times New Roman" panose="02020603050405020304" pitchFamily="18" charset="0"/>
              </a:rPr>
              <a:t>Who you represent</a:t>
            </a:r>
          </a:p>
          <a:p>
            <a:pPr marL="342900" lvl="0" indent="-342900" algn="ctr">
              <a:lnSpc>
                <a:spcPct val="107000"/>
              </a:lnSpc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000" dirty="0">
                <a:latin typeface="ABeeZee" panose="02000000000000000000" pitchFamily="2" charset="0"/>
                <a:cs typeface="Times New Roman" panose="02020603050405020304" pitchFamily="18" charset="0"/>
              </a:rPr>
              <a:t>One problem you might help solve</a:t>
            </a:r>
          </a:p>
          <a:p>
            <a:pPr marL="342900" lvl="0" indent="-342900" algn="ctr">
              <a:lnSpc>
                <a:spcPct val="107000"/>
              </a:lnSpc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000" dirty="0">
                <a:latin typeface="ABeeZee" panose="02000000000000000000" pitchFamily="2" charset="0"/>
                <a:cs typeface="Times New Roman" panose="02020603050405020304" pitchFamily="18" charset="0"/>
              </a:rPr>
              <a:t>One way you would listen to local people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6fcfcf1-14c4-40a6-9936-cf6c6aff129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F3DBA17445854D9962515A7D06A29E" ma:contentTypeVersion="18" ma:contentTypeDescription="Create a new document." ma:contentTypeScope="" ma:versionID="a518761bc221c84a873820627360ad00">
  <xsd:schema xmlns:xsd="http://www.w3.org/2001/XMLSchema" xmlns:xs="http://www.w3.org/2001/XMLSchema" xmlns:p="http://schemas.microsoft.com/office/2006/metadata/properties" xmlns:ns3="26fcfcf1-14c4-40a6-9936-cf6c6aff129a" xmlns:ns4="0b810e4f-557f-4987-94a2-3c9681d6b1d5" targetNamespace="http://schemas.microsoft.com/office/2006/metadata/properties" ma:root="true" ma:fieldsID="e6948d63d88dc855af93d92fc7aab49d" ns3:_="" ns4:_="">
    <xsd:import namespace="26fcfcf1-14c4-40a6-9936-cf6c6aff129a"/>
    <xsd:import namespace="0b810e4f-557f-4987-94a2-3c9681d6b1d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fcfcf1-14c4-40a6-9936-cf6c6aff12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810e4f-557f-4987-94a2-3c9681d6b1d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057CC7A-2548-4CF4-8EFA-3D572DA0B2B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FA81304-E13F-42B4-86EA-78EF4F314203}">
  <ds:schemaRefs>
    <ds:schemaRef ds:uri="http://schemas.microsoft.com/office/2006/metadata/properties"/>
    <ds:schemaRef ds:uri="http://schemas.microsoft.com/office/2006/documentManagement/types"/>
    <ds:schemaRef ds:uri="0b810e4f-557f-4987-94a2-3c9681d6b1d5"/>
    <ds:schemaRef ds:uri="26fcfcf1-14c4-40a6-9936-cf6c6aff129a"/>
    <ds:schemaRef ds:uri="http://purl.org/dc/dcmitype/"/>
    <ds:schemaRef ds:uri="http://purl.org/dc/elements/1.1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C16A001-EC72-48BF-9799-95A41C8098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fcfcf1-14c4-40a6-9936-cf6c6aff129a"/>
    <ds:schemaRef ds:uri="0b810e4f-557f-4987-94a2-3c9681d6b1d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1471</TotalTime>
  <Words>3148</Words>
  <Application>Microsoft Office PowerPoint</Application>
  <PresentationFormat>A4 Paper (210x297 mm)</PresentationFormat>
  <Paragraphs>362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ABeeZee</vt:lpstr>
      <vt:lpstr>Aptos</vt:lpstr>
      <vt:lpstr>Aptos Display</vt:lpstr>
      <vt:lpstr>Arial</vt:lpstr>
      <vt:lpstr>Calibri</vt:lpstr>
      <vt:lpstr>Seneca</vt:lpstr>
      <vt:lpstr>Symbol</vt:lpstr>
      <vt:lpstr>Times New Roman</vt:lpstr>
      <vt:lpstr>TT Commons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 Norman</dc:creator>
  <cp:lastModifiedBy>V Walker</cp:lastModifiedBy>
  <cp:revision>22</cp:revision>
  <dcterms:created xsi:type="dcterms:W3CDTF">2024-12-17T17:26:36Z</dcterms:created>
  <dcterms:modified xsi:type="dcterms:W3CDTF">2026-02-27T10:40:47Z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0x0101004BF3DBA17445854D9962515A7D06A29E</vt:lpwstr>
  </property>
</Properties>
</file>