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8" r:id="rId5"/>
    <p:sldId id="266" r:id="rId6"/>
    <p:sldId id="267" r:id="rId7"/>
    <p:sldId id="265" r:id="rId8"/>
    <p:sldId id="270" r:id="rId9"/>
    <p:sldId id="271" r:id="rId10"/>
    <p:sldId id="272" r:id="rId11"/>
    <p:sldId id="277" r:id="rId12"/>
    <p:sldId id="278" r:id="rId13"/>
    <p:sldId id="273" r:id="rId14"/>
    <p:sldId id="274" r:id="rId15"/>
    <p:sldId id="284" r:id="rId16"/>
    <p:sldId id="275" r:id="rId17"/>
    <p:sldId id="289" r:id="rId18"/>
    <p:sldId id="279" r:id="rId19"/>
    <p:sldId id="280" r:id="rId20"/>
    <p:sldId id="282" r:id="rId21"/>
    <p:sldId id="281" r:id="rId22"/>
    <p:sldId id="283" r:id="rId23"/>
    <p:sldId id="288" r:id="rId24"/>
    <p:sldId id="285" r:id="rId25"/>
    <p:sldId id="286" r:id="rId26"/>
    <p:sldId id="287" r:id="rId27"/>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442286-FB84-47B4-A9C2-041C3AFD75D5}" v="27" dt="2026-02-27T10:47:49.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7" d="100"/>
          <a:sy n="67"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D7442286-FB84-47B4-A9C2-041C3AFD75D5}"/>
    <pc:docChg chg="addSld delSld modSld">
      <pc:chgData name="V Walker" userId="cbce8964-af15-4450-96b9-ddf62eef329d" providerId="ADAL" clId="{D7442286-FB84-47B4-A9C2-041C3AFD75D5}" dt="2026-02-27T10:48:41.768" v="103" actId="255"/>
      <pc:docMkLst>
        <pc:docMk/>
      </pc:docMkLst>
      <pc:sldChg chg="add del">
        <pc:chgData name="V Walker" userId="cbce8964-af15-4450-96b9-ddf62eef329d" providerId="ADAL" clId="{D7442286-FB84-47B4-A9C2-041C3AFD75D5}" dt="2026-02-20T16:33:13.138" v="20"/>
        <pc:sldMkLst>
          <pc:docMk/>
          <pc:sldMk cId="3111903696" sldId="265"/>
        </pc:sldMkLst>
      </pc:sldChg>
      <pc:sldChg chg="modSp mod">
        <pc:chgData name="V Walker" userId="cbce8964-af15-4450-96b9-ddf62eef329d" providerId="ADAL" clId="{D7442286-FB84-47B4-A9C2-041C3AFD75D5}" dt="2026-02-20T16:32:52.693" v="1" actId="20577"/>
        <pc:sldMkLst>
          <pc:docMk/>
          <pc:sldMk cId="3098967401" sldId="268"/>
        </pc:sldMkLst>
        <pc:spChg chg="mod">
          <ac:chgData name="V Walker" userId="cbce8964-af15-4450-96b9-ddf62eef329d" providerId="ADAL" clId="{D7442286-FB84-47B4-A9C2-041C3AFD75D5}" dt="2026-02-20T16:32:52.693" v="1" actId="20577"/>
          <ac:spMkLst>
            <pc:docMk/>
            <pc:sldMk cId="3098967401" sldId="268"/>
            <ac:spMk id="4" creationId="{7E3BF677-9D3A-4815-9D91-FE0C0CE6D44E}"/>
          </ac:spMkLst>
        </pc:spChg>
      </pc:sldChg>
      <pc:sldChg chg="new del">
        <pc:chgData name="V Walker" userId="cbce8964-af15-4450-96b9-ddf62eef329d" providerId="ADAL" clId="{D7442286-FB84-47B4-A9C2-041C3AFD75D5}" dt="2026-02-20T16:39:23.551" v="92" actId="47"/>
        <pc:sldMkLst>
          <pc:docMk/>
          <pc:sldMk cId="1171746128" sldId="269"/>
        </pc:sldMkLst>
      </pc:sldChg>
      <pc:sldChg chg="del">
        <pc:chgData name="V Walker" userId="cbce8964-af15-4450-96b9-ddf62eef329d" providerId="ADAL" clId="{D7442286-FB84-47B4-A9C2-041C3AFD75D5}" dt="2026-02-20T16:32:55.455" v="3" actId="47"/>
        <pc:sldMkLst>
          <pc:docMk/>
          <pc:sldMk cId="3102810528" sldId="269"/>
        </pc:sldMkLst>
      </pc:sldChg>
      <pc:sldChg chg="add">
        <pc:chgData name="V Walker" userId="cbce8964-af15-4450-96b9-ddf62eef329d" providerId="ADAL" clId="{D7442286-FB84-47B4-A9C2-041C3AFD75D5}" dt="2026-02-20T16:33:21.329" v="21"/>
        <pc:sldMkLst>
          <pc:docMk/>
          <pc:sldMk cId="1194177668" sldId="270"/>
        </pc:sldMkLst>
      </pc:sldChg>
      <pc:sldChg chg="del">
        <pc:chgData name="V Walker" userId="cbce8964-af15-4450-96b9-ddf62eef329d" providerId="ADAL" clId="{D7442286-FB84-47B4-A9C2-041C3AFD75D5}" dt="2026-02-20T16:32:55.683" v="4" actId="47"/>
        <pc:sldMkLst>
          <pc:docMk/>
          <pc:sldMk cId="3953191940" sldId="270"/>
        </pc:sldMkLst>
      </pc:sldChg>
      <pc:sldChg chg="modSp add mod">
        <pc:chgData name="V Walker" userId="cbce8964-af15-4450-96b9-ddf62eef329d" providerId="ADAL" clId="{D7442286-FB84-47B4-A9C2-041C3AFD75D5}" dt="2026-02-20T16:33:35.385" v="36" actId="20577"/>
        <pc:sldMkLst>
          <pc:docMk/>
          <pc:sldMk cId="759295060" sldId="271"/>
        </pc:sldMkLst>
        <pc:spChg chg="mod">
          <ac:chgData name="V Walker" userId="cbce8964-af15-4450-96b9-ddf62eef329d" providerId="ADAL" clId="{D7442286-FB84-47B4-A9C2-041C3AFD75D5}" dt="2026-02-20T16:33:35.385" v="36" actId="20577"/>
          <ac:spMkLst>
            <pc:docMk/>
            <pc:sldMk cId="759295060" sldId="271"/>
            <ac:spMk id="16" creationId="{2FD65E56-08EE-4A49-97B1-B4D308B1781C}"/>
          </ac:spMkLst>
        </pc:spChg>
      </pc:sldChg>
      <pc:sldChg chg="del">
        <pc:chgData name="V Walker" userId="cbce8964-af15-4450-96b9-ddf62eef329d" providerId="ADAL" clId="{D7442286-FB84-47B4-A9C2-041C3AFD75D5}" dt="2026-02-20T16:32:55.889" v="5" actId="47"/>
        <pc:sldMkLst>
          <pc:docMk/>
          <pc:sldMk cId="1714725809" sldId="272"/>
        </pc:sldMkLst>
      </pc:sldChg>
      <pc:sldChg chg="add">
        <pc:chgData name="V Walker" userId="cbce8964-af15-4450-96b9-ddf62eef329d" providerId="ADAL" clId="{D7442286-FB84-47B4-A9C2-041C3AFD75D5}" dt="2026-02-20T16:33:48.023" v="37"/>
        <pc:sldMkLst>
          <pc:docMk/>
          <pc:sldMk cId="2115940073" sldId="272"/>
        </pc:sldMkLst>
      </pc:sldChg>
      <pc:sldChg chg="add">
        <pc:chgData name="V Walker" userId="cbce8964-af15-4450-96b9-ddf62eef329d" providerId="ADAL" clId="{D7442286-FB84-47B4-A9C2-041C3AFD75D5}" dt="2026-02-20T16:33:56.515" v="38"/>
        <pc:sldMkLst>
          <pc:docMk/>
          <pc:sldMk cId="777937614" sldId="273"/>
        </pc:sldMkLst>
      </pc:sldChg>
      <pc:sldChg chg="del">
        <pc:chgData name="V Walker" userId="cbce8964-af15-4450-96b9-ddf62eef329d" providerId="ADAL" clId="{D7442286-FB84-47B4-A9C2-041C3AFD75D5}" dt="2026-02-20T16:32:56.080" v="6" actId="47"/>
        <pc:sldMkLst>
          <pc:docMk/>
          <pc:sldMk cId="2553561829" sldId="273"/>
        </pc:sldMkLst>
      </pc:sldChg>
      <pc:sldChg chg="del">
        <pc:chgData name="V Walker" userId="cbce8964-af15-4450-96b9-ddf62eef329d" providerId="ADAL" clId="{D7442286-FB84-47B4-A9C2-041C3AFD75D5}" dt="2026-02-20T16:32:56.270" v="7" actId="47"/>
        <pc:sldMkLst>
          <pc:docMk/>
          <pc:sldMk cId="1653419393" sldId="274"/>
        </pc:sldMkLst>
      </pc:sldChg>
      <pc:sldChg chg="add">
        <pc:chgData name="V Walker" userId="cbce8964-af15-4450-96b9-ddf62eef329d" providerId="ADAL" clId="{D7442286-FB84-47B4-A9C2-041C3AFD75D5}" dt="2026-02-20T16:34:07.014" v="39"/>
        <pc:sldMkLst>
          <pc:docMk/>
          <pc:sldMk cId="1655600109" sldId="274"/>
        </pc:sldMkLst>
      </pc:sldChg>
      <pc:sldChg chg="del">
        <pc:chgData name="V Walker" userId="cbce8964-af15-4450-96b9-ddf62eef329d" providerId="ADAL" clId="{D7442286-FB84-47B4-A9C2-041C3AFD75D5}" dt="2026-02-20T16:32:56.649" v="9" actId="47"/>
        <pc:sldMkLst>
          <pc:docMk/>
          <pc:sldMk cId="3460138795" sldId="275"/>
        </pc:sldMkLst>
      </pc:sldChg>
      <pc:sldChg chg="modSp add mod">
        <pc:chgData name="V Walker" userId="cbce8964-af15-4450-96b9-ddf62eef329d" providerId="ADAL" clId="{D7442286-FB84-47B4-A9C2-041C3AFD75D5}" dt="2026-02-27T10:48:41.768" v="103" actId="255"/>
        <pc:sldMkLst>
          <pc:docMk/>
          <pc:sldMk cId="3901932387" sldId="275"/>
        </pc:sldMkLst>
        <pc:spChg chg="mod">
          <ac:chgData name="V Walker" userId="cbce8964-af15-4450-96b9-ddf62eef329d" providerId="ADAL" clId="{D7442286-FB84-47B4-A9C2-041C3AFD75D5}" dt="2026-02-27T10:48:18.677" v="98" actId="255"/>
          <ac:spMkLst>
            <pc:docMk/>
            <pc:sldMk cId="3901932387" sldId="275"/>
            <ac:spMk id="5" creationId="{8EEFB2C4-EC12-F0DC-CA59-C80491E5A651}"/>
          </ac:spMkLst>
        </pc:spChg>
        <pc:spChg chg="mod">
          <ac:chgData name="V Walker" userId="cbce8964-af15-4450-96b9-ddf62eef329d" providerId="ADAL" clId="{D7442286-FB84-47B4-A9C2-041C3AFD75D5}" dt="2026-02-27T10:48:23.251" v="99" actId="255"/>
          <ac:spMkLst>
            <pc:docMk/>
            <pc:sldMk cId="3901932387" sldId="275"/>
            <ac:spMk id="11" creationId="{15C5747C-9D96-582E-FACA-6E147D550D30}"/>
          </ac:spMkLst>
        </pc:spChg>
        <pc:spChg chg="mod">
          <ac:chgData name="V Walker" userId="cbce8964-af15-4450-96b9-ddf62eef329d" providerId="ADAL" clId="{D7442286-FB84-47B4-A9C2-041C3AFD75D5}" dt="2026-02-27T10:48:32.055" v="101" actId="255"/>
          <ac:spMkLst>
            <pc:docMk/>
            <pc:sldMk cId="3901932387" sldId="275"/>
            <ac:spMk id="12" creationId="{4F8D5203-CA0B-C187-4CA6-DAA7B19D1302}"/>
          </ac:spMkLst>
        </pc:spChg>
        <pc:spChg chg="mod">
          <ac:chgData name="V Walker" userId="cbce8964-af15-4450-96b9-ddf62eef329d" providerId="ADAL" clId="{D7442286-FB84-47B4-A9C2-041C3AFD75D5}" dt="2026-02-27T10:48:27.189" v="100" actId="255"/>
          <ac:spMkLst>
            <pc:docMk/>
            <pc:sldMk cId="3901932387" sldId="275"/>
            <ac:spMk id="13" creationId="{1157A1CD-BCD3-B3C7-7FFA-3D2177E40BE5}"/>
          </ac:spMkLst>
        </pc:spChg>
        <pc:spChg chg="mod">
          <ac:chgData name="V Walker" userId="cbce8964-af15-4450-96b9-ddf62eef329d" providerId="ADAL" clId="{D7442286-FB84-47B4-A9C2-041C3AFD75D5}" dt="2026-02-27T10:48:41.768" v="103" actId="255"/>
          <ac:spMkLst>
            <pc:docMk/>
            <pc:sldMk cId="3901932387" sldId="275"/>
            <ac:spMk id="14" creationId="{EB178C18-DFCF-CD3D-497E-8F1BE8F94B8A}"/>
          </ac:spMkLst>
        </pc:spChg>
        <pc:spChg chg="mod">
          <ac:chgData name="V Walker" userId="cbce8964-af15-4450-96b9-ddf62eef329d" providerId="ADAL" clId="{D7442286-FB84-47B4-A9C2-041C3AFD75D5}" dt="2026-02-27T10:48:36.659" v="102" actId="255"/>
          <ac:spMkLst>
            <pc:docMk/>
            <pc:sldMk cId="3901932387" sldId="275"/>
            <ac:spMk id="15" creationId="{AEB49088-A883-00EC-2F1D-AEF8D13E973D}"/>
          </ac:spMkLst>
        </pc:spChg>
        <pc:spChg chg="mod">
          <ac:chgData name="V Walker" userId="cbce8964-af15-4450-96b9-ddf62eef329d" providerId="ADAL" clId="{D7442286-FB84-47B4-A9C2-041C3AFD75D5}" dt="2026-02-20T16:34:22.568" v="42" actId="14100"/>
          <ac:spMkLst>
            <pc:docMk/>
            <pc:sldMk cId="3901932387" sldId="275"/>
            <ac:spMk id="16" creationId="{FC295B54-45D1-514B-82E1-A391405E16C8}"/>
          </ac:spMkLst>
        </pc:spChg>
      </pc:sldChg>
      <pc:sldChg chg="del">
        <pc:chgData name="V Walker" userId="cbce8964-af15-4450-96b9-ddf62eef329d" providerId="ADAL" clId="{D7442286-FB84-47B4-A9C2-041C3AFD75D5}" dt="2026-02-20T16:32:56.812" v="10" actId="47"/>
        <pc:sldMkLst>
          <pc:docMk/>
          <pc:sldMk cId="1912912438" sldId="276"/>
        </pc:sldMkLst>
      </pc:sldChg>
      <pc:sldChg chg="add del">
        <pc:chgData name="V Walker" userId="cbce8964-af15-4450-96b9-ddf62eef329d" providerId="ADAL" clId="{D7442286-FB84-47B4-A9C2-041C3AFD75D5}" dt="2026-02-27T10:47:56.092" v="97" actId="47"/>
        <pc:sldMkLst>
          <pc:docMk/>
          <pc:sldMk cId="2215736717" sldId="276"/>
        </pc:sldMkLst>
      </pc:sldChg>
      <pc:sldChg chg="del">
        <pc:chgData name="V Walker" userId="cbce8964-af15-4450-96b9-ddf62eef329d" providerId="ADAL" clId="{D7442286-FB84-47B4-A9C2-041C3AFD75D5}" dt="2026-02-20T16:32:56.988" v="11" actId="47"/>
        <pc:sldMkLst>
          <pc:docMk/>
          <pc:sldMk cId="3040428488" sldId="277"/>
        </pc:sldMkLst>
      </pc:sldChg>
      <pc:sldChg chg="add">
        <pc:chgData name="V Walker" userId="cbce8964-af15-4450-96b9-ddf62eef329d" providerId="ADAL" clId="{D7442286-FB84-47B4-A9C2-041C3AFD75D5}" dt="2026-02-20T16:35:55.146" v="56"/>
        <pc:sldMkLst>
          <pc:docMk/>
          <pc:sldMk cId="4015378632" sldId="277"/>
        </pc:sldMkLst>
      </pc:sldChg>
      <pc:sldChg chg="add">
        <pc:chgData name="V Walker" userId="cbce8964-af15-4450-96b9-ddf62eef329d" providerId="ADAL" clId="{D7442286-FB84-47B4-A9C2-041C3AFD75D5}" dt="2026-02-20T16:36:19.442" v="59"/>
        <pc:sldMkLst>
          <pc:docMk/>
          <pc:sldMk cId="355389338" sldId="278"/>
        </pc:sldMkLst>
      </pc:sldChg>
      <pc:sldChg chg="add del">
        <pc:chgData name="V Walker" userId="cbce8964-af15-4450-96b9-ddf62eef329d" providerId="ADAL" clId="{D7442286-FB84-47B4-A9C2-041C3AFD75D5}" dt="2026-02-20T16:36:15.166" v="58"/>
        <pc:sldMkLst>
          <pc:docMk/>
          <pc:sldMk cId="735814533" sldId="278"/>
        </pc:sldMkLst>
      </pc:sldChg>
      <pc:sldChg chg="del">
        <pc:chgData name="V Walker" userId="cbce8964-af15-4450-96b9-ddf62eef329d" providerId="ADAL" clId="{D7442286-FB84-47B4-A9C2-041C3AFD75D5}" dt="2026-02-20T16:32:57.668" v="15" actId="47"/>
        <pc:sldMkLst>
          <pc:docMk/>
          <pc:sldMk cId="814881539" sldId="278"/>
        </pc:sldMkLst>
      </pc:sldChg>
      <pc:sldChg chg="del">
        <pc:chgData name="V Walker" userId="cbce8964-af15-4450-96b9-ddf62eef329d" providerId="ADAL" clId="{D7442286-FB84-47B4-A9C2-041C3AFD75D5}" dt="2026-02-20T16:32:57.322" v="13" actId="47"/>
        <pc:sldMkLst>
          <pc:docMk/>
          <pc:sldMk cId="1061681773" sldId="279"/>
        </pc:sldMkLst>
      </pc:sldChg>
      <pc:sldChg chg="add">
        <pc:chgData name="V Walker" userId="cbce8964-af15-4450-96b9-ddf62eef329d" providerId="ADAL" clId="{D7442286-FB84-47B4-A9C2-041C3AFD75D5}" dt="2026-02-20T16:36:37.972" v="60"/>
        <pc:sldMkLst>
          <pc:docMk/>
          <pc:sldMk cId="1651108176" sldId="279"/>
        </pc:sldMkLst>
      </pc:sldChg>
      <pc:sldChg chg="del">
        <pc:chgData name="V Walker" userId="cbce8964-af15-4450-96b9-ddf62eef329d" providerId="ADAL" clId="{D7442286-FB84-47B4-A9C2-041C3AFD75D5}" dt="2026-02-20T16:32:57.497" v="14" actId="47"/>
        <pc:sldMkLst>
          <pc:docMk/>
          <pc:sldMk cId="348194869" sldId="280"/>
        </pc:sldMkLst>
      </pc:sldChg>
      <pc:sldChg chg="modSp add mod">
        <pc:chgData name="V Walker" userId="cbce8964-af15-4450-96b9-ddf62eef329d" providerId="ADAL" clId="{D7442286-FB84-47B4-A9C2-041C3AFD75D5}" dt="2026-02-20T16:36:56.210" v="77" actId="20577"/>
        <pc:sldMkLst>
          <pc:docMk/>
          <pc:sldMk cId="2839841555" sldId="280"/>
        </pc:sldMkLst>
        <pc:spChg chg="mod">
          <ac:chgData name="V Walker" userId="cbce8964-af15-4450-96b9-ddf62eef329d" providerId="ADAL" clId="{D7442286-FB84-47B4-A9C2-041C3AFD75D5}" dt="2026-02-20T16:36:56.210" v="77" actId="20577"/>
          <ac:spMkLst>
            <pc:docMk/>
            <pc:sldMk cId="2839841555" sldId="280"/>
            <ac:spMk id="16" creationId="{2FD65E56-08EE-4A49-97B1-B4D308B1781C}"/>
          </ac:spMkLst>
        </pc:spChg>
      </pc:sldChg>
      <pc:sldChg chg="del">
        <pc:chgData name="V Walker" userId="cbce8964-af15-4450-96b9-ddf62eef329d" providerId="ADAL" clId="{D7442286-FB84-47B4-A9C2-041C3AFD75D5}" dt="2026-02-20T16:32:57.162" v="12" actId="47"/>
        <pc:sldMkLst>
          <pc:docMk/>
          <pc:sldMk cId="329263101" sldId="281"/>
        </pc:sldMkLst>
      </pc:sldChg>
      <pc:sldChg chg="add">
        <pc:chgData name="V Walker" userId="cbce8964-af15-4450-96b9-ddf62eef329d" providerId="ADAL" clId="{D7442286-FB84-47B4-A9C2-041C3AFD75D5}" dt="2026-02-20T16:37:06.839" v="78"/>
        <pc:sldMkLst>
          <pc:docMk/>
          <pc:sldMk cId="4108166198" sldId="281"/>
        </pc:sldMkLst>
      </pc:sldChg>
      <pc:sldChg chg="modSp add mod">
        <pc:chgData name="V Walker" userId="cbce8964-af15-4450-96b9-ddf62eef329d" providerId="ADAL" clId="{D7442286-FB84-47B4-A9C2-041C3AFD75D5}" dt="2026-02-20T16:37:21.611" v="84" actId="20577"/>
        <pc:sldMkLst>
          <pc:docMk/>
          <pc:sldMk cId="3048042796" sldId="282"/>
        </pc:sldMkLst>
        <pc:spChg chg="mod">
          <ac:chgData name="V Walker" userId="cbce8964-af15-4450-96b9-ddf62eef329d" providerId="ADAL" clId="{D7442286-FB84-47B4-A9C2-041C3AFD75D5}" dt="2026-02-20T16:37:21.611" v="84" actId="20577"/>
          <ac:spMkLst>
            <pc:docMk/>
            <pc:sldMk cId="3048042796" sldId="282"/>
            <ac:spMk id="16" creationId="{2FD65E56-08EE-4A49-97B1-B4D308B1781C}"/>
          </ac:spMkLst>
        </pc:spChg>
      </pc:sldChg>
      <pc:sldChg chg="del">
        <pc:chgData name="V Walker" userId="cbce8964-af15-4450-96b9-ddf62eef329d" providerId="ADAL" clId="{D7442286-FB84-47B4-A9C2-041C3AFD75D5}" dt="2026-02-20T16:32:57.814" v="16" actId="47"/>
        <pc:sldMkLst>
          <pc:docMk/>
          <pc:sldMk cId="3591619347" sldId="282"/>
        </pc:sldMkLst>
      </pc:sldChg>
      <pc:sldChg chg="del">
        <pc:chgData name="V Walker" userId="cbce8964-af15-4450-96b9-ddf62eef329d" providerId="ADAL" clId="{D7442286-FB84-47B4-A9C2-041C3AFD75D5}" dt="2026-02-20T16:32:57.989" v="17" actId="47"/>
        <pc:sldMkLst>
          <pc:docMk/>
          <pc:sldMk cId="3097519830" sldId="283"/>
        </pc:sldMkLst>
      </pc:sldChg>
      <pc:sldChg chg="add">
        <pc:chgData name="V Walker" userId="cbce8964-af15-4450-96b9-ddf62eef329d" providerId="ADAL" clId="{D7442286-FB84-47B4-A9C2-041C3AFD75D5}" dt="2026-02-20T16:37:45.662" v="85"/>
        <pc:sldMkLst>
          <pc:docMk/>
          <pc:sldMk cId="4248012873" sldId="283"/>
        </pc:sldMkLst>
      </pc:sldChg>
      <pc:sldChg chg="add">
        <pc:chgData name="V Walker" userId="cbce8964-af15-4450-96b9-ddf62eef329d" providerId="ADAL" clId="{D7442286-FB84-47B4-A9C2-041C3AFD75D5}" dt="2026-02-20T16:38:03.818" v="86"/>
        <pc:sldMkLst>
          <pc:docMk/>
          <pc:sldMk cId="2312417464" sldId="284"/>
        </pc:sldMkLst>
      </pc:sldChg>
      <pc:sldChg chg="del">
        <pc:chgData name="V Walker" userId="cbce8964-af15-4450-96b9-ddf62eef329d" providerId="ADAL" clId="{D7442286-FB84-47B4-A9C2-041C3AFD75D5}" dt="2026-02-20T16:32:58.179" v="18" actId="47"/>
        <pc:sldMkLst>
          <pc:docMk/>
          <pc:sldMk cId="3234236142" sldId="284"/>
        </pc:sldMkLst>
      </pc:sldChg>
      <pc:sldChg chg="del">
        <pc:chgData name="V Walker" userId="cbce8964-af15-4450-96b9-ddf62eef329d" providerId="ADAL" clId="{D7442286-FB84-47B4-A9C2-041C3AFD75D5}" dt="2026-02-20T16:32:56.462" v="8" actId="47"/>
        <pc:sldMkLst>
          <pc:docMk/>
          <pc:sldMk cId="1868114977" sldId="285"/>
        </pc:sldMkLst>
      </pc:sldChg>
      <pc:sldChg chg="add">
        <pc:chgData name="V Walker" userId="cbce8964-af15-4450-96b9-ddf62eef329d" providerId="ADAL" clId="{D7442286-FB84-47B4-A9C2-041C3AFD75D5}" dt="2026-02-20T16:38:12.838" v="87"/>
        <pc:sldMkLst>
          <pc:docMk/>
          <pc:sldMk cId="3993288460" sldId="285"/>
        </pc:sldMkLst>
      </pc:sldChg>
      <pc:sldChg chg="add">
        <pc:chgData name="V Walker" userId="cbce8964-af15-4450-96b9-ddf62eef329d" providerId="ADAL" clId="{D7442286-FB84-47B4-A9C2-041C3AFD75D5}" dt="2026-02-20T16:38:39.228" v="90"/>
        <pc:sldMkLst>
          <pc:docMk/>
          <pc:sldMk cId="1572787715" sldId="286"/>
        </pc:sldMkLst>
      </pc:sldChg>
      <pc:sldChg chg="add del">
        <pc:chgData name="V Walker" userId="cbce8964-af15-4450-96b9-ddf62eef329d" providerId="ADAL" clId="{D7442286-FB84-47B4-A9C2-041C3AFD75D5}" dt="2026-02-20T16:38:27.181" v="89"/>
        <pc:sldMkLst>
          <pc:docMk/>
          <pc:sldMk cId="1883234321" sldId="286"/>
        </pc:sldMkLst>
      </pc:sldChg>
      <pc:sldChg chg="add">
        <pc:chgData name="V Walker" userId="cbce8964-af15-4450-96b9-ddf62eef329d" providerId="ADAL" clId="{D7442286-FB84-47B4-A9C2-041C3AFD75D5}" dt="2026-02-20T16:38:57.946" v="91"/>
        <pc:sldMkLst>
          <pc:docMk/>
          <pc:sldMk cId="794904139" sldId="287"/>
        </pc:sldMkLst>
      </pc:sldChg>
      <pc:sldChg chg="add">
        <pc:chgData name="V Walker" userId="cbce8964-af15-4450-96b9-ddf62eef329d" providerId="ADAL" clId="{D7442286-FB84-47B4-A9C2-041C3AFD75D5}" dt="2026-02-27T10:38:15.388" v="93"/>
        <pc:sldMkLst>
          <pc:docMk/>
          <pc:sldMk cId="2078500276" sldId="288"/>
        </pc:sldMkLst>
      </pc:sldChg>
      <pc:sldChg chg="add del">
        <pc:chgData name="V Walker" userId="cbce8964-af15-4450-96b9-ddf62eef329d" providerId="ADAL" clId="{D7442286-FB84-47B4-A9C2-041C3AFD75D5}" dt="2026-02-27T10:47:43.832" v="95"/>
        <pc:sldMkLst>
          <pc:docMk/>
          <pc:sldMk cId="169489269" sldId="289"/>
        </pc:sldMkLst>
      </pc:sldChg>
      <pc:sldChg chg="add">
        <pc:chgData name="V Walker" userId="cbce8964-af15-4450-96b9-ddf62eef329d" providerId="ADAL" clId="{D7442286-FB84-47B4-A9C2-041C3AFD75D5}" dt="2026-02-27T10:47:49.266" v="96"/>
        <pc:sldMkLst>
          <pc:docMk/>
          <pc:sldMk cId="2998824192" sldId="28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1"/>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6"/>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8"/>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8"/>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2/27/2026</a:t>
            </a:fld>
            <a:endParaRPr 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20.xml.rels><?xml version="1.0" encoding="UTF-8" standalone="yes"?>
<Relationships xmlns="http://schemas.openxmlformats.org/package/2006/relationships"><Relationship Id="rId3" Type="http://schemas.openxmlformats.org/officeDocument/2006/relationships/hyperlink" Target="https://8875436.sharepoint.com/:f:/s/Section_2025-11B-Dp1/IgCtIQnPlP6_Q5W2PZS4hivHAXgRaCiInMFidYl_dJtSaGM?e=0lJlXc" TargetMode="External"/><Relationship Id="rId7" Type="http://schemas.openxmlformats.org/officeDocument/2006/relationships/hyperlink" Target="https://8875436.sharepoint.com/:f:/s/Section_2025-11B-Dp1/IgCvP8TDWaaVSpWV3vhulujzAZKJEJJOwUg-nDyGmyigio8?e=rP0vmg" TargetMode="External"/><Relationship Id="rId2" Type="http://schemas.openxmlformats.org/officeDocument/2006/relationships/hyperlink" Target="https://8875436.sharepoint.com/:f:/s/Section_2025-11B-Dp1/IgD74aF5AXzTTqGiOzAL_SVHATNVcdhNrbWuwXI4jRSbSTI?e=Wd7xeu" TargetMode="External"/><Relationship Id="rId1" Type="http://schemas.openxmlformats.org/officeDocument/2006/relationships/slideLayout" Target="../slideLayouts/slideLayout7.xml"/><Relationship Id="rId6" Type="http://schemas.openxmlformats.org/officeDocument/2006/relationships/hyperlink" Target="https://8875436.sharepoint.com/:f:/s/Section_2025-11B-Dp1/IgBLQ0nKnPi9QLAOX1wDQW0cAX4Y_Hr7_F0vcNFtRxg9ibw?e=QkfrTf" TargetMode="External"/><Relationship Id="rId5" Type="http://schemas.openxmlformats.org/officeDocument/2006/relationships/hyperlink" Target="https://8875436.sharepoint.com/:f:/s/Section_2025-11B-Dp1/IgBlwE9mwk9tSqIaYsG3omXXAU_kK1uUA2W6dXCSEqXU9FU?e=jP05Xi" TargetMode="External"/><Relationship Id="rId4" Type="http://schemas.openxmlformats.org/officeDocument/2006/relationships/hyperlink" Target="https://8875436.sharepoint.com/:f:/s/Section_2025-11B-Dp1/IgAqGuWl6sbJQqyZ0R9nMqUUAWqTbhfoXrbEliQAIoJPOL4?e=CLdKGn"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2" y="168023"/>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90"/>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11</a:t>
            </a:r>
          </a:p>
          <a:p>
            <a:pPr algn="ctr"/>
            <a:endParaRPr lang="en-GB" sz="3200" dirty="0"/>
          </a:p>
          <a:p>
            <a:pPr algn="ctr"/>
            <a:r>
              <a:rPr lang="en-GB" sz="3200" dirty="0"/>
              <a:t>Term 4</a:t>
            </a:r>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0" y="5964451"/>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effectLst/>
                <a:latin typeface="Calibri" panose="020F0502020204030204" pitchFamily="34" charset="0"/>
                <a:ea typeface="Calibri" panose="020F0502020204030204" pitchFamily="34" charset="0"/>
              </a:rPr>
              <a:t> Weimar republic. Versailles Treaty. Democracy. Putsch. Politics. Right wing. Left wing. Constitution.</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Booklet issued :Germany 1918-39</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Students are to make </a:t>
            </a:r>
            <a:r>
              <a:rPr lang="en-US" sz="1200" b="1" dirty="0">
                <a:solidFill>
                  <a:srgbClr val="000000"/>
                </a:solidFill>
                <a:latin typeface="Calibri" panose="020F0502020204030204" pitchFamily="34" charset="0"/>
                <a:ea typeface="Calibri" panose="020F0502020204030204" pitchFamily="34" charset="0"/>
              </a:rPr>
              <a:t>flash cards for 3 pages each week, to use for retrieval tests in class each week.</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 History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your revision notes to prepare for past questions.</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You will be given a past question for your starter.</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Peer mark</a:t>
            </a: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Use your revision notes to prepare for past questions.</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You will be given a past question for your starter.</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Peer mark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Booklet issued :Germany 1918-39</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Students are to make flash cards for 3 pages each week, to use for retrieval tests in class each week.</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Use your revision notes to prepare for past questions.</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You will be given a past question for your starter.</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Peer mark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a:solidFill>
                  <a:srgbClr val="000000"/>
                </a:solidFill>
                <a:latin typeface="Calibri" panose="020F0502020204030204" pitchFamily="34" charset="0"/>
                <a:ea typeface="Calibri" panose="020F0502020204030204" pitchFamily="34" charset="0"/>
              </a:rPr>
              <a:t>Booklet issued :Germany 1918-39</a:t>
            </a:r>
          </a:p>
          <a:p>
            <a:pPr>
              <a:spcBef>
                <a:spcPts val="1390"/>
              </a:spcBef>
              <a:tabLst>
                <a:tab pos="251460" algn="l"/>
              </a:tabLst>
            </a:pPr>
            <a:r>
              <a:rPr lang="en-GB" sz="1200" b="1">
                <a:solidFill>
                  <a:srgbClr val="000000"/>
                </a:solidFill>
                <a:latin typeface="Calibri" panose="020F0502020204030204" pitchFamily="34" charset="0"/>
                <a:ea typeface="Calibri" panose="020F0502020204030204" pitchFamily="34" charset="0"/>
              </a:rPr>
              <a:t>Students are to make flash cards for 3 pages each week, to use for retrieval tests in class each week.</a:t>
            </a:r>
            <a:endParaRPr lang="en-GB"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77937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r>
              <a:rPr lang="en-US" sz="1200" b="1" dirty="0">
                <a:solidFill>
                  <a:srgbClr val="000000"/>
                </a:solidFill>
                <a:latin typeface="Calibri" panose="020F0502020204030204" pitchFamily="34" charset="0"/>
                <a:ea typeface="Calibri" panose="020F0502020204030204" pitchFamily="34" charset="0"/>
              </a:rPr>
              <a:t> Coasts	Rivers	Hazards	Climate change	extreme weather</a:t>
            </a:r>
            <a:r>
              <a:rPr lang="en-US" sz="1200" b="1">
                <a:solidFill>
                  <a:srgbClr val="000000"/>
                </a:solidFill>
                <a:latin typeface="Calibri" panose="020F0502020204030204" pitchFamily="34" charset="0"/>
                <a:ea typeface="Calibri" panose="020F0502020204030204" pitchFamily="34" charset="0"/>
              </a:rPr>
              <a:t>	ecosystems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geographical skills booklet – Percentage change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geographical skills booklet – Median</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geographical skills booklet – Interquartile range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geographical skills booklet – Percentage change</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geographical skills booklet – Interquartile range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geographical skills booklet – Median</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55600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Refer to Sociology Glossary for all key terms</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preparation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Start  questions in ‘Family ’ revision booklet</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Subject: </a:t>
            </a:r>
            <a:r>
              <a:rPr lang="en-GB" sz="2400" dirty="0">
                <a:solidFill>
                  <a:schemeClr val="bg1"/>
                </a:solidFill>
              </a:rPr>
              <a:t>Sociology Year 11 </a:t>
            </a:r>
            <a:r>
              <a:rPr lang="en-GB" sz="2400">
                <a:solidFill>
                  <a:schemeClr val="bg1"/>
                </a:solidFill>
              </a:rPr>
              <a:t>Term 4 2026 </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preparation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questions in Education revision booklet</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preparation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Start  questions in Crime and Deviance revision booklet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2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preparation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questions in Family revision booklet</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preparation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questions in Crime and Deviance revision booklet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preparation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Start  questions in Education  booklet revision guide   </a:t>
            </a:r>
          </a:p>
        </p:txBody>
      </p:sp>
    </p:spTree>
    <p:extLst>
      <p:ext uri="{BB962C8B-B14F-4D97-AF65-F5344CB8AC3E}">
        <p14:creationId xmlns:p14="http://schemas.microsoft.com/office/powerpoint/2010/main" val="2312417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9A2D0-2591-BAD4-0B89-98EA4E16C931}"/>
            </a:ext>
          </a:extLst>
        </p:cNvPr>
        <p:cNvGrpSpPr/>
        <p:nvPr/>
      </p:nvGrpSpPr>
      <p:grpSpPr>
        <a:xfrm>
          <a:off x="0" y="0"/>
          <a:ext cx="0" cy="0"/>
          <a:chOff x="0" y="0"/>
          <a:chExt cx="0" cy="0"/>
        </a:xfrm>
      </p:grpSpPr>
      <p:sp>
        <p:nvSpPr>
          <p:cNvPr id="2" name="Textbox 30">
            <a:extLst>
              <a:ext uri="{FF2B5EF4-FFF2-40B4-BE49-F238E27FC236}">
                <a16:creationId xmlns:a16="http://schemas.microsoft.com/office/drawing/2014/main" id="{AAE4024C-F26A-6AFD-08E6-26B566192F57}"/>
              </a:ext>
            </a:extLst>
          </p:cNvPr>
          <p:cNvSpPr txBox="1">
            <a:spLocks/>
          </p:cNvSpPr>
          <p:nvPr/>
        </p:nvSpPr>
        <p:spPr>
          <a:xfrm>
            <a:off x="1030587" y="5735413"/>
            <a:ext cx="7869188" cy="425993"/>
          </a:xfrm>
          <a:prstGeom prst="rect">
            <a:avLst/>
          </a:prstGeom>
          <a:noFill/>
          <a:ln w="12700">
            <a:solidFill>
              <a:srgbClr val="000000"/>
            </a:solidFill>
            <a:prstDash val="solid"/>
          </a:ln>
        </p:spPr>
        <p:txBody>
          <a:bodyPr wrap="square" lIns="0" tIns="0" rIns="0" bIns="0" rtlCol="0">
            <a:noAutofit/>
          </a:bodyPr>
          <a:lstStyle/>
          <a:p>
            <a:pPr algn="just">
              <a:lnSpc>
                <a:spcPts val="934"/>
              </a:lnSpc>
            </a:pPr>
            <a:r>
              <a:rPr lang="en-US" sz="975" dirty="0">
                <a:solidFill>
                  <a:srgbClr val="000000"/>
                </a:solidFill>
                <a:latin typeface="Calibri" panose="020F0502020204030204" pitchFamily="34" charset="0"/>
                <a:ea typeface="Calibri" panose="020F0502020204030204" pitchFamily="34" charset="0"/>
              </a:rPr>
              <a:t> </a:t>
            </a:r>
            <a:endParaRPr lang="en-GB" sz="975" dirty="0">
              <a:latin typeface="Calibri" panose="020F0502020204030204" pitchFamily="34" charset="0"/>
              <a:ea typeface="Calibri" panose="020F0502020204030204" pitchFamily="34" charset="0"/>
            </a:endParaRPr>
          </a:p>
          <a:p>
            <a:pPr algn="just">
              <a:lnSpc>
                <a:spcPts val="934"/>
              </a:lnSpc>
            </a:pPr>
            <a:r>
              <a:rPr lang="en-US" sz="975" b="1" dirty="0">
                <a:solidFill>
                  <a:srgbClr val="000000"/>
                </a:solidFill>
                <a:latin typeface="Calibri" panose="020F0502020204030204" pitchFamily="34" charset="0"/>
                <a:ea typeface="Calibri" panose="020F0502020204030204" pitchFamily="34" charset="0"/>
              </a:rPr>
              <a:t> Key vocabulary: </a:t>
            </a:r>
          </a:p>
        </p:txBody>
      </p:sp>
      <p:sp>
        <p:nvSpPr>
          <p:cNvPr id="5" name="Textbox 33">
            <a:extLst>
              <a:ext uri="{FF2B5EF4-FFF2-40B4-BE49-F238E27FC236}">
                <a16:creationId xmlns:a16="http://schemas.microsoft.com/office/drawing/2014/main" id="{8EEFB2C4-EC12-F0DC-CA59-C80491E5A651}"/>
              </a:ext>
            </a:extLst>
          </p:cNvPr>
          <p:cNvSpPr txBox="1">
            <a:spLocks/>
          </p:cNvSpPr>
          <p:nvPr/>
        </p:nvSpPr>
        <p:spPr>
          <a:xfrm>
            <a:off x="163262" y="738089"/>
            <a:ext cx="4666771" cy="1489557"/>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a:t>
            </a:r>
            <a:r>
              <a:rPr lang="en-US" sz="1400" b="1" dirty="0">
                <a:solidFill>
                  <a:srgbClr val="000000"/>
                </a:solidFill>
                <a:latin typeface="Calibri" panose="020F0502020204030204" pitchFamily="34" charset="0"/>
                <a:ea typeface="Calibri" panose="020F0502020204030204" pitchFamily="34" charset="0"/>
              </a:rPr>
              <a:t>Week 1: collect booklet set in class. </a:t>
            </a:r>
          </a:p>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Learn key vocab set on teams</a:t>
            </a: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FC295B54-45D1-514B-82E1-A391405E16C8}"/>
              </a:ext>
            </a:extLst>
          </p:cNvPr>
          <p:cNvSpPr txBox="1"/>
          <p:nvPr/>
        </p:nvSpPr>
        <p:spPr>
          <a:xfrm>
            <a:off x="0" y="176195"/>
            <a:ext cx="9906000" cy="392415"/>
          </a:xfrm>
          <a:prstGeom prst="rect">
            <a:avLst/>
          </a:prstGeom>
          <a:solidFill>
            <a:srgbClr val="FF0000"/>
          </a:solidFill>
          <a:ln w="28575">
            <a:solidFill>
              <a:schemeClr val="tx1"/>
            </a:solidFill>
          </a:ln>
        </p:spPr>
        <p:txBody>
          <a:bodyPr wrap="square" rtlCol="0">
            <a:spAutoFit/>
          </a:bodyPr>
          <a:lstStyle/>
          <a:p>
            <a:pPr algn="ctr"/>
            <a:r>
              <a:rPr lang="en-GB" sz="1950" dirty="0">
                <a:solidFill>
                  <a:schemeClr val="bg1"/>
                </a:solidFill>
              </a:rPr>
              <a:t>Year 11 T4 French</a:t>
            </a:r>
          </a:p>
        </p:txBody>
      </p:sp>
      <p:sp>
        <p:nvSpPr>
          <p:cNvPr id="11" name="Textbox 33">
            <a:extLst>
              <a:ext uri="{FF2B5EF4-FFF2-40B4-BE49-F238E27FC236}">
                <a16:creationId xmlns:a16="http://schemas.microsoft.com/office/drawing/2014/main" id="{15C5747C-9D96-582E-FACA-6E147D550D30}"/>
              </a:ext>
            </a:extLst>
          </p:cNvPr>
          <p:cNvSpPr txBox="1">
            <a:spLocks/>
          </p:cNvSpPr>
          <p:nvPr/>
        </p:nvSpPr>
        <p:spPr>
          <a:xfrm>
            <a:off x="4965181" y="738089"/>
            <a:ext cx="4777557" cy="1305024"/>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  Week 4: </a:t>
            </a:r>
          </a:p>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 Complete a listening  practice on the active hub website . This will be set on my tasks.</a:t>
            </a:r>
          </a:p>
        </p:txBody>
      </p:sp>
      <p:sp>
        <p:nvSpPr>
          <p:cNvPr id="12" name="Textbox 33">
            <a:extLst>
              <a:ext uri="{FF2B5EF4-FFF2-40B4-BE49-F238E27FC236}">
                <a16:creationId xmlns:a16="http://schemas.microsoft.com/office/drawing/2014/main" id="{4F8D5203-CA0B-C187-4CA6-DAA7B19D1302}"/>
              </a:ext>
            </a:extLst>
          </p:cNvPr>
          <p:cNvSpPr txBox="1">
            <a:spLocks/>
          </p:cNvSpPr>
          <p:nvPr/>
        </p:nvSpPr>
        <p:spPr>
          <a:xfrm>
            <a:off x="4965181" y="2227646"/>
            <a:ext cx="4753192" cy="1201354"/>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  Week 5: </a:t>
            </a:r>
          </a:p>
          <a:p>
            <a:pPr lvl="1">
              <a:spcBef>
                <a:spcPts val="1129"/>
              </a:spcBef>
              <a:tabLst>
                <a:tab pos="204311" algn="l"/>
              </a:tabLst>
            </a:pPr>
            <a:r>
              <a:rPr lang="en-GB" sz="1400" dirty="0">
                <a:latin typeface="Calibri" panose="020F0502020204030204" pitchFamily="34" charset="0"/>
                <a:ea typeface="Calibri" panose="020F0502020204030204" pitchFamily="34" charset="0"/>
              </a:rPr>
              <a:t>Learn the vocab set on teams. You’ll be tested on this on teams</a:t>
            </a:r>
          </a:p>
        </p:txBody>
      </p:sp>
      <p:sp>
        <p:nvSpPr>
          <p:cNvPr id="13" name="Textbox 33">
            <a:extLst>
              <a:ext uri="{FF2B5EF4-FFF2-40B4-BE49-F238E27FC236}">
                <a16:creationId xmlns:a16="http://schemas.microsoft.com/office/drawing/2014/main" id="{1157A1CD-BCD3-B3C7-7FFA-3D2177E40BE5}"/>
              </a:ext>
            </a:extLst>
          </p:cNvPr>
          <p:cNvSpPr txBox="1">
            <a:spLocks/>
          </p:cNvSpPr>
          <p:nvPr/>
        </p:nvSpPr>
        <p:spPr>
          <a:xfrm>
            <a:off x="187627" y="2395183"/>
            <a:ext cx="4642406" cy="1489557"/>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  Week 2</a:t>
            </a:r>
          </a:p>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 complete an independent grammar practice task  set on the Active hub. This will be set under my tasks.    </a:t>
            </a: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a:p>
            <a:pPr>
              <a:spcBef>
                <a:spcPts val="1129"/>
              </a:spcBef>
              <a:tabLst>
                <a:tab pos="204311" algn="l"/>
              </a:tabLst>
            </a:pPr>
            <a:r>
              <a:rPr lang="en-US" sz="975" b="1" dirty="0">
                <a:solidFill>
                  <a:srgbClr val="000000"/>
                </a:solidFill>
                <a:latin typeface="Calibri" panose="020F0502020204030204" pitchFamily="34" charset="0"/>
                <a:ea typeface="Calibri" panose="020F0502020204030204" pitchFamily="34" charset="0"/>
              </a:rPr>
              <a:t> </a:t>
            </a:r>
          </a:p>
          <a:p>
            <a:pPr>
              <a:spcBef>
                <a:spcPts val="1129"/>
              </a:spcBef>
              <a:tabLst>
                <a:tab pos="204311" algn="l"/>
              </a:tabLst>
            </a:pPr>
            <a:endParaRPr lang="en-US" sz="975" b="1" dirty="0">
              <a:solidFill>
                <a:srgbClr val="00000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EB178C18-DFCF-CD3D-497E-8F1BE8F94B8A}"/>
              </a:ext>
            </a:extLst>
          </p:cNvPr>
          <p:cNvSpPr txBox="1">
            <a:spLocks/>
          </p:cNvSpPr>
          <p:nvPr/>
        </p:nvSpPr>
        <p:spPr>
          <a:xfrm>
            <a:off x="4953000" y="3601472"/>
            <a:ext cx="4753192" cy="1949408"/>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  Week 6: </a:t>
            </a:r>
          </a:p>
          <a:p>
            <a:pPr lvl="1">
              <a:spcBef>
                <a:spcPts val="1129"/>
              </a:spcBef>
              <a:tabLst>
                <a:tab pos="204311" algn="l"/>
              </a:tabLst>
            </a:pPr>
            <a:r>
              <a:rPr lang="en-GB" sz="1400" dirty="0">
                <a:latin typeface="Calibri" panose="020F0502020204030204" pitchFamily="34" charset="0"/>
                <a:ea typeface="Calibri" panose="020F0502020204030204" pitchFamily="34" charset="0"/>
              </a:rPr>
              <a:t>Revision for term 4 test. This will be set on teams.</a:t>
            </a:r>
          </a:p>
          <a:p>
            <a:pPr lvl="1">
              <a:spcBef>
                <a:spcPts val="1129"/>
              </a:spcBef>
              <a:tabLst>
                <a:tab pos="204311" algn="l"/>
              </a:tabLst>
            </a:pPr>
            <a:r>
              <a:rPr lang="en-GB" sz="1400" dirty="0">
                <a:latin typeface="Calibri" panose="020F0502020204030204" pitchFamily="34" charset="0"/>
                <a:ea typeface="Calibri" panose="020F0502020204030204" pitchFamily="34" charset="0"/>
              </a:rPr>
              <a:t>In addition to this learn vocab for term 5. This will be set on teams.  </a:t>
            </a:r>
          </a:p>
          <a:p>
            <a:pPr lvl="1">
              <a:spcBef>
                <a:spcPts val="1129"/>
              </a:spcBef>
              <a:tabLst>
                <a:tab pos="204311" algn="l"/>
              </a:tabLst>
            </a:pPr>
            <a:endParaRPr lang="en-GB" sz="975" dirty="0">
              <a:latin typeface="Calibri" panose="020F0502020204030204" pitchFamily="34" charset="0"/>
              <a:ea typeface="Calibri" panose="020F0502020204030204" pitchFamily="34" charset="0"/>
            </a:endParaRPr>
          </a:p>
          <a:p>
            <a:pPr lvl="1">
              <a:spcBef>
                <a:spcPts val="1129"/>
              </a:spcBef>
              <a:tabLst>
                <a:tab pos="204311" algn="l"/>
              </a:tabLst>
            </a:pPr>
            <a:endParaRPr lang="en-GB" sz="975" dirty="0">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EB49088-A883-00EC-2F1D-AEF8D13E973D}"/>
              </a:ext>
            </a:extLst>
          </p:cNvPr>
          <p:cNvSpPr txBox="1">
            <a:spLocks/>
          </p:cNvSpPr>
          <p:nvPr/>
        </p:nvSpPr>
        <p:spPr>
          <a:xfrm>
            <a:off x="163262" y="4076376"/>
            <a:ext cx="4642406" cy="1367161"/>
          </a:xfrm>
          <a:prstGeom prst="rect">
            <a:avLst/>
          </a:prstGeom>
          <a:noFill/>
          <a:ln w="12700">
            <a:solidFill>
              <a:srgbClr val="000000"/>
            </a:solidFill>
            <a:prstDash val="solid"/>
          </a:ln>
        </p:spPr>
        <p:txBody>
          <a:bodyPr wrap="square" lIns="0" tIns="0" rIns="0" bIns="0" rtlCol="0">
            <a:noAutofit/>
          </a:bodyPr>
          <a:lstStyle/>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  Week 3: </a:t>
            </a:r>
          </a:p>
          <a:p>
            <a:pPr>
              <a:spcBef>
                <a:spcPts val="1129"/>
              </a:spcBef>
              <a:tabLst>
                <a:tab pos="204311" algn="l"/>
              </a:tabLst>
            </a:pPr>
            <a:r>
              <a:rPr lang="en-US" sz="1400" b="1" dirty="0">
                <a:solidFill>
                  <a:srgbClr val="000000"/>
                </a:solidFill>
                <a:latin typeface="Calibri" panose="020F0502020204030204" pitchFamily="34" charset="0"/>
                <a:ea typeface="Calibri" panose="020F0502020204030204" pitchFamily="34" charset="0"/>
              </a:rPr>
              <a:t>Learn the vocab set on teams. You’ll be tested on this in class</a:t>
            </a:r>
            <a:r>
              <a:rPr lang="en-US" sz="975" b="1" dirty="0">
                <a:solidFill>
                  <a:srgbClr val="000000"/>
                </a:solidFill>
                <a:latin typeface="Calibri" panose="020F0502020204030204" pitchFamily="34" charset="0"/>
                <a:ea typeface="Calibri" panose="020F0502020204030204" pitchFamily="34" charset="0"/>
              </a:rPr>
              <a:t>. </a:t>
            </a:r>
          </a:p>
        </p:txBody>
      </p:sp>
      <p:pic>
        <p:nvPicPr>
          <p:cNvPr id="4" name="Picture 3">
            <a:extLst>
              <a:ext uri="{FF2B5EF4-FFF2-40B4-BE49-F238E27FC236}">
                <a16:creationId xmlns:a16="http://schemas.microsoft.com/office/drawing/2014/main" id="{4A538802-F7CB-C204-1419-1B1C5A3CE071}"/>
              </a:ext>
            </a:extLst>
          </p:cNvPr>
          <p:cNvPicPr>
            <a:picLocks noChangeAspect="1"/>
          </p:cNvPicPr>
          <p:nvPr/>
        </p:nvPicPr>
        <p:blipFill>
          <a:blip r:embed="rId2"/>
          <a:stretch>
            <a:fillRect/>
          </a:stretch>
        </p:blipFill>
        <p:spPr>
          <a:xfrm>
            <a:off x="1967939" y="5835752"/>
            <a:ext cx="3685351" cy="262532"/>
          </a:xfrm>
          <a:prstGeom prst="rect">
            <a:avLst/>
          </a:prstGeom>
        </p:spPr>
      </p:pic>
    </p:spTree>
    <p:extLst>
      <p:ext uri="{BB962C8B-B14F-4D97-AF65-F5344CB8AC3E}">
        <p14:creationId xmlns:p14="http://schemas.microsoft.com/office/powerpoint/2010/main" val="3901932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Key words: </a:t>
            </a:r>
            <a:r>
              <a:rPr lang="en-US" sz="1200" b="1" dirty="0" err="1">
                <a:solidFill>
                  <a:srgbClr val="000000"/>
                </a:solidFill>
                <a:effectLst/>
                <a:latin typeface="Calibri" panose="020F0502020204030204" pitchFamily="34" charset="0"/>
                <a:ea typeface="Calibri" panose="020F0502020204030204" pitchFamily="34" charset="0"/>
              </a:rPr>
              <a:t>servus</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agricola</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err="1">
                <a:solidFill>
                  <a:srgbClr val="000000"/>
                </a:solidFill>
                <a:effectLst/>
                <a:latin typeface="Calibri" panose="020F0502020204030204" pitchFamily="34" charset="0"/>
                <a:ea typeface="Calibri" panose="020F0502020204030204" pitchFamily="34" charset="0"/>
              </a:rPr>
              <a:t>milites</a:t>
            </a:r>
            <a:r>
              <a:rPr lang="en-US" sz="1200" b="1" dirty="0">
                <a:solidFill>
                  <a:srgbClr val="000000"/>
                </a:solidFill>
                <a:effectLst/>
                <a:latin typeface="Calibri" panose="020F0502020204030204" pitchFamily="34" charset="0"/>
                <a:ea typeface="Calibri" panose="020F0502020204030204" pitchFamily="34" charset="0"/>
              </a:rPr>
              <a:t> </a:t>
            </a:r>
          </a:p>
          <a:p>
            <a:pPr algn="just">
              <a:lnSpc>
                <a:spcPts val="1150"/>
              </a:lnSpc>
            </a:pPr>
            <a:r>
              <a:rPr lang="en-US" sz="1200" b="1" dirty="0" err="1">
                <a:solidFill>
                  <a:srgbClr val="000000"/>
                </a:solidFill>
                <a:latin typeface="Calibri" panose="020F0502020204030204" pitchFamily="34" charset="0"/>
                <a:ea typeface="Calibri" panose="020F0502020204030204" pitchFamily="34" charset="0"/>
              </a:rPr>
              <a:t>Vocabat</a:t>
            </a:r>
            <a:r>
              <a:rPr lang="en-US" sz="1200" b="1" dirty="0">
                <a:solidFill>
                  <a:srgbClr val="000000"/>
                </a:solidFill>
                <a:latin typeface="Calibri" panose="020F0502020204030204" pitchFamily="34" charset="0"/>
                <a:ea typeface="Calibri" panose="020F0502020204030204" pitchFamily="34" charset="0"/>
              </a:rPr>
              <a:t>, </a:t>
            </a:r>
            <a:r>
              <a:rPr lang="en-US" sz="1200" b="1" dirty="0" err="1">
                <a:solidFill>
                  <a:srgbClr val="000000"/>
                </a:solidFill>
                <a:latin typeface="Calibri" panose="020F0502020204030204" pitchFamily="34" charset="0"/>
                <a:ea typeface="Calibri" panose="020F0502020204030204" pitchFamily="34" charset="0"/>
              </a:rPr>
              <a:t>cenebat</a:t>
            </a:r>
            <a:r>
              <a:rPr lang="en-US" sz="1200" b="1" dirty="0">
                <a:solidFill>
                  <a:srgbClr val="000000"/>
                </a:solidFill>
                <a:latin typeface="Calibri" panose="020F0502020204030204" pitchFamily="34" charset="0"/>
                <a:ea typeface="Calibri" panose="020F0502020204030204" pitchFamily="34" charset="0"/>
              </a:rPr>
              <a:t>, </a:t>
            </a:r>
            <a:r>
              <a:rPr lang="en-US" sz="1200" b="1">
                <a:solidFill>
                  <a:srgbClr val="000000"/>
                </a:solidFill>
                <a:latin typeface="Calibri" panose="020F0502020204030204" pitchFamily="34" charset="0"/>
                <a:ea typeface="Calibri" panose="020F0502020204030204" pitchFamily="34" charset="0"/>
              </a:rPr>
              <a:t>oppugnabant</a:t>
            </a:r>
            <a:endParaRPr lang="en-US" sz="1200" b="1" dirty="0">
              <a:solidFill>
                <a:srgbClr val="000000"/>
              </a:solidFill>
              <a:latin typeface="Calibri" panose="020F0502020204030204" pitchFamily="34" charset="0"/>
              <a:ea typeface="Calibri" panose="020F0502020204030204" pitchFamily="34" charset="0"/>
            </a:endParaRPr>
          </a:p>
          <a:p>
            <a:pPr algn="just">
              <a:lnSpc>
                <a:spcPts val="1150"/>
              </a:lnSpc>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867282"/>
          </a:xfrm>
          <a:prstGeom prst="rect">
            <a:avLst/>
          </a:prstGeom>
          <a:noFill/>
          <a:ln w="12700">
            <a:solidFill>
              <a:srgbClr val="000000"/>
            </a:solidFill>
            <a:prstDash val="solid"/>
          </a:ln>
        </p:spPr>
        <p:txBody>
          <a:bodyPr wrap="square" lIns="0" tIns="0" rIns="0" bIns="0" rtlCol="0">
            <a:noAutofit/>
          </a:bodyPr>
          <a:lstStyle/>
          <a:p>
            <a:r>
              <a:rPr lang="en-GB" sz="1400" b="1" dirty="0"/>
              <a:t>Week 1: Translate into English:</a:t>
            </a:r>
          </a:p>
          <a:p>
            <a:pPr marL="228600" lvl="0" indent="-228600">
              <a:buFont typeface="+mj-lt"/>
              <a:buAutoNum type="arabicPeriod"/>
            </a:pPr>
            <a:r>
              <a:rPr lang="en-GB" sz="1200" dirty="0" err="1"/>
              <a:t>servus</a:t>
            </a:r>
            <a:r>
              <a:rPr lang="en-GB" sz="1200" dirty="0"/>
              <a:t> </a:t>
            </a:r>
            <a:r>
              <a:rPr lang="en-GB" sz="1200" dirty="0" err="1"/>
              <a:t>laborat</a:t>
            </a:r>
            <a:r>
              <a:rPr lang="en-GB" sz="1200" dirty="0"/>
              <a:t>.</a:t>
            </a:r>
          </a:p>
          <a:p>
            <a:pPr marL="228600" lvl="0" indent="-228600">
              <a:buFont typeface="+mj-lt"/>
              <a:buAutoNum type="arabicPeriod"/>
            </a:pPr>
            <a:r>
              <a:rPr lang="en-GB" sz="1200" dirty="0" err="1"/>
              <a:t>puellae</a:t>
            </a:r>
            <a:r>
              <a:rPr lang="en-GB" sz="1200" dirty="0"/>
              <a:t> rident.</a:t>
            </a:r>
          </a:p>
          <a:p>
            <a:pPr marL="228600" lvl="0" indent="-228600">
              <a:buFont typeface="+mj-lt"/>
              <a:buAutoNum type="arabicPeriod"/>
            </a:pPr>
            <a:r>
              <a:rPr lang="en-GB" sz="1200" dirty="0"/>
              <a:t>dominus </a:t>
            </a:r>
            <a:r>
              <a:rPr lang="en-GB" sz="1200" dirty="0" err="1"/>
              <a:t>iratus</a:t>
            </a:r>
            <a:r>
              <a:rPr lang="en-GB" sz="1200" dirty="0"/>
              <a:t> est.</a:t>
            </a:r>
          </a:p>
          <a:p>
            <a:pPr marL="228600" lvl="0" indent="-228600">
              <a:buFont typeface="+mj-lt"/>
              <a:buAutoNum type="arabicPeriod"/>
            </a:pPr>
            <a:r>
              <a:rPr lang="en-GB" sz="1200" dirty="0" err="1"/>
              <a:t>agricola</a:t>
            </a:r>
            <a:r>
              <a:rPr lang="en-GB" sz="1200" dirty="0"/>
              <a:t> in </a:t>
            </a:r>
            <a:r>
              <a:rPr lang="en-GB" sz="1200" dirty="0" err="1"/>
              <a:t>agro</a:t>
            </a:r>
            <a:r>
              <a:rPr lang="en-GB" sz="1200" dirty="0"/>
              <a:t> </a:t>
            </a:r>
            <a:r>
              <a:rPr lang="en-GB" sz="1200" dirty="0" err="1"/>
              <a:t>ambulat</a:t>
            </a:r>
            <a:r>
              <a:rPr lang="en-GB" sz="1200" dirty="0"/>
              <a:t>.</a:t>
            </a:r>
          </a:p>
          <a:p>
            <a:pPr marL="228600" lvl="0" indent="-228600">
              <a:buFont typeface="+mj-lt"/>
              <a:buAutoNum type="arabicPeriod"/>
            </a:pPr>
            <a:r>
              <a:rPr lang="en-GB" sz="1200" dirty="0" err="1"/>
              <a:t>servi</a:t>
            </a:r>
            <a:r>
              <a:rPr lang="en-GB" sz="1200" dirty="0"/>
              <a:t> </a:t>
            </a:r>
            <a:r>
              <a:rPr lang="en-GB" sz="1200" dirty="0" err="1"/>
              <a:t>cenam</a:t>
            </a:r>
            <a:r>
              <a:rPr lang="en-GB" sz="1200" dirty="0"/>
              <a:t> </a:t>
            </a:r>
            <a:r>
              <a:rPr lang="en-GB" sz="1200" dirty="0" err="1"/>
              <a:t>parant</a:t>
            </a:r>
            <a:r>
              <a:rPr lang="en-GB" dirty="0"/>
              <a:t>.</a:t>
            </a:r>
          </a:p>
          <a:p>
            <a:pPr lvl="0"/>
            <a:r>
              <a:rPr lang="en-GB" dirty="0"/>
              <a:t>Explain how to recognise present, past and future tenses. </a:t>
            </a:r>
          </a:p>
          <a:p>
            <a:r>
              <a:rPr lang="en-GB" dirty="0"/>
              <a:t> </a:t>
            </a:r>
          </a:p>
          <a:p>
            <a:r>
              <a:rPr lang="en-GB" dirty="0"/>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Year 11 Latin Homework</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906205"/>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4: Perfect tense</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400" dirty="0">
                <a:solidFill>
                  <a:srgbClr val="000000"/>
                </a:solidFill>
                <a:effectLst/>
                <a:latin typeface="Calibri" panose="020F0502020204030204" pitchFamily="34" charset="0"/>
                <a:ea typeface="Calibri" panose="020F0502020204030204" pitchFamily="34" charset="0"/>
              </a:rPr>
              <a:t>The City of Rome. In Rome, image was everything provided it looked good to the to the ruling classes. </a:t>
            </a:r>
          </a:p>
          <a:p>
            <a:pPr>
              <a:spcBef>
                <a:spcPts val="1390"/>
              </a:spcBef>
              <a:tabLst>
                <a:tab pos="251460" algn="l"/>
              </a:tabLst>
            </a:pPr>
            <a:r>
              <a:rPr lang="en-US" sz="1400" dirty="0">
                <a:solidFill>
                  <a:srgbClr val="000000"/>
                </a:solidFill>
                <a:latin typeface="Calibri" panose="020F0502020204030204" pitchFamily="34" charset="0"/>
                <a:ea typeface="Calibri" panose="020F0502020204030204" pitchFamily="34" charset="0"/>
              </a:rPr>
              <a:t>What do you think about this statement? Make sure to present a logical and balanced argument. </a:t>
            </a:r>
            <a:endParaRPr lang="en-US" sz="1400" dirty="0">
              <a:solidFill>
                <a:srgbClr val="000000"/>
              </a:solidFill>
              <a:effectLst/>
              <a:latin typeface="Calibri" panose="020F0502020204030204" pitchFamily="34" charset="0"/>
              <a:ea typeface="Calibri" panose="020F0502020204030204" pitchFamily="34" charset="0"/>
            </a:endParaRPr>
          </a:p>
          <a:p>
            <a:pPr lvl="1"/>
            <a:endParaRPr lang="en-US" sz="1200" b="1" dirty="0">
              <a:solidFill>
                <a:srgbClr val="000000"/>
              </a:solidFill>
              <a:effectLst/>
              <a:latin typeface="Calibri" panose="020F0502020204030204" pitchFamily="34" charset="0"/>
              <a:ea typeface="Calibri" panose="020F0502020204030204" pitchFamily="34" charset="0"/>
            </a:endParaRPr>
          </a:p>
          <a:p>
            <a:pPr>
              <a:lnSpc>
                <a:spcPct val="115000"/>
              </a:lnSpc>
              <a:spcAft>
                <a:spcPts val="800"/>
              </a:spcAft>
              <a:buNone/>
            </a:pPr>
            <a:r>
              <a:rPr lang="en-GB" sz="8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050" kern="100" dirty="0">
              <a:effectLst/>
              <a:latin typeface="Aptos" panose="020B0004020202020204" pitchFamily="34" charset="0"/>
              <a:ea typeface="Aptos" panose="020B0004020202020204" pitchFamily="34" charset="0"/>
              <a:cs typeface="Times New Roman" panose="02020603050405020304" pitchFamily="18" charset="0"/>
            </a:endParaRPr>
          </a:p>
          <a:p>
            <a:pPr lvl="1"/>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715782"/>
            <a:ext cx="4463509" cy="1267419"/>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US" sz="1600" b="1" dirty="0">
                <a:solidFill>
                  <a:srgbClr val="000000"/>
                </a:solidFill>
                <a:latin typeface="Calibri" panose="020F0502020204030204" pitchFamily="34" charset="0"/>
                <a:ea typeface="Calibri" panose="020F0502020204030204" pitchFamily="34" charset="0"/>
              </a:rPr>
              <a:t>Week 5: </a:t>
            </a:r>
          </a:p>
          <a:p>
            <a:pPr>
              <a:spcBef>
                <a:spcPts val="1390"/>
              </a:spcBef>
              <a:tabLst>
                <a:tab pos="251460" algn="l"/>
              </a:tabLst>
            </a:pPr>
            <a:r>
              <a:rPr lang="en-US" sz="1600" dirty="0">
                <a:solidFill>
                  <a:srgbClr val="000000"/>
                </a:solidFill>
                <a:latin typeface="Calibri" panose="020F0502020204030204" pitchFamily="34" charset="0"/>
                <a:ea typeface="Calibri" panose="020F0502020204030204" pitchFamily="34" charset="0"/>
              </a:rPr>
              <a:t>Download from </a:t>
            </a:r>
            <a:r>
              <a:rPr lang="en-US" sz="1600" dirty="0" err="1">
                <a:solidFill>
                  <a:srgbClr val="000000"/>
                </a:solidFill>
                <a:latin typeface="Calibri" panose="020F0502020204030204" pitchFamily="34" charset="0"/>
                <a:ea typeface="Calibri" panose="020F0502020204030204" pitchFamily="34" charset="0"/>
              </a:rPr>
              <a:t>Eduqas</a:t>
            </a:r>
            <a:r>
              <a:rPr lang="en-US" sz="1600" dirty="0">
                <a:solidFill>
                  <a:srgbClr val="000000"/>
                </a:solidFill>
                <a:latin typeface="Calibri" panose="020F0502020204030204" pitchFamily="34" charset="0"/>
                <a:ea typeface="Calibri" panose="020F0502020204030204" pitchFamily="34" charset="0"/>
              </a:rPr>
              <a:t> website the 2023 past paper component 1. Complete all questions. </a:t>
            </a: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0"/>
            <a:ext cx="4736212" cy="2112239"/>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Imperfect tense </a:t>
            </a:r>
          </a:p>
          <a:p>
            <a:pPr>
              <a:lnSpc>
                <a:spcPct val="115000"/>
              </a:lnSpc>
              <a:spcAft>
                <a:spcPts val="800"/>
              </a:spcAft>
              <a:buNone/>
            </a:pPr>
            <a:r>
              <a:rPr lang="en-GB" sz="12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Translate into English:</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spcAft>
                <a:spcPts val="800"/>
              </a:spcAft>
              <a:buFont typeface="+mj-lt"/>
              <a:buAutoNum type="arabicPeriod"/>
              <a:tabLst>
                <a:tab pos="457200" algn="l"/>
              </a:tabLst>
            </a:pP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servus</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laborabat</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2400" kern="100" dirty="0">
              <a:latin typeface="Aptos" panose="020B0004020202020204" pitchFamily="34" charset="0"/>
              <a:ea typeface="Times New Roman" panose="02020603050405020304" pitchFamily="18" charset="0"/>
              <a:cs typeface="Times New Roman" panose="02020603050405020304" pitchFamily="18" charset="0"/>
            </a:endParaRPr>
          </a:p>
          <a:p>
            <a:pPr marL="342900" lvl="0" indent="-342900">
              <a:spcAft>
                <a:spcPts val="800"/>
              </a:spcAft>
              <a:buFont typeface="+mj-lt"/>
              <a:buAutoNum type="arabicPeriod"/>
              <a:tabLst>
                <a:tab pos="457200" algn="l"/>
              </a:tabLst>
            </a:pP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puella</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cantabat</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spcAft>
                <a:spcPts val="800"/>
              </a:spcAft>
              <a:buFont typeface="+mj-lt"/>
              <a:buAutoNum type="arabicPeriod"/>
              <a:tabLst>
                <a:tab pos="457200" algn="l"/>
              </a:tabLst>
            </a:pP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milites</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 oppidum </a:t>
            </a: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oppugnabant</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spcAft>
                <a:spcPts val="800"/>
              </a:spcAft>
              <a:buFont typeface="+mj-lt"/>
              <a:buAutoNum type="arabicPeriod"/>
              <a:tabLst>
                <a:tab pos="457200" algn="l"/>
              </a:tabLst>
            </a:pP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dominus </a:t>
            </a: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cenabat</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spcAft>
                <a:spcPts val="800"/>
              </a:spcAft>
              <a:buFont typeface="+mj-lt"/>
              <a:buAutoNum type="arabicPeriod"/>
              <a:tabLst>
                <a:tab pos="457200" algn="l"/>
              </a:tabLst>
            </a:pP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ancilla </a:t>
            </a:r>
            <a:r>
              <a:rPr lang="en-GB" sz="1400" kern="0" dirty="0" err="1">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clamabat</a:t>
            </a:r>
            <a:r>
              <a:rPr lang="en-GB" sz="1400" kern="0" dirty="0">
                <a:solidFill>
                  <a:srgbClr val="24242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600" b="1" dirty="0">
                <a:solidFill>
                  <a:srgbClr val="000000"/>
                </a:solidFill>
                <a:latin typeface="Calibri" panose="020F0502020204030204" pitchFamily="34" charset="0"/>
                <a:ea typeface="Calibri" panose="020F0502020204030204" pitchFamily="34" charset="0"/>
              </a:rPr>
              <a:t>Week 3 : </a:t>
            </a:r>
            <a:r>
              <a:rPr lang="en-GB" sz="1600" b="1" dirty="0" err="1">
                <a:solidFill>
                  <a:srgbClr val="000000"/>
                </a:solidFill>
                <a:latin typeface="Calibri" panose="020F0502020204030204" pitchFamily="34" charset="0"/>
                <a:ea typeface="Calibri" panose="020F0502020204030204" pitchFamily="34" charset="0"/>
              </a:rPr>
              <a:t>Cattullus</a:t>
            </a:r>
            <a:r>
              <a:rPr lang="en-GB" sz="1600" b="1" dirty="0">
                <a:solidFill>
                  <a:srgbClr val="000000"/>
                </a:solidFill>
                <a:latin typeface="Calibri" panose="020F0502020204030204" pitchFamily="34" charset="0"/>
                <a:ea typeface="Calibri" panose="020F0502020204030204" pitchFamily="34" charset="0"/>
              </a:rPr>
              <a:t> poems 5 and 8. </a:t>
            </a:r>
          </a:p>
          <a:p>
            <a:pPr marL="342900" lvl="0" indent="-342900">
              <a:lnSpc>
                <a:spcPct val="115000"/>
              </a:lnSpc>
              <a:spcAft>
                <a:spcPts val="800"/>
              </a:spcAft>
              <a:buNone/>
              <a:tabLst>
                <a:tab pos="457200" algn="l"/>
              </a:tabLs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What would you say is the difference in terms of love and marriage.</a:t>
            </a:r>
            <a:endParaRPr lang="en-GB" sz="1200" dirty="0">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US" b="1" dirty="0">
                <a:solidFill>
                  <a:srgbClr val="000000"/>
                </a:solidFill>
                <a:effectLst/>
                <a:latin typeface="Calibri" panose="020F0502020204030204" pitchFamily="34" charset="0"/>
                <a:ea typeface="Calibri" panose="020F0502020204030204" pitchFamily="34" charset="0"/>
              </a:rPr>
              <a:t>Week 6</a:t>
            </a:r>
          </a:p>
          <a:p>
            <a:pPr>
              <a:spcBef>
                <a:spcPts val="1390"/>
              </a:spcBef>
              <a:tabLst>
                <a:tab pos="251460" algn="l"/>
              </a:tabLst>
            </a:pPr>
            <a:r>
              <a:rPr lang="en-US" dirty="0" err="1">
                <a:solidFill>
                  <a:srgbClr val="000000"/>
                </a:solidFill>
                <a:latin typeface="Calibri" panose="020F0502020204030204" pitchFamily="34" charset="0"/>
                <a:ea typeface="Calibri" panose="020F0502020204030204" pitchFamily="34" charset="0"/>
              </a:rPr>
              <a:t>Eduqas</a:t>
            </a:r>
            <a:r>
              <a:rPr lang="en-US" dirty="0">
                <a:solidFill>
                  <a:srgbClr val="000000"/>
                </a:solidFill>
                <a:latin typeface="Calibri" panose="020F0502020204030204" pitchFamily="34" charset="0"/>
                <a:ea typeface="Calibri" panose="020F0502020204030204" pitchFamily="34" charset="0"/>
              </a:rPr>
              <a:t> year 2024  Past paper, component 2B. Complete all questions.</a:t>
            </a:r>
            <a:endParaRPr lang="en-US" dirty="0">
              <a:solidFill>
                <a:srgbClr val="000000"/>
              </a:solidFill>
              <a:effectLst/>
              <a:latin typeface="Calibri" panose="020F0502020204030204" pitchFamily="34" charset="0"/>
              <a:ea typeface="Calibri" panose="020F0502020204030204" pitchFamily="34" charset="0"/>
            </a:endParaRP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98824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a:p>
            <a:pPr algn="just">
              <a:lnSpc>
                <a:spcPts val="1150"/>
              </a:lnSpc>
            </a:pPr>
            <a:endParaRPr lang="en-US" sz="1200" b="1" dirty="0">
              <a:solidFill>
                <a:srgbClr val="000000"/>
              </a:solidFill>
              <a:effectLst/>
              <a:latin typeface="Calibri" panose="020F0502020204030204" pitchFamily="34" charset="0"/>
              <a:ea typeface="Calibri" panose="020F0502020204030204" pitchFamily="34" charset="0"/>
            </a:endParaRPr>
          </a:p>
          <a:p>
            <a:pPr algn="just">
              <a:lnSpc>
                <a:spcPts val="1150"/>
              </a:lnSpc>
            </a:pPr>
            <a:r>
              <a:rPr lang="en-US" sz="1200" b="1">
                <a:solidFill>
                  <a:srgbClr val="000000"/>
                </a:solidFill>
                <a:latin typeface="Calibri" panose="020F0502020204030204" pitchFamily="34" charset="0"/>
                <a:ea typeface="Calibri" panose="020F0502020204030204" pitchFamily="34" charset="0"/>
              </a:rPr>
              <a:t>Imagery, Content, Form, Process, Mood, Composition, mind-mapping, illustration, critical analysis, process, technique, media, mark-making</a:t>
            </a:r>
            <a:endParaRPr lang="en-US" sz="1200" b="1">
              <a:solidFill>
                <a:srgbClr val="000000"/>
              </a:solidFill>
              <a:effectLst/>
              <a:latin typeface="Calibri" panose="020F0502020204030204" pitchFamily="34" charset="0"/>
              <a:ea typeface="Calibri" panose="020F0502020204030204" pitchFamily="34" charset="0"/>
            </a:endParaRPr>
          </a:p>
          <a:p>
            <a:pPr algn="just">
              <a:lnSpc>
                <a:spcPts val="1150"/>
              </a:lnSpc>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GB" sz="1200" dirty="0">
                <a:effectLst/>
                <a:latin typeface="Arial" panose="020B0604020202020204" pitchFamily="34" charset="0"/>
                <a:ea typeface="Calibri" panose="020F0502020204030204" pitchFamily="34" charset="0"/>
              </a:rPr>
              <a:t>Produce a double page of your own initial ideas for an outcome in response to your chosen question and to the artists you have studied trying different compositions.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Art and Design Year 11 Term 3</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dirty="0">
                <a:effectLst/>
                <a:latin typeface="Arial" panose="020B0604020202020204" pitchFamily="34" charset="0"/>
                <a:ea typeface="Calibri" panose="020F0502020204030204" pitchFamily="34" charset="0"/>
                <a:cs typeface="Times New Roman" panose="02020603050405020304" pitchFamily="18" charset="0"/>
              </a:rPr>
              <a:t>Continue developing your own ideas, making clear connections with your artists. Experiment with materials and processes refining your work as you move forward and reflecting on what you have learned so far. Consider creating another mind map that considers what you have achieved so far and where your ideas might develop further.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GB" sz="1200" dirty="0">
                <a:effectLst/>
                <a:latin typeface="Arial" panose="020B0604020202020204" pitchFamily="34" charset="0"/>
                <a:ea typeface="Calibri" panose="020F0502020204030204" pitchFamily="34" charset="0"/>
                <a:cs typeface="Times New Roman" panose="02020603050405020304" pitchFamily="18" charset="0"/>
              </a:rPr>
              <a:t>Start considering ideas for the final exam piece. Compositional ideas (alternatives). Consider materials and scale. Write your intentions for the final piece. Ensure your project flows and makes sense.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spcBef>
                <a:spcPts val="1390"/>
              </a:spcBef>
              <a:tabLst>
                <a:tab pos="251460" algn="l"/>
              </a:tabLst>
            </a:pPr>
            <a:r>
              <a:rPr lang="en-GB" sz="1200" dirty="0">
                <a:effectLst/>
                <a:latin typeface="Arial" panose="020B0604020202020204" pitchFamily="34" charset="0"/>
                <a:ea typeface="Calibri" panose="020F0502020204030204" pitchFamily="34" charset="0"/>
                <a:cs typeface="Times New Roman" panose="02020603050405020304" pitchFamily="18" charset="0"/>
              </a:rPr>
              <a:t>Review the work produced last week and all work leading up to it. Move your ideas forward showing increasing independence. You may need to introduce another artist, gather more images, create drawings or photographs from observation, experiment with different materials, explore new compositions etc.</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spcBef>
                <a:spcPts val="1390"/>
              </a:spcBef>
              <a:tabLst>
                <a:tab pos="251460" algn="l"/>
              </a:tabLst>
            </a:pPr>
            <a:r>
              <a:rPr lang="en-GB" sz="1200" dirty="0">
                <a:effectLst/>
                <a:latin typeface="Arial" panose="020B0604020202020204" pitchFamily="34" charset="0"/>
                <a:ea typeface="Calibri" panose="020F0502020204030204" pitchFamily="34" charset="0"/>
                <a:cs typeface="Times New Roman" panose="02020603050405020304" pitchFamily="18" charset="0"/>
              </a:rPr>
              <a:t>Produce test pieces for the final piece (in lessons and for homework). Review all work produced so far, evaluate and refine ideas. Annotate to explain your thoughts, what you have learned and your intentions moving forward.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GB" sz="1200" dirty="0">
                <a:effectLst/>
                <a:latin typeface="Arial" panose="020B0604020202020204" pitchFamily="34" charset="0"/>
                <a:ea typeface="Calibri" panose="020F0502020204030204" pitchFamily="34" charset="0"/>
              </a:rPr>
              <a:t>Produce at least two further double pages in your sketchbook showing clear progression of your ideas and links to your artists. Annotate your ideas to explain your thinking.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51108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Learn lines for GCSE Drama Performance</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Read your line aloud from the sheet.  Cover the words you have just read and then say them again out loud.  Then add an additional line afterwards, and do the same again.  If you make a mistake, then repeat the process until you are clear on everything.</a:t>
            </a:r>
            <a:endParaRPr lang="en-US" sz="1200"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Drama</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Learn lines for GCSE Drama Performance</a:t>
            </a:r>
          </a:p>
          <a:p>
            <a:pPr>
              <a:spcBef>
                <a:spcPts val="1390"/>
              </a:spcBef>
              <a:tabLst>
                <a:tab pos="251460" algn="l"/>
              </a:tabLst>
            </a:pPr>
            <a:r>
              <a:rPr lang="en-US" sz="1200" dirty="0">
                <a:solidFill>
                  <a:srgbClr val="000000"/>
                </a:solidFill>
                <a:effectLst/>
                <a:latin typeface="Calibri" panose="020F0502020204030204" pitchFamily="34" charset="0"/>
                <a:ea typeface="Calibri" panose="020F0502020204030204" pitchFamily="34" charset="0"/>
              </a:rPr>
              <a:t>You will probably find at this point that there are a few lines that you are finding particularly tricky.  Write these on </a:t>
            </a:r>
            <a:r>
              <a:rPr lang="en-US" sz="1200" dirty="0" err="1">
                <a:solidFill>
                  <a:srgbClr val="000000"/>
                </a:solidFill>
                <a:effectLst/>
                <a:latin typeface="Calibri" panose="020F0502020204030204" pitchFamily="34" charset="0"/>
                <a:ea typeface="Calibri" panose="020F0502020204030204" pitchFamily="34" charset="0"/>
              </a:rPr>
              <a:t>post-it</a:t>
            </a:r>
            <a:r>
              <a:rPr lang="en-US" sz="1200" dirty="0">
                <a:solidFill>
                  <a:srgbClr val="000000"/>
                </a:solidFill>
                <a:effectLst/>
                <a:latin typeface="Calibri" panose="020F0502020204030204" pitchFamily="34" charset="0"/>
                <a:ea typeface="Calibri" panose="020F0502020204030204" pitchFamily="34" charset="0"/>
              </a:rPr>
              <a:t> notes and put them in places you are likely to see them every day – next to your bed, on your mirror etc.</a:t>
            </a:r>
            <a:endParaRPr lang="en-GB" sz="1200" dirty="0">
              <a:solidFill>
                <a:srgbClr val="000000"/>
              </a:solidFill>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Learn lines for GCSE Drama Performance</a:t>
            </a:r>
          </a:p>
          <a:p>
            <a:pPr>
              <a:spcBef>
                <a:spcPts val="1390"/>
              </a:spcBef>
              <a:tabLst>
                <a:tab pos="251460" algn="l"/>
              </a:tabLst>
            </a:pPr>
            <a:r>
              <a:rPr lang="en-US" sz="1200" dirty="0">
                <a:solidFill>
                  <a:srgbClr val="000000"/>
                </a:solidFill>
                <a:effectLst/>
                <a:latin typeface="Calibri" panose="020F0502020204030204" pitchFamily="34" charset="0"/>
                <a:ea typeface="Calibri" panose="020F0502020204030204" pitchFamily="34" charset="0"/>
              </a:rPr>
              <a:t>Get a family member or friend to support you with this.  Give them the script and get them to read in the other people’s lines.  If you make a mistake – no matter how small – get them to correct you and then do the line again until it is right.</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Learn lines for GCSE Drama Performance</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Go through your script with a pencil.  Alongside each line that you know, make sure you add in exactly what you are doing on stage for this line.  Do this alongside the work you have done last week on line learning.</a:t>
            </a: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Learn lines for GCSE Drama Performance</a:t>
            </a:r>
          </a:p>
          <a:p>
            <a:pPr>
              <a:spcBef>
                <a:spcPts val="1390"/>
              </a:spcBef>
              <a:tabLst>
                <a:tab pos="251460" algn="l"/>
              </a:tabLst>
            </a:pPr>
            <a:r>
              <a:rPr lang="en-US" sz="1200" dirty="0">
                <a:solidFill>
                  <a:srgbClr val="000000"/>
                </a:solidFill>
                <a:effectLst/>
                <a:latin typeface="Calibri" panose="020F0502020204030204" pitchFamily="34" charset="0"/>
                <a:ea typeface="Calibri" panose="020F0502020204030204" pitchFamily="34" charset="0"/>
              </a:rPr>
              <a:t>We are nearly at the performance now.  Speak to the rest of your group and </a:t>
            </a:r>
            <a:r>
              <a:rPr lang="en-US" sz="1200" dirty="0" err="1">
                <a:solidFill>
                  <a:srgbClr val="000000"/>
                </a:solidFill>
                <a:effectLst/>
                <a:latin typeface="Calibri" panose="020F0502020204030204" pitchFamily="34" charset="0"/>
                <a:ea typeface="Calibri" panose="020F0502020204030204" pitchFamily="34" charset="0"/>
              </a:rPr>
              <a:t>organise</a:t>
            </a:r>
            <a:r>
              <a:rPr lang="en-US" sz="1200" dirty="0">
                <a:solidFill>
                  <a:srgbClr val="000000"/>
                </a:solidFill>
                <a:effectLst/>
                <a:latin typeface="Calibri" panose="020F0502020204030204" pitchFamily="34" charset="0"/>
                <a:ea typeface="Calibri" panose="020F0502020204030204" pitchFamily="34" charset="0"/>
              </a:rPr>
              <a:t> a line run as a group.  This can be done virtually if that is more suitable.  No scripts!</a:t>
            </a: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Learn lines for GCSE Drama Performance</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You will need a pencil again for this.  Go through the script and for each line, make sure that you know exactly how your character is </a:t>
            </a:r>
            <a:r>
              <a:rPr lang="en-US" sz="1200" i="1" dirty="0">
                <a:solidFill>
                  <a:srgbClr val="000000"/>
                </a:solidFill>
                <a:latin typeface="Calibri" panose="020F0502020204030204" pitchFamily="34" charset="0"/>
                <a:ea typeface="Calibri" panose="020F0502020204030204" pitchFamily="34" charset="0"/>
              </a:rPr>
              <a:t>feeling</a:t>
            </a:r>
            <a:r>
              <a:rPr lang="en-US" sz="1200" dirty="0">
                <a:solidFill>
                  <a:srgbClr val="000000"/>
                </a:solidFill>
                <a:latin typeface="Calibri" panose="020F0502020204030204" pitchFamily="34" charset="0"/>
                <a:ea typeface="Calibri" panose="020F0502020204030204" pitchFamily="34" charset="0"/>
              </a:rPr>
              <a:t>.  Mark this down next to the lines in the script as you revise your lines.</a:t>
            </a:r>
            <a:endParaRPr lang="en-US" sz="1200"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39841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remix   arrangement   development   collaboration    </a:t>
            </a:r>
            <a:r>
              <a:rPr lang="en-US" sz="1200" b="1">
                <a:solidFill>
                  <a:srgbClr val="000000"/>
                </a:solidFill>
                <a:effectLst/>
                <a:latin typeface="Calibri" panose="020F0502020204030204" pitchFamily="34" charset="0"/>
                <a:ea typeface="Calibri" panose="020F0502020204030204" pitchFamily="34" charset="0"/>
              </a:rPr>
              <a:t>mix-down   panning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Students to work on Component 3</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Refer to question paper and </a:t>
            </a:r>
            <a:r>
              <a:rPr lang="en-US" sz="1200" b="1" dirty="0" err="1">
                <a:solidFill>
                  <a:srgbClr val="000000"/>
                </a:solidFill>
                <a:latin typeface="Calibri" panose="020F0502020204030204" pitchFamily="34" charset="0"/>
                <a:ea typeface="Calibri" panose="020F0502020204030204" pitchFamily="34" charset="0"/>
              </a:rPr>
              <a:t>helpsheets</a:t>
            </a:r>
            <a:r>
              <a:rPr lang="en-US" sz="1200" b="1" dirty="0">
                <a:solidFill>
                  <a:srgbClr val="000000"/>
                </a:solidFill>
                <a:effectLst/>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GB" sz="1200" dirty="0"/>
              <a:t>Understanding the Brief &amp; Research</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Music</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Rough Structure and First Draft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Refinement and Editing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dirty="0"/>
              <a:t>Week 2: Idea Generation and Musical Sketches</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Final product recording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Experiment with sound pallets for your chosen song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48042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0423" y="5845262"/>
            <a:ext cx="9685154" cy="946698"/>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HEART     FUNCTION    OBESITY   ILLNESS   AEROBIC   ANAEROBIC   FITNESS   RACE   RELIGION    CULTURE   DISABILITY   SOCIAL GROUPS    FAMILY   </a:t>
            </a: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     FRIENDS    </a:t>
            </a:r>
            <a:r>
              <a:rPr lang="en-US" sz="1200" b="1" dirty="0">
                <a:solidFill>
                  <a:srgbClr val="000000"/>
                </a:solidFill>
                <a:effectLst/>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rPr>
              <a:t>PEERS    GENDER     AGE    MOTIVATION    INERTED U THEORY     STRESS MANAGEMENT    DEEP BREATHING    SELF-TALK   VISUALISATION    </a:t>
            </a: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VISUAL     VERBAL    MANUAL     MECHANICAL   GUIDANCE    INFORMATION PROCESSING   INPUT   OUTPUR   DECISION-MAKING    FEEDBACK   GOAL SETTING    SMART TARGETS    SKILLS    BASIC    COMPLEX    SELF-PACED    EXTERNALLY-PACED   GROSS    FINE   PERFORMANCE    CLOSED  OPEN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EVER LEARNER PLATFORM: Socio-Cultural Influences</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Please complete the practice exam questions for this topic.</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a:t>
            </a:r>
            <a:r>
              <a:rPr lang="en-GB" sz="2400">
                <a:solidFill>
                  <a:schemeClr val="bg1"/>
                </a:solidFill>
              </a:rPr>
              <a:t>: YEAR 11 GCSE </a:t>
            </a:r>
            <a:r>
              <a:rPr lang="en-GB" sz="2400" dirty="0">
                <a:solidFill>
                  <a:schemeClr val="bg1"/>
                </a:solidFill>
              </a:rPr>
              <a:t>PE</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lang="en-US" sz="1200" b="1" dirty="0">
                <a:solidFill>
                  <a:srgbClr val="000000"/>
                </a:solidFill>
                <a:effectLst/>
                <a:latin typeface="Calibri" panose="020F0502020204030204" pitchFamily="34" charset="0"/>
                <a:ea typeface="Calibri" panose="020F0502020204030204" pitchFamily="34" charset="0"/>
              </a:rPr>
              <a:t> </a:t>
            </a: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EVER LEARNER PLATFORM: Movement Analysis</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Please complete the practice exam questions for this topic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EVER LEARNER PLATFORM: Aerobic and Anaerobic Exercise</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Please complete the practice exam questions for this topic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lang="en-US" sz="1200" b="1" dirty="0">
                <a:solidFill>
                  <a:srgbClr val="000000"/>
                </a:solidFill>
                <a:effectLst/>
                <a:latin typeface="Calibri" panose="020F0502020204030204" pitchFamily="34" charset="0"/>
                <a:ea typeface="Calibri" panose="020F0502020204030204" pitchFamily="34" charset="0"/>
              </a:rPr>
              <a:t> </a:t>
            </a: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EVER LEARNER PLATFORM: Sports psychology</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Please complete the practice exam questions for this topic</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lang="en-US" sz="1200" b="1" dirty="0">
                <a:solidFill>
                  <a:srgbClr val="000000"/>
                </a:solidFill>
                <a:effectLst/>
                <a:latin typeface="Calibri" panose="020F0502020204030204" pitchFamily="34" charset="0"/>
                <a:ea typeface="Calibri" panose="020F0502020204030204" pitchFamily="34" charset="0"/>
              </a:rPr>
              <a:t> </a:t>
            </a: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EVER LEARNER PLATFORM: Structure and function of the cardiovascular system and Applied Anatomy and Physiology</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Please complete the practice exam questions for this topic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lang="en-US" sz="1200" b="1" dirty="0">
                <a:solidFill>
                  <a:srgbClr val="000000"/>
                </a:solidFill>
                <a:effectLst/>
                <a:latin typeface="Calibri" panose="020F0502020204030204" pitchFamily="34" charset="0"/>
                <a:ea typeface="Calibri" panose="020F0502020204030204" pitchFamily="34" charset="0"/>
              </a:rPr>
              <a:t> </a:t>
            </a: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EVER LEARNER PLATFORM: Physical Training</a:t>
            </a:r>
          </a:p>
          <a:p>
            <a:pPr marL="0" marR="0" lvl="0" indent="0" algn="l" defTabSz="914400" rtl="0" eaLnBrk="1" fontAlgn="auto" latinLnBrk="0" hangingPunct="1">
              <a:lnSpc>
                <a:spcPct val="100000"/>
              </a:lnSpc>
              <a:spcBef>
                <a:spcPts val="1390"/>
              </a:spcBef>
              <a:spcAft>
                <a:spcPts val="0"/>
              </a:spcAft>
              <a:buClrTx/>
              <a:buSzTx/>
              <a:buFontTx/>
              <a:buNone/>
              <a:tabLst>
                <a:tab pos="251460" algn="l"/>
              </a:tabLst>
              <a:defRPr/>
            </a:pPr>
            <a:r>
              <a:rPr kumimoji="0" lang="en-US" sz="12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Please complete the practice exam questions for this topic</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08166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Programming, iteration, coding, efficient, variables, </a:t>
            </a:r>
            <a:r>
              <a:rPr lang="en-US" sz="1200" b="1">
                <a:solidFill>
                  <a:srgbClr val="000000"/>
                </a:solidFill>
                <a:effectLst/>
                <a:latin typeface="Calibri" panose="020F0502020204030204" pitchFamily="34" charset="0"/>
                <a:ea typeface="Calibri" panose="020F0502020204030204" pitchFamily="34" charset="0"/>
              </a:rPr>
              <a:t>naming conventions</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GB" sz="1200" dirty="0"/>
              <a:t>Write an algorithm which: - asks the user to input 2 numbers - outputs the larger of the two numbers along with a suitable message [5 marks] </a:t>
            </a:r>
            <a:endParaRPr lang="en-US" sz="12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 Computing Y11</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4: </a:t>
            </a:r>
            <a:endParaRPr lang="en-GB" dirty="0"/>
          </a:p>
          <a:p>
            <a:r>
              <a:rPr lang="en-GB" dirty="0"/>
              <a:t> </a:t>
            </a:r>
            <a:r>
              <a:rPr lang="en-GB" sz="1100" dirty="0"/>
              <a:t>A dog that is 5 years old is equivalent to a 42-year-old human. You need to write a program that converts the age of a dog to the equivalent age of a human. </a:t>
            </a:r>
          </a:p>
          <a:p>
            <a:r>
              <a:rPr lang="en-GB" sz="1100" dirty="0"/>
              <a:t>Write an algorithm which: </a:t>
            </a:r>
          </a:p>
          <a:p>
            <a:r>
              <a:rPr lang="en-GB" sz="1100" dirty="0"/>
              <a:t>- Asks for the age of the dog in years </a:t>
            </a:r>
          </a:p>
          <a:p>
            <a:r>
              <a:rPr lang="en-GB" sz="1100" dirty="0"/>
              <a:t>- If the age is 2 or less, the human equivalent is 12 times the age </a:t>
            </a:r>
          </a:p>
          <a:p>
            <a:r>
              <a:rPr lang="en-GB" sz="1100" dirty="0"/>
              <a:t>- If the age is more than 2, the human equivalent is 24 for the first 2 years, plus 6 for every additional year. [5 marks]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000" b="1" dirty="0">
                <a:solidFill>
                  <a:srgbClr val="000000"/>
                </a:solidFill>
                <a:effectLst/>
                <a:latin typeface="Calibri" panose="020F0502020204030204" pitchFamily="34" charset="0"/>
                <a:ea typeface="Calibri" panose="020F0502020204030204" pitchFamily="34" charset="0"/>
              </a:rPr>
              <a:t>Week 5: </a:t>
            </a:r>
          </a:p>
          <a:p>
            <a:pPr>
              <a:spcBef>
                <a:spcPts val="1390"/>
              </a:spcBef>
              <a:tabLst>
                <a:tab pos="251460" algn="l"/>
              </a:tabLst>
            </a:pPr>
            <a:r>
              <a:rPr lang="en-GB" sz="1000" b="1" dirty="0">
                <a:solidFill>
                  <a:srgbClr val="000000"/>
                </a:solidFill>
                <a:effectLst/>
                <a:latin typeface="Calibri" panose="020F0502020204030204" pitchFamily="34" charset="0"/>
                <a:ea typeface="Calibri" panose="020F0502020204030204" pitchFamily="34" charset="0"/>
              </a:rPr>
              <a:t>Consider the array numbers = [2, 5, 3, 6, 2, 3, 6, 4] where the value of numbers[2] is 3.</a:t>
            </a:r>
          </a:p>
          <a:p>
            <a:pPr>
              <a:spcBef>
                <a:spcPts val="1390"/>
              </a:spcBef>
              <a:tabLst>
                <a:tab pos="251460" algn="l"/>
              </a:tabLst>
            </a:pPr>
            <a:r>
              <a:rPr lang="en-GB" sz="1000" b="1" dirty="0">
                <a:solidFill>
                  <a:srgbClr val="000000"/>
                </a:solidFill>
                <a:effectLst/>
                <a:latin typeface="Calibri" panose="020F0502020204030204" pitchFamily="34" charset="0"/>
                <a:ea typeface="Calibri" panose="020F0502020204030204" pitchFamily="34" charset="0"/>
              </a:rPr>
              <a:t>Write an algorithm which: - Adds up the numbers in the array, - Displays the result.</a:t>
            </a:r>
          </a:p>
          <a:p>
            <a:pPr>
              <a:spcBef>
                <a:spcPts val="1390"/>
              </a:spcBef>
              <a:tabLst>
                <a:tab pos="251460" algn="l"/>
              </a:tabLst>
            </a:pPr>
            <a:r>
              <a:rPr lang="en-GB" sz="1000" b="1" dirty="0">
                <a:solidFill>
                  <a:srgbClr val="000000"/>
                </a:solidFill>
                <a:effectLst/>
                <a:latin typeface="Calibri" panose="020F0502020204030204" pitchFamily="34" charset="0"/>
                <a:ea typeface="Calibri" panose="020F0502020204030204" pitchFamily="34" charset="0"/>
              </a:rPr>
              <a:t>To get full marks a loop should be used in your algorithm.</a:t>
            </a:r>
          </a:p>
          <a:p>
            <a:pPr>
              <a:spcBef>
                <a:spcPts val="1390"/>
              </a:spcBef>
              <a:tabLst>
                <a:tab pos="251460" algn="l"/>
              </a:tabLst>
            </a:pPr>
            <a:r>
              <a:rPr lang="en-GB" sz="1000" b="1" dirty="0">
                <a:solidFill>
                  <a:srgbClr val="000000"/>
                </a:solidFill>
                <a:effectLst/>
                <a:latin typeface="Calibri" panose="020F0502020204030204" pitchFamily="34" charset="0"/>
                <a:ea typeface="Calibri" panose="020F0502020204030204" pitchFamily="34" charset="0"/>
              </a:rPr>
              <a:t>[5 marks]</a:t>
            </a:r>
            <a:endParaRPr lang="en-US" sz="1000" b="1" dirty="0">
              <a:solidFill>
                <a:srgbClr val="000000"/>
              </a:solidFill>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r>
              <a:rPr lang="en-GB" sz="1200" dirty="0"/>
              <a:t>If Monday = 0, Tuesday = 1 etc… </a:t>
            </a:r>
          </a:p>
          <a:p>
            <a:pPr>
              <a:spcBef>
                <a:spcPts val="1390"/>
              </a:spcBef>
              <a:tabLst>
                <a:tab pos="251460" algn="l"/>
              </a:tabLst>
            </a:pPr>
            <a:r>
              <a:rPr lang="en-GB" sz="1200" dirty="0"/>
              <a:t>write an algorithm which: - Asks the user to enter a number, - Outputs the day that the number represents, - Validates the number so that an error message displays if the number is not a valid weekday number. </a:t>
            </a:r>
          </a:p>
          <a:p>
            <a:pPr>
              <a:spcBef>
                <a:spcPts val="1390"/>
              </a:spcBef>
              <a:tabLst>
                <a:tab pos="251460" algn="l"/>
              </a:tabLst>
            </a:pPr>
            <a:r>
              <a:rPr lang="en-GB" sz="1200" dirty="0"/>
              <a:t>[5 marks]</a:t>
            </a:r>
            <a:r>
              <a:rPr lang="en-US" sz="1200" b="1" dirty="0">
                <a:solidFill>
                  <a:srgbClr val="000000"/>
                </a:solidFill>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Purple pen lesson</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r>
              <a:rPr lang="en-GB" sz="1200" dirty="0"/>
              <a:t>A program has been written to obtain 3 random virtual dice rolls: </a:t>
            </a:r>
          </a:p>
          <a:p>
            <a:pPr>
              <a:tabLst>
                <a:tab pos="251460" algn="l"/>
              </a:tabLst>
            </a:pPr>
            <a:r>
              <a:rPr lang="en-GB" sz="1200" dirty="0"/>
              <a:t>dice_roll_1 = random(1,6) </a:t>
            </a:r>
          </a:p>
          <a:p>
            <a:pPr>
              <a:tabLst>
                <a:tab pos="251460" algn="l"/>
              </a:tabLst>
            </a:pPr>
            <a:r>
              <a:rPr lang="en-GB" sz="1200" dirty="0"/>
              <a:t>dice_roll_2 = random(1,6) </a:t>
            </a:r>
          </a:p>
          <a:p>
            <a:pPr>
              <a:tabLst>
                <a:tab pos="251460" algn="l"/>
              </a:tabLst>
            </a:pPr>
            <a:r>
              <a:rPr lang="en-GB" sz="1200" dirty="0"/>
              <a:t>dice_roll_3 = random(1,6) </a:t>
            </a:r>
          </a:p>
          <a:p>
            <a:pPr>
              <a:tabLst>
                <a:tab pos="251460" algn="l"/>
              </a:tabLst>
            </a:pPr>
            <a:r>
              <a:rPr lang="en-GB" sz="1200" dirty="0"/>
              <a:t>Rewrite this algorithm so that it makes use of iteration. [4 marks]</a:t>
            </a: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4801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3"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9"/>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80"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864402"/>
          </a:xfrm>
          <a:prstGeom prst="rect">
            <a:avLst/>
          </a:prstGeom>
          <a:noFill/>
          <a:ln w="12700">
            <a:solidFill>
              <a:srgbClr val="000000"/>
            </a:solidFill>
            <a:prstDash val="solid"/>
          </a:ln>
        </p:spPr>
        <p:txBody>
          <a:bodyPr wrap="square" lIns="0" tIns="0" rIns="0" bIns="0" rtlCol="0">
            <a:noAutofit/>
          </a:bodyPr>
          <a:lstStyle/>
          <a:p>
            <a:pPr>
              <a:buNone/>
            </a:pPr>
            <a:r>
              <a:rPr lang="fr-FR" dirty="0"/>
              <a:t> Week 1- Complete the Following on Teams:</a:t>
            </a:r>
          </a:p>
          <a:p>
            <a:pPr>
              <a:buNone/>
            </a:pPr>
            <a:endParaRPr lang="fr-FR" dirty="0"/>
          </a:p>
          <a:p>
            <a:pPr>
              <a:buNone/>
            </a:pPr>
            <a:br>
              <a:rPr lang="fr-FR" dirty="0"/>
            </a:br>
            <a:r>
              <a:rPr lang="fr-FR" dirty="0"/>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Design Technology Year 11</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fr-FR" dirty="0"/>
              <a:t>  Week 4 - Complete the Following on Teams:</a:t>
            </a:r>
            <a:endParaRPr lang="en-GB"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buNone/>
            </a:pPr>
            <a:r>
              <a:rPr lang="fr-FR" dirty="0"/>
              <a:t> Week 5- Complete the Following on Teams</a:t>
            </a:r>
            <a:r>
              <a:rPr lang="fr-FR" sz="1200" dirty="0"/>
              <a:t>:</a:t>
            </a: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81576" y="2553891"/>
            <a:ext cx="4736212" cy="1591204"/>
          </a:xfrm>
          <a:prstGeom prst="rect">
            <a:avLst/>
          </a:prstGeom>
          <a:noFill/>
          <a:ln w="12700">
            <a:solidFill>
              <a:srgbClr val="000000"/>
            </a:solidFill>
            <a:prstDash val="solid"/>
          </a:ln>
        </p:spPr>
        <p:txBody>
          <a:bodyPr wrap="square" lIns="0" tIns="0" rIns="0" bIns="0" rtlCol="0">
            <a:noAutofit/>
          </a:bodyPr>
          <a:lstStyle/>
          <a:p>
            <a:pPr>
              <a:buNone/>
            </a:pPr>
            <a:r>
              <a:rPr lang="fr-FR" dirty="0"/>
              <a:t> Week 2- Complete the Following on Teams</a:t>
            </a:r>
            <a:r>
              <a:rPr lang="fr-FR" sz="1200" dirty="0"/>
              <a:t>:</a:t>
            </a:r>
          </a:p>
          <a:p>
            <a:pPr>
              <a:buNone/>
            </a:pPr>
            <a:endParaRPr lang="fr-FR" sz="1200" dirty="0"/>
          </a:p>
          <a:p>
            <a:pPr>
              <a:buNone/>
            </a:pPr>
            <a:br>
              <a:rPr lang="fr-FR" sz="1200" dirty="0"/>
            </a:br>
            <a:r>
              <a:rPr lang="fr-FR" sz="1200" dirty="0"/>
              <a:t> </a:t>
            </a:r>
            <a:endParaRPr lang="en-US" sz="1000" b="1" dirty="0">
              <a:solidFill>
                <a:srgbClr val="000000"/>
              </a:solidFill>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04762" y="4280386"/>
            <a:ext cx="4736212" cy="1591204"/>
          </a:xfrm>
          <a:prstGeom prst="rect">
            <a:avLst/>
          </a:prstGeom>
          <a:noFill/>
          <a:ln w="12700">
            <a:solidFill>
              <a:srgbClr val="000000"/>
            </a:solidFill>
            <a:prstDash val="solid"/>
          </a:ln>
        </p:spPr>
        <p:txBody>
          <a:bodyPr wrap="square" lIns="0" tIns="0" rIns="0" bIns="0" rtlCol="0">
            <a:noAutofit/>
          </a:bodyPr>
          <a:lstStyle/>
          <a:p>
            <a:r>
              <a:rPr lang="fr-FR" dirty="0"/>
              <a:t> Week 3 - Complete the Following on Teams</a:t>
            </a:r>
            <a:endParaRPr lang="en-GB" dirty="0">
              <a:effectLst/>
              <a:latin typeface="Calibri" panose="020F0502020204030204" pitchFamily="34" charset="0"/>
              <a:ea typeface="Calibri" panose="020F0502020204030204" pitchFamily="34" charset="0"/>
            </a:endParaRPr>
          </a:p>
        </p:txBody>
      </p:sp>
      <p:sp>
        <p:nvSpPr>
          <p:cNvPr id="7" name="Rectangle 4">
            <a:extLst>
              <a:ext uri="{FF2B5EF4-FFF2-40B4-BE49-F238E27FC236}">
                <a16:creationId xmlns:a16="http://schemas.microsoft.com/office/drawing/2014/main" id="{E2FB97E7-25B9-42A6-A01B-97F6EBEB7937}"/>
              </a:ext>
            </a:extLst>
          </p:cNvPr>
          <p:cNvSpPr>
            <a:spLocks noChangeArrowheads="1"/>
          </p:cNvSpPr>
          <p:nvPr/>
        </p:nvSpPr>
        <p:spPr bwMode="auto">
          <a:xfrm>
            <a:off x="985837" y="1479158"/>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hlinkClick r:id="rId2"/>
              </a:rPr>
              <a:t>3.1.1 - New Technologies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Rectangle 5">
            <a:extLst>
              <a:ext uri="{FF2B5EF4-FFF2-40B4-BE49-F238E27FC236}">
                <a16:creationId xmlns:a16="http://schemas.microsoft.com/office/drawing/2014/main" id="{D2940CCE-1CD0-48E7-9454-BF742C445A80}"/>
              </a:ext>
            </a:extLst>
          </p:cNvPr>
          <p:cNvSpPr>
            <a:spLocks noChangeArrowheads="1"/>
          </p:cNvSpPr>
          <p:nvPr/>
        </p:nvSpPr>
        <p:spPr bwMode="auto">
          <a:xfrm>
            <a:off x="985837" y="3271838"/>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hlinkClick r:id="rId3"/>
              </a:rPr>
              <a:t>3.1.2 - Energy Generation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6">
            <a:extLst>
              <a:ext uri="{FF2B5EF4-FFF2-40B4-BE49-F238E27FC236}">
                <a16:creationId xmlns:a16="http://schemas.microsoft.com/office/drawing/2014/main" id="{1CDACF38-1DF2-46A0-9107-835FC0A2E9DE}"/>
              </a:ext>
            </a:extLst>
          </p:cNvPr>
          <p:cNvSpPr>
            <a:spLocks noChangeArrowheads="1"/>
          </p:cNvSpPr>
          <p:nvPr/>
        </p:nvSpPr>
        <p:spPr bwMode="auto">
          <a:xfrm>
            <a:off x="371475" y="5075988"/>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hlinkClick r:id="rId4"/>
              </a:rPr>
              <a:t>3.1.3 - Developments in new materials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7">
            <a:extLst>
              <a:ext uri="{FF2B5EF4-FFF2-40B4-BE49-F238E27FC236}">
                <a16:creationId xmlns:a16="http://schemas.microsoft.com/office/drawing/2014/main" id="{D994E2E2-BF07-42B1-8DEA-5448EA935F4E}"/>
              </a:ext>
            </a:extLst>
          </p:cNvPr>
          <p:cNvSpPr>
            <a:spLocks noChangeArrowheads="1"/>
          </p:cNvSpPr>
          <p:nvPr/>
        </p:nvSpPr>
        <p:spPr bwMode="auto">
          <a:xfrm>
            <a:off x="5324475" y="1464870"/>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hlinkClick r:id="rId5"/>
              </a:rPr>
              <a:t>3.1.4 - Systems approach to designing</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Textbox 33">
            <a:extLst>
              <a:ext uri="{FF2B5EF4-FFF2-40B4-BE49-F238E27FC236}">
                <a16:creationId xmlns:a16="http://schemas.microsoft.com/office/drawing/2014/main" id="{C0C6BB15-835C-4CCA-857B-EF0585AD5F39}"/>
              </a:ext>
            </a:extLst>
          </p:cNvPr>
          <p:cNvSpPr txBox="1">
            <a:spLocks/>
          </p:cNvSpPr>
          <p:nvPr/>
        </p:nvSpPr>
        <p:spPr>
          <a:xfrm>
            <a:off x="5065028" y="4249842"/>
            <a:ext cx="4706226" cy="1591204"/>
          </a:xfrm>
          <a:prstGeom prst="rect">
            <a:avLst/>
          </a:prstGeom>
          <a:noFill/>
          <a:ln w="12700">
            <a:solidFill>
              <a:srgbClr val="000000"/>
            </a:solidFill>
            <a:prstDash val="solid"/>
          </a:ln>
        </p:spPr>
        <p:txBody>
          <a:bodyPr wrap="square" lIns="0" tIns="0" rIns="0" bIns="0" rtlCol="0">
            <a:noAutofit/>
          </a:bodyPr>
          <a:lstStyle/>
          <a:p>
            <a:pPr>
              <a:buNone/>
            </a:pPr>
            <a:r>
              <a:rPr lang="fr-FR" dirty="0"/>
              <a:t> Week 6- Complete the Following on Teams</a:t>
            </a:r>
            <a:r>
              <a:rPr lang="fr-FR" sz="1200" dirty="0"/>
              <a:t>:</a:t>
            </a:r>
          </a:p>
        </p:txBody>
      </p:sp>
      <p:sp>
        <p:nvSpPr>
          <p:cNvPr id="14" name="Rectangle 8">
            <a:extLst>
              <a:ext uri="{FF2B5EF4-FFF2-40B4-BE49-F238E27FC236}">
                <a16:creationId xmlns:a16="http://schemas.microsoft.com/office/drawing/2014/main" id="{9896342A-AE69-4D7E-A74E-52298DB784A7}"/>
              </a:ext>
            </a:extLst>
          </p:cNvPr>
          <p:cNvSpPr>
            <a:spLocks noChangeArrowheads="1"/>
          </p:cNvSpPr>
          <p:nvPr/>
        </p:nvSpPr>
        <p:spPr bwMode="auto">
          <a:xfrm>
            <a:off x="5938837" y="3406641"/>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hlinkClick r:id="rId6"/>
              </a:rPr>
              <a:t>3.1.5 - Mechanical devices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 name="Rectangle 9">
            <a:extLst>
              <a:ext uri="{FF2B5EF4-FFF2-40B4-BE49-F238E27FC236}">
                <a16:creationId xmlns:a16="http://schemas.microsoft.com/office/drawing/2014/main" id="{3B728755-4DDB-4C8F-B67C-3B211C8FAFED}"/>
              </a:ext>
            </a:extLst>
          </p:cNvPr>
          <p:cNvSpPr>
            <a:spLocks noChangeArrowheads="1"/>
          </p:cNvSpPr>
          <p:nvPr/>
        </p:nvSpPr>
        <p:spPr bwMode="auto">
          <a:xfrm>
            <a:off x="5772150" y="5075988"/>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hlinkClick r:id="rId7"/>
              </a:rPr>
              <a:t>3.1.6.1 - Materials categories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12">
            <a:extLst>
              <a:ext uri="{FF2B5EF4-FFF2-40B4-BE49-F238E27FC236}">
                <a16:creationId xmlns:a16="http://schemas.microsoft.com/office/drawing/2014/main" id="{52922FEE-21F3-40DD-AF91-E33BD54C69C7}"/>
              </a:ext>
            </a:extLst>
          </p:cNvPr>
          <p:cNvSpPr>
            <a:spLocks noChangeArrowheads="1"/>
          </p:cNvSpPr>
          <p:nvPr/>
        </p:nvSpPr>
        <p:spPr bwMode="auto">
          <a:xfrm>
            <a:off x="1157288" y="6113659"/>
            <a:ext cx="748665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1100" b="1" i="0" u="none" strike="noStrike" cap="none" normalizeH="0" baseline="0" dirty="0">
                <a:ln>
                  <a:noFill/>
                </a:ln>
                <a:solidFill>
                  <a:schemeClr val="tx1"/>
                </a:solidFill>
                <a:effectLst/>
                <a:latin typeface="Arial" panose="020B0604020202020204" pitchFamily="34" charset="0"/>
              </a:rPr>
              <a:t>Contextual Challenge</a:t>
            </a:r>
            <a:r>
              <a:rPr lang="en-US" altLang="en-US" sz="1100" b="1"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Client Profile,</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Target Market,</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Primary Research,</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Secondary Research,</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User Requirements,</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Design Criteria,</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Anthropometrics,</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Ergonomics,</a:t>
            </a:r>
            <a:r>
              <a:rPr lang="en-US" altLang="en-US" sz="1100" dirty="0">
                <a:latin typeface="Arial" panose="020B0604020202020204" pitchFamily="34" charset="0"/>
              </a:rPr>
              <a:t> </a:t>
            </a:r>
            <a:r>
              <a:rPr kumimoji="0" lang="en-US" altLang="en-US" sz="1100" b="1" i="0" u="none" strike="noStrike" cap="none" normalizeH="0" baseline="0" dirty="0">
                <a:ln>
                  <a:noFill/>
                </a:ln>
                <a:solidFill>
                  <a:schemeClr val="tx1"/>
                </a:solidFill>
                <a:effectLst/>
                <a:latin typeface="Arial" panose="020B0604020202020204" pitchFamily="34" charset="0"/>
              </a:rPr>
              <a:t>Product Analysis</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8500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Research the solar system</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Find out 2 facts about each planet in our solar system and list them as bullet points on a word document.</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Email work to Miss Chapman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err="1">
                <a:solidFill>
                  <a:schemeClr val="bg1"/>
                </a:solidFill>
              </a:rPr>
              <a:t>CoPE</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Write a short story or a poem about the solar system.</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Email your work to Miss Chapman</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r>
              <a:rPr lang="en-US" sz="1200" b="1" dirty="0">
                <a:solidFill>
                  <a:srgbClr val="000000"/>
                </a:solidFill>
                <a:latin typeface="Calibri" panose="020F0502020204030204" pitchFamily="34" charset="0"/>
                <a:ea typeface="Calibri" panose="020F0502020204030204" pitchFamily="34" charset="0"/>
              </a:rPr>
              <a:t>Written response</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If you could choose any planet other than the Earth to live, where would you choose and why?</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Write 2 10 line paragraphs in response to this question.</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Email your work to Miss Chapman</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r>
              <a:rPr lang="en-US" sz="1200" b="1" dirty="0">
                <a:solidFill>
                  <a:srgbClr val="000000"/>
                </a:solidFill>
                <a:latin typeface="Calibri" panose="020F0502020204030204" pitchFamily="34" charset="0"/>
                <a:ea typeface="Calibri" panose="020F0502020204030204" pitchFamily="34" charset="0"/>
              </a:rPr>
              <a:t>   Design a poster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Design a poster about a planet of your choice with pictures and information – make sure the writing is in your own words not copied and pasted.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Email your poster to Miss Chapman</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Find out 3 facts about the sun and why is it so important to life on Earth. Make sure you write down your facts and reference any websites or books you used.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Email your work to Miss Chapman</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a:t>
            </a:r>
            <a:r>
              <a:rPr lang="en-US" sz="1200" b="1" dirty="0">
                <a:solidFill>
                  <a:srgbClr val="000000"/>
                </a:solidFill>
                <a:latin typeface="Calibri" panose="020F0502020204030204" pitchFamily="34" charset="0"/>
                <a:ea typeface="Calibri" panose="020F0502020204030204" pitchFamily="34" charset="0"/>
              </a:rPr>
              <a:t> Design a poster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Design a poster about a planet of your choice with pictures and information – make sure the writing is in your own words not copied and pasted.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Email your poster to Miss Chapman</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Space, solar system, Universe, Moon, planets,</a:t>
            </a:r>
            <a:endParaRPr lang="en-US" sz="16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93288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1460" algn="l"/>
              </a:tabLst>
            </a:pPr>
            <a:r>
              <a:rPr lang="en-GB" b="1" dirty="0"/>
              <a:t>Week1</a:t>
            </a:r>
          </a:p>
          <a:p>
            <a:pPr>
              <a:spcBef>
                <a:spcPts val="1390"/>
              </a:spcBef>
              <a:buNone/>
              <a:tabLst>
                <a:tab pos="251460" algn="l"/>
              </a:tabLst>
            </a:pPr>
            <a:r>
              <a:rPr lang="en-GB" b="1" dirty="0" err="1"/>
              <a:t>Erevision</a:t>
            </a:r>
            <a:endParaRPr lang="en-GB" b="1" dirty="0"/>
          </a:p>
          <a:p>
            <a:pPr>
              <a:spcBef>
                <a:spcPts val="1390"/>
              </a:spcBef>
              <a:buNone/>
              <a:tabLst>
                <a:tab pos="251460" algn="l"/>
              </a:tabLst>
            </a:pPr>
            <a:r>
              <a:rPr lang="en-GB" b="1" dirty="0"/>
              <a:t>B1 Physiological indicators</a:t>
            </a:r>
          </a:p>
          <a:p>
            <a:pPr>
              <a:spcBef>
                <a:spcPts val="1390"/>
              </a:spcBef>
              <a:buNone/>
              <a:tabLst>
                <a:tab pos="251460" algn="l"/>
              </a:tabLst>
            </a:pPr>
            <a:r>
              <a:rPr lang="en-GB" sz="1600" b="1" dirty="0" err="1">
                <a:solidFill>
                  <a:srgbClr val="000000"/>
                </a:solidFill>
                <a:effectLst/>
                <a:latin typeface="Calibri" panose="020F0502020204030204" pitchFamily="34" charset="0"/>
                <a:ea typeface="Calibri" panose="020F0502020204030204" pitchFamily="34" charset="0"/>
              </a:rPr>
              <a:t>Gapfill</a:t>
            </a:r>
            <a:r>
              <a:rPr lang="en-GB" sz="1600" b="1" dirty="0">
                <a:solidFill>
                  <a:srgbClr val="000000"/>
                </a:solidFill>
                <a:effectLst/>
                <a:latin typeface="Calibri" panose="020F0502020204030204" pitchFamily="34" charset="0"/>
                <a:ea typeface="Calibri" panose="020F0502020204030204" pitchFamily="34" charset="0"/>
              </a:rPr>
              <a:t> and reorder activit</a:t>
            </a:r>
            <a:r>
              <a:rPr lang="en-GB" sz="1600" b="1" dirty="0">
                <a:solidFill>
                  <a:srgbClr val="000000"/>
                </a:solidFill>
                <a:latin typeface="Calibri" panose="020F0502020204030204" pitchFamily="34" charset="0"/>
                <a:ea typeface="Calibri" panose="020F0502020204030204" pitchFamily="34" charset="0"/>
              </a:rPr>
              <a:t>ies</a:t>
            </a:r>
            <a:endParaRPr lang="en-US" sz="16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Health and Social Care</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a:spcBef>
                <a:spcPts val="1390"/>
              </a:spcBef>
              <a:buNone/>
              <a:tabLst>
                <a:tab pos="251460" algn="l"/>
              </a:tabLst>
            </a:pPr>
            <a:r>
              <a:rPr lang="en-US" sz="1800" b="1" dirty="0" err="1">
                <a:solidFill>
                  <a:srgbClr val="000000"/>
                </a:solidFill>
                <a:effectLst/>
                <a:latin typeface="Calibri" panose="020F0502020204030204" pitchFamily="34" charset="0"/>
                <a:ea typeface="Calibri" panose="020F0502020204030204" pitchFamily="34" charset="0"/>
              </a:rPr>
              <a:t>Erevision</a:t>
            </a:r>
            <a:endParaRPr lang="en-US" sz="1800" b="1" dirty="0">
              <a:solidFill>
                <a:srgbClr val="000000"/>
              </a:solidFill>
              <a:effectLst/>
              <a:latin typeface="Calibri" panose="020F0502020204030204" pitchFamily="34" charset="0"/>
              <a:ea typeface="Calibri" panose="020F0502020204030204" pitchFamily="34" charset="0"/>
            </a:endParaRPr>
          </a:p>
          <a:p>
            <a:pPr>
              <a:spcBef>
                <a:spcPts val="1390"/>
              </a:spcBef>
              <a:buNone/>
              <a:tabLst>
                <a:tab pos="251460" algn="l"/>
              </a:tabLst>
            </a:pPr>
            <a:r>
              <a:rPr lang="en-GB" b="1" dirty="0"/>
              <a:t>B1 Physiological indicators</a:t>
            </a:r>
          </a:p>
          <a:p>
            <a:pPr>
              <a:spcBef>
                <a:spcPts val="1390"/>
              </a:spcBef>
              <a:buNone/>
              <a:tabLst>
                <a:tab pos="251460" algn="l"/>
              </a:tabLst>
            </a:pPr>
            <a:r>
              <a:rPr lang="en-GB" b="1" dirty="0"/>
              <a:t>Wipeout and exam activities</a:t>
            </a:r>
          </a:p>
          <a:p>
            <a:pPr>
              <a:spcBef>
                <a:spcPts val="1390"/>
              </a:spcBef>
              <a:buNone/>
              <a:tabLst>
                <a:tab pos="251460" algn="l"/>
              </a:tabLst>
            </a:pPr>
            <a:endParaRPr lang="en-GB" sz="1800" dirty="0">
              <a:effectLst/>
              <a:latin typeface="Calibri" panose="020F0502020204030204" pitchFamily="34" charset="0"/>
              <a:ea typeface="Calibri" panose="020F0502020204030204" pitchFamily="34" charset="0"/>
            </a:endParaRPr>
          </a:p>
          <a:p>
            <a:pPr>
              <a:spcBef>
                <a:spcPts val="1390"/>
              </a:spcBef>
              <a:tabLst>
                <a:tab pos="251460" algn="l"/>
              </a:tabLst>
            </a:pPr>
            <a:r>
              <a:rPr lang="en-US" sz="18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310515" marR="283210" indent="-29210">
              <a:lnSpc>
                <a:spcPct val="96000"/>
              </a:lnSpc>
              <a:buNone/>
            </a:pPr>
            <a:r>
              <a:rPr lang="en-US" sz="1800" b="1" dirty="0" err="1">
                <a:solidFill>
                  <a:srgbClr val="000000"/>
                </a:solidFill>
                <a:effectLst/>
                <a:latin typeface="Calibri" panose="020F0502020204030204" pitchFamily="34" charset="0"/>
                <a:ea typeface="Calibri" panose="020F0502020204030204" pitchFamily="34" charset="0"/>
              </a:rPr>
              <a:t>Erevision</a:t>
            </a:r>
            <a:endParaRPr lang="en-US" sz="1800" b="1" dirty="0">
              <a:solidFill>
                <a:srgbClr val="000000"/>
              </a:solidFill>
              <a:effectLst/>
              <a:latin typeface="Calibri" panose="020F0502020204030204" pitchFamily="34" charset="0"/>
              <a:ea typeface="Calibri" panose="020F0502020204030204" pitchFamily="34" charset="0"/>
            </a:endParaRPr>
          </a:p>
          <a:p>
            <a:pPr marL="310515" marR="283210" indent="-29210">
              <a:lnSpc>
                <a:spcPct val="96000"/>
              </a:lnSpc>
              <a:buNone/>
            </a:pPr>
            <a:r>
              <a:rPr lang="en-GB" b="1" dirty="0"/>
              <a:t>B2 Lifestyle indicators</a:t>
            </a:r>
          </a:p>
          <a:p>
            <a:pPr marL="310515" marR="283210" indent="-29210">
              <a:lnSpc>
                <a:spcPct val="96000"/>
              </a:lnSpc>
              <a:buNone/>
            </a:pPr>
            <a:r>
              <a:rPr lang="en-GB" sz="1800" b="1" dirty="0">
                <a:effectLst/>
                <a:latin typeface="Calibri" panose="020F0502020204030204" pitchFamily="34" charset="0"/>
                <a:ea typeface="Calibri" panose="020F0502020204030204" pitchFamily="34" charset="0"/>
              </a:rPr>
              <a:t>Categorise and multiple choice activities</a:t>
            </a:r>
            <a:endParaRPr lang="en-GB" sz="18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buNone/>
              <a:tabLst>
                <a:tab pos="255270" algn="l"/>
              </a:tabLst>
            </a:pPr>
            <a:r>
              <a:rPr lang="en-US" sz="1800" b="1" dirty="0" err="1">
                <a:solidFill>
                  <a:srgbClr val="000000"/>
                </a:solidFill>
                <a:effectLst/>
                <a:latin typeface="Calibri" panose="020F0502020204030204" pitchFamily="34" charset="0"/>
                <a:ea typeface="Calibri" panose="020F0502020204030204" pitchFamily="34" charset="0"/>
              </a:rPr>
              <a:t>Erevision</a:t>
            </a:r>
            <a:endParaRPr lang="en-GB" sz="1800" dirty="0">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GB" b="1" dirty="0"/>
              <a:t>B1 Physiological indicators</a:t>
            </a:r>
          </a:p>
          <a:p>
            <a:pPr>
              <a:spcBef>
                <a:spcPts val="1390"/>
              </a:spcBef>
              <a:tabLst>
                <a:tab pos="251460" algn="l"/>
              </a:tabLst>
            </a:pPr>
            <a:r>
              <a:rPr lang="en-GB" b="1" dirty="0"/>
              <a:t>Categorise and </a:t>
            </a:r>
            <a:r>
              <a:rPr lang="en-GB" b="1" dirty="0" err="1"/>
              <a:t>pindrop</a:t>
            </a:r>
            <a:r>
              <a:rPr lang="en-GB" b="1" dirty="0"/>
              <a:t> activities</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lnSpc>
                <a:spcPts val="1680"/>
              </a:lnSpc>
              <a:buNone/>
            </a:pPr>
            <a:r>
              <a:rPr lang="en-US" sz="1800" b="1" dirty="0" err="1">
                <a:solidFill>
                  <a:srgbClr val="000000"/>
                </a:solidFill>
                <a:effectLst/>
                <a:latin typeface="Calibri" panose="020F0502020204030204" pitchFamily="34" charset="0"/>
                <a:ea typeface="Calibri" panose="020F0502020204030204" pitchFamily="34" charset="0"/>
              </a:rPr>
              <a:t>Erevision</a:t>
            </a:r>
            <a:endParaRPr lang="en-GB" sz="1800" dirty="0">
              <a:effectLst/>
              <a:latin typeface="Calibri" panose="020F0502020204030204" pitchFamily="34" charset="0"/>
              <a:ea typeface="Calibri" panose="020F0502020204030204" pitchFamily="34" charset="0"/>
            </a:endParaRPr>
          </a:p>
          <a:p>
            <a:pPr lvl="1">
              <a:spcBef>
                <a:spcPts val="1390"/>
              </a:spcBef>
              <a:tabLst>
                <a:tab pos="251460" algn="l"/>
              </a:tabLst>
            </a:pPr>
            <a:r>
              <a:rPr lang="en-GB" b="1" dirty="0"/>
              <a:t>B2 Lifestyle indicators</a:t>
            </a:r>
          </a:p>
          <a:p>
            <a:pPr lvl="1">
              <a:spcBef>
                <a:spcPts val="1390"/>
              </a:spcBef>
              <a:tabLst>
                <a:tab pos="251460" algn="l"/>
              </a:tabLst>
            </a:pPr>
            <a:r>
              <a:rPr lang="en-GB" sz="1600" b="1" dirty="0">
                <a:effectLst/>
                <a:latin typeface="Calibri" panose="020F0502020204030204" pitchFamily="34" charset="0"/>
                <a:ea typeface="Calibri" panose="020F0502020204030204" pitchFamily="34" charset="0"/>
              </a:rPr>
              <a:t>Type it and exam activities</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25415"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81280">
              <a:spcBef>
                <a:spcPts val="35"/>
              </a:spcBef>
              <a:buNone/>
            </a:pPr>
            <a:r>
              <a:rPr lang="en-US" sz="1800" b="1" dirty="0" err="1">
                <a:solidFill>
                  <a:srgbClr val="000000"/>
                </a:solidFill>
                <a:effectLst/>
                <a:latin typeface="Calibri" panose="020F0502020204030204" pitchFamily="34" charset="0"/>
                <a:ea typeface="Calibri" panose="020F0502020204030204" pitchFamily="34" charset="0"/>
              </a:rPr>
              <a:t>Erevision</a:t>
            </a:r>
            <a:endParaRPr lang="en-US" sz="1800" b="1" dirty="0">
              <a:solidFill>
                <a:srgbClr val="000000"/>
              </a:solidFill>
              <a:effectLst/>
              <a:latin typeface="Calibri" panose="020F0502020204030204" pitchFamily="34" charset="0"/>
              <a:ea typeface="Calibri" panose="020F0502020204030204" pitchFamily="34" charset="0"/>
            </a:endParaRPr>
          </a:p>
          <a:p>
            <a:pPr marL="81280">
              <a:spcBef>
                <a:spcPts val="35"/>
              </a:spcBef>
              <a:buNone/>
            </a:pPr>
            <a:r>
              <a:rPr lang="en-GB" b="1" dirty="0"/>
              <a:t>B1 Physiological indicators</a:t>
            </a:r>
          </a:p>
          <a:p>
            <a:pPr marL="81280">
              <a:spcBef>
                <a:spcPts val="35"/>
              </a:spcBef>
              <a:buNone/>
            </a:pPr>
            <a:endParaRPr lang="en-GB" sz="1800" b="1" dirty="0">
              <a:effectLst/>
              <a:latin typeface="Calibri" panose="020F0502020204030204" pitchFamily="34" charset="0"/>
              <a:ea typeface="Calibri" panose="020F0502020204030204" pitchFamily="34" charset="0"/>
            </a:endParaRPr>
          </a:p>
          <a:p>
            <a:pPr marL="81280">
              <a:spcBef>
                <a:spcPts val="35"/>
              </a:spcBef>
              <a:buNone/>
            </a:pPr>
            <a:r>
              <a:rPr lang="en-GB" b="1" dirty="0">
                <a:latin typeface="Calibri" panose="020F0502020204030204" pitchFamily="34" charset="0"/>
                <a:ea typeface="Calibri" panose="020F0502020204030204" pitchFamily="34" charset="0"/>
              </a:rPr>
              <a:t>Type it and wipe out activities</a:t>
            </a:r>
            <a:endParaRPr lang="en-GB" sz="1800" dirty="0">
              <a:effectLst/>
              <a:latin typeface="Calibri" panose="020F0502020204030204" pitchFamily="34" charset="0"/>
              <a:ea typeface="Calibri" panose="020F0502020204030204" pitchFamily="34" charset="0"/>
            </a:endParaRPr>
          </a:p>
          <a:p>
            <a:pPr marL="81280">
              <a:spcBef>
                <a:spcPts val="35"/>
              </a:spcBef>
            </a:pPr>
            <a:r>
              <a:rPr lang="en-US" sz="18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r>
              <a:rPr lang="en-GB" sz="1200" dirty="0">
                <a:effectLst/>
                <a:latin typeface="Calibri" panose="020F0502020204030204" pitchFamily="34" charset="0"/>
                <a:ea typeface="Calibri" panose="020F0502020204030204" pitchFamily="34" charset="0"/>
              </a:rPr>
              <a:t>Physiological, Exercise, Diet, blood pressure, heart rate, peak flow</a:t>
            </a:r>
          </a:p>
        </p:txBody>
      </p:sp>
    </p:spTree>
    <p:extLst>
      <p:ext uri="{BB962C8B-B14F-4D97-AF65-F5344CB8AC3E}">
        <p14:creationId xmlns:p14="http://schemas.microsoft.com/office/powerpoint/2010/main" val="1572787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0423" y="5988169"/>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r>
              <a:rPr lang="en-US" sz="1200" b="1" dirty="0">
                <a:solidFill>
                  <a:srgbClr val="000000"/>
                </a:solidFill>
                <a:latin typeface="Calibri" panose="020F0502020204030204" pitchFamily="34" charset="0"/>
                <a:ea typeface="Calibri" panose="020F0502020204030204" pitchFamily="34" charset="0"/>
              </a:rPr>
              <a:t>   Chemical, physical, biological hazards</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32392"/>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buNone/>
              <a:tabLst>
                <a:tab pos="251460" algn="l"/>
              </a:tabLst>
            </a:pPr>
            <a:r>
              <a:rPr lang="en-US" sz="1200" b="1" dirty="0">
                <a:solidFill>
                  <a:srgbClr val="000000"/>
                </a:solidFill>
                <a:effectLst/>
                <a:latin typeface="Calibri" panose="020F0502020204030204" pitchFamily="34" charset="0"/>
                <a:ea typeface="Calibri" panose="020F0502020204030204" pitchFamily="34" charset="0"/>
              </a:rPr>
              <a:t>Week 1</a:t>
            </a:r>
          </a:p>
          <a:p>
            <a:pPr>
              <a:spcBef>
                <a:spcPts val="1390"/>
              </a:spcBef>
              <a:buNone/>
              <a:tabLst>
                <a:tab pos="251460" algn="l"/>
              </a:tabLst>
            </a:pPr>
            <a:r>
              <a:rPr lang="en-US" sz="1200" b="1" u="sng" dirty="0">
                <a:solidFill>
                  <a:srgbClr val="000000"/>
                </a:solidFill>
                <a:latin typeface="Calibri" panose="020F0502020204030204" pitchFamily="34" charset="0"/>
                <a:ea typeface="Calibri" panose="020F0502020204030204" pitchFamily="34" charset="0"/>
              </a:rPr>
              <a:t>Hospitality and Catering and the law </a:t>
            </a:r>
            <a:r>
              <a:rPr lang="en-US" sz="1200" b="1" dirty="0">
                <a:solidFill>
                  <a:srgbClr val="000000"/>
                </a:solidFill>
                <a:latin typeface="Calibri" panose="020F0502020204030204" pitchFamily="34" charset="0"/>
                <a:ea typeface="Calibri" panose="020F0502020204030204" pitchFamily="34" charset="0"/>
              </a:rPr>
              <a:t>– use the knowledge </a:t>
            </a:r>
            <a:r>
              <a:rPr lang="en-US" sz="1200" b="1" dirty="0" err="1">
                <a:solidFill>
                  <a:srgbClr val="000000"/>
                </a:solidFill>
                <a:latin typeface="Calibri" panose="020F0502020204030204" pitchFamily="34" charset="0"/>
                <a:ea typeface="Calibri" panose="020F0502020204030204" pitchFamily="34" charset="0"/>
              </a:rPr>
              <a:t>organiser</a:t>
            </a:r>
            <a:r>
              <a:rPr lang="en-US" sz="1200" b="1" dirty="0">
                <a:solidFill>
                  <a:srgbClr val="000000"/>
                </a:solidFill>
                <a:latin typeface="Calibri" panose="020F0502020204030204" pitchFamily="34" charset="0"/>
                <a:ea typeface="Calibri" panose="020F0502020204030204" pitchFamily="34" charset="0"/>
              </a:rPr>
              <a:t> on TEAMs to make revision notes/ a flash card.</a:t>
            </a:r>
          </a:p>
          <a:p>
            <a:pPr>
              <a:spcBef>
                <a:spcPts val="1390"/>
              </a:spcBef>
              <a:buNone/>
              <a:tabLst>
                <a:tab pos="251460" algn="l"/>
              </a:tabLst>
            </a:pPr>
            <a:r>
              <a:rPr lang="en-US" sz="1200" b="1" dirty="0">
                <a:solidFill>
                  <a:srgbClr val="000000"/>
                </a:solidFill>
                <a:effectLst/>
                <a:latin typeface="Calibri" panose="020F0502020204030204" pitchFamily="34" charset="0"/>
                <a:ea typeface="Calibri" panose="020F0502020204030204" pitchFamily="34" charset="0"/>
              </a:rPr>
              <a:t>Include 5 main bullet points </a:t>
            </a:r>
            <a:r>
              <a:rPr lang="en-US" sz="1200" b="1" dirty="0">
                <a:solidFill>
                  <a:srgbClr val="000000"/>
                </a:solidFill>
                <a:latin typeface="Calibri" panose="020F0502020204030204" pitchFamily="34" charset="0"/>
                <a:ea typeface="Calibri" panose="020F0502020204030204" pitchFamily="34" charset="0"/>
              </a:rPr>
              <a:t>to</a:t>
            </a:r>
            <a:r>
              <a:rPr lang="en-US" sz="1200" b="1" dirty="0">
                <a:solidFill>
                  <a:srgbClr val="000000"/>
                </a:solidFill>
                <a:effectLst/>
                <a:latin typeface="Calibri" panose="020F0502020204030204" pitchFamily="34" charset="0"/>
                <a:ea typeface="Calibri" panose="020F0502020204030204" pitchFamily="34" charset="0"/>
              </a:rPr>
              <a:t> revise. Hand in to your teacher.</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Hospitality and Catering</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u="sng" dirty="0">
                <a:solidFill>
                  <a:srgbClr val="000000"/>
                </a:solidFill>
                <a:latin typeface="Calibri" panose="020F0502020204030204" pitchFamily="34" charset="0"/>
                <a:ea typeface="Calibri" panose="020F0502020204030204" pitchFamily="34" charset="0"/>
              </a:rPr>
              <a:t>Food safety</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the knowledge </a:t>
            </a:r>
            <a:r>
              <a:rPr lang="en-US" sz="1200" b="1" dirty="0" err="1">
                <a:solidFill>
                  <a:srgbClr val="000000"/>
                </a:solidFill>
                <a:latin typeface="Calibri" panose="020F0502020204030204" pitchFamily="34" charset="0"/>
                <a:ea typeface="Calibri" panose="020F0502020204030204" pitchFamily="34" charset="0"/>
              </a:rPr>
              <a:t>organiser</a:t>
            </a:r>
            <a:r>
              <a:rPr lang="en-US" sz="1200" b="1" dirty="0">
                <a:solidFill>
                  <a:srgbClr val="000000"/>
                </a:solidFill>
                <a:latin typeface="Calibri" panose="020F0502020204030204" pitchFamily="34" charset="0"/>
                <a:ea typeface="Calibri" panose="020F0502020204030204" pitchFamily="34" charset="0"/>
              </a:rPr>
              <a:t> on TEAMS to make revision notes/flash card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Include 5 main bullet points to revise. Hand in to your teacher.</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a:spcBef>
                <a:spcPts val="1390"/>
              </a:spcBef>
              <a:tabLst>
                <a:tab pos="251460" algn="l"/>
              </a:tabLst>
            </a:pPr>
            <a:r>
              <a:rPr lang="en-US" sz="1800" b="1"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u="sng" dirty="0">
                <a:solidFill>
                  <a:srgbClr val="000000"/>
                </a:solidFill>
                <a:latin typeface="Calibri" panose="020F0502020204030204" pitchFamily="34" charset="0"/>
                <a:ea typeface="Calibri" panose="020F0502020204030204" pitchFamily="34" charset="0"/>
              </a:rPr>
              <a:t>Preventative control measures of food induced ill health</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the knowledge </a:t>
            </a:r>
            <a:r>
              <a:rPr lang="en-US" sz="1200" b="1" dirty="0" err="1">
                <a:solidFill>
                  <a:srgbClr val="000000"/>
                </a:solidFill>
                <a:latin typeface="Calibri" panose="020F0502020204030204" pitchFamily="34" charset="0"/>
                <a:ea typeface="Calibri" panose="020F0502020204030204" pitchFamily="34" charset="0"/>
              </a:rPr>
              <a:t>organiser</a:t>
            </a:r>
            <a:r>
              <a:rPr lang="en-US" sz="1200" b="1" dirty="0">
                <a:solidFill>
                  <a:srgbClr val="000000"/>
                </a:solidFill>
                <a:latin typeface="Calibri" panose="020F0502020204030204" pitchFamily="34" charset="0"/>
                <a:ea typeface="Calibri" panose="020F0502020204030204" pitchFamily="34" charset="0"/>
              </a:rPr>
              <a:t> on TEAMS to make revision notes/flash card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Include 5 main bullet points to revise. Hand in to your teacher.</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r>
              <a:rPr lang="en-US" sz="1200" b="1">
                <a:solidFill>
                  <a:srgbClr val="000000"/>
                </a:solidFill>
                <a:effectLst/>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u="sng" dirty="0">
                <a:solidFill>
                  <a:srgbClr val="000000"/>
                </a:solidFill>
                <a:latin typeface="Calibri" panose="020F0502020204030204" pitchFamily="34" charset="0"/>
                <a:ea typeface="Calibri" panose="020F0502020204030204" pitchFamily="34" charset="0"/>
              </a:rPr>
              <a:t>Food related causes of ill health</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the knowledge </a:t>
            </a:r>
            <a:r>
              <a:rPr lang="en-US" sz="1200" b="1" dirty="0" err="1">
                <a:solidFill>
                  <a:srgbClr val="000000"/>
                </a:solidFill>
                <a:latin typeface="Calibri" panose="020F0502020204030204" pitchFamily="34" charset="0"/>
                <a:ea typeface="Calibri" panose="020F0502020204030204" pitchFamily="34" charset="0"/>
              </a:rPr>
              <a:t>organiser</a:t>
            </a:r>
            <a:r>
              <a:rPr lang="en-US" sz="1200" b="1" dirty="0">
                <a:solidFill>
                  <a:srgbClr val="000000"/>
                </a:solidFill>
                <a:latin typeface="Calibri" panose="020F0502020204030204" pitchFamily="34" charset="0"/>
                <a:ea typeface="Calibri" panose="020F0502020204030204" pitchFamily="34" charset="0"/>
              </a:rPr>
              <a:t> on TEAMS to make revision notes/flash card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Include 5 main bullet points to revise. Hand in to your teacher.</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marL="81280">
              <a:spcBef>
                <a:spcPts val="35"/>
              </a:spcBef>
            </a:pPr>
            <a:r>
              <a:rPr lang="en-GB" sz="1200" b="1" u="sng" dirty="0">
                <a:latin typeface="Calibri" panose="020F0502020204030204" pitchFamily="34" charset="0"/>
                <a:ea typeface="Calibri" panose="020F0502020204030204" pitchFamily="34" charset="0"/>
              </a:rPr>
              <a:t>The Environmental health officer</a:t>
            </a:r>
          </a:p>
          <a:p>
            <a:pPr marL="81280">
              <a:spcBef>
                <a:spcPts val="35"/>
              </a:spcBef>
            </a:pPr>
            <a:r>
              <a:rPr lang="en-US" sz="1200" b="1" dirty="0">
                <a:solidFill>
                  <a:srgbClr val="000000"/>
                </a:solidFill>
                <a:latin typeface="Calibri" panose="020F0502020204030204" pitchFamily="34" charset="0"/>
                <a:ea typeface="Calibri" panose="020F0502020204030204" pitchFamily="34" charset="0"/>
              </a:rPr>
              <a:t>Use the knowledge </a:t>
            </a:r>
            <a:r>
              <a:rPr lang="en-US" sz="1200" b="1" dirty="0" err="1">
                <a:solidFill>
                  <a:srgbClr val="000000"/>
                </a:solidFill>
                <a:latin typeface="Calibri" panose="020F0502020204030204" pitchFamily="34" charset="0"/>
                <a:ea typeface="Calibri" panose="020F0502020204030204" pitchFamily="34" charset="0"/>
              </a:rPr>
              <a:t>organiser</a:t>
            </a:r>
            <a:r>
              <a:rPr lang="en-US" sz="1200" b="1" dirty="0">
                <a:solidFill>
                  <a:srgbClr val="000000"/>
                </a:solidFill>
                <a:latin typeface="Calibri" panose="020F0502020204030204" pitchFamily="34" charset="0"/>
                <a:ea typeface="Calibri" panose="020F0502020204030204" pitchFamily="34" charset="0"/>
              </a:rPr>
              <a:t> on TEAMS to make revision notes/flash card</a:t>
            </a:r>
          </a:p>
          <a:p>
            <a:pPr marL="81280">
              <a:spcBef>
                <a:spcPts val="35"/>
              </a:spcBef>
            </a:pPr>
            <a:r>
              <a:rPr lang="en-US" sz="1200" b="1" dirty="0">
                <a:solidFill>
                  <a:srgbClr val="000000"/>
                </a:solidFill>
                <a:latin typeface="Calibri" panose="020F0502020204030204" pitchFamily="34" charset="0"/>
                <a:ea typeface="Calibri" panose="020F0502020204030204" pitchFamily="34" charset="0"/>
              </a:rPr>
              <a:t>Include 5 main bullet points to revise. Hand in to your teacher.</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81280">
              <a:spcBef>
                <a:spcPts val="35"/>
              </a:spcBef>
            </a:pPr>
            <a:r>
              <a:rPr lang="en-US" sz="1800" b="1" dirty="0">
                <a:solidFill>
                  <a:srgbClr val="000000"/>
                </a:solidFill>
                <a:effectLst/>
                <a:latin typeface="Calibri" panose="020F0502020204030204" pitchFamily="34" charset="0"/>
                <a:ea typeface="Calibri" panose="020F0502020204030204" pitchFamily="34" charset="0"/>
              </a:rPr>
              <a:t> </a:t>
            </a:r>
            <a:r>
              <a:rPr lang="en-GB" sz="1200" b="1" u="sng" dirty="0">
                <a:effectLst/>
                <a:latin typeface="Calibri" panose="020F0502020204030204" pitchFamily="34" charset="0"/>
                <a:ea typeface="Calibri" panose="020F0502020204030204" pitchFamily="34" charset="0"/>
              </a:rPr>
              <a:t>Symptoms and signs of food related ill health</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the knowledge </a:t>
            </a:r>
            <a:r>
              <a:rPr lang="en-US" sz="1200" b="1" dirty="0" err="1">
                <a:solidFill>
                  <a:srgbClr val="000000"/>
                </a:solidFill>
                <a:latin typeface="Calibri" panose="020F0502020204030204" pitchFamily="34" charset="0"/>
                <a:ea typeface="Calibri" panose="020F0502020204030204" pitchFamily="34" charset="0"/>
              </a:rPr>
              <a:t>organiser</a:t>
            </a:r>
            <a:r>
              <a:rPr lang="en-US" sz="1200" b="1" dirty="0">
                <a:solidFill>
                  <a:srgbClr val="000000"/>
                </a:solidFill>
                <a:latin typeface="Calibri" panose="020F0502020204030204" pitchFamily="34" charset="0"/>
                <a:ea typeface="Calibri" panose="020F0502020204030204" pitchFamily="34" charset="0"/>
              </a:rPr>
              <a:t> on TEAMS to make revision notes/flash card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Include 5 main bullet points to revise. Hand in to your teacher.</a:t>
            </a:r>
          </a:p>
          <a:p>
            <a:pPr lvl="1">
              <a:spcBef>
                <a:spcPts val="1390"/>
              </a:spcBef>
              <a:tabLst>
                <a:tab pos="251460" algn="l"/>
              </a:tabLst>
            </a:pPr>
            <a:endParaRPr lang="en-GB" sz="1200" b="1" u="sng"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b="1" u="sng"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94904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0"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r>
              <a:rPr lang="en-US" sz="1200" b="1" dirty="0">
                <a:solidFill>
                  <a:srgbClr val="000000"/>
                </a:solidFill>
                <a:effectLst/>
                <a:latin typeface="Calibri" panose="020F0502020204030204" pitchFamily="34" charset="0"/>
                <a:ea typeface="Calibri" panose="020F0502020204030204" pitchFamily="34" charset="0"/>
              </a:rPr>
              <a:t> </a:t>
            </a:r>
            <a:r>
              <a:rPr lang="en-US" b="1" dirty="0">
                <a:solidFill>
                  <a:srgbClr val="000000"/>
                </a:solidFill>
                <a:effectLst/>
                <a:latin typeface="Calibri" panose="020F0502020204030204" pitchFamily="34" charset="0"/>
                <a:ea typeface="Calibri" panose="020F0502020204030204" pitchFamily="34" charset="0"/>
              </a:rPr>
              <a:t>Key vocabulary:</a:t>
            </a:r>
            <a:r>
              <a:rPr lang="en-US" altLang="zh-HK" b="1" dirty="0">
                <a:latin typeface="TT Commons"/>
                <a:ea typeface="Calibri" panose="020F0502020204030204" pitchFamily="34" charset="0"/>
              </a:rPr>
              <a:t> </a:t>
            </a:r>
            <a:r>
              <a:rPr lang="en-US" altLang="zh-HK" b="1" dirty="0">
                <a:solidFill>
                  <a:srgbClr val="000000"/>
                </a:solidFill>
                <a:latin typeface="Calibri" panose="020F0502020204030204" pitchFamily="34" charset="0"/>
                <a:ea typeface="Calibri" panose="020F0502020204030204" pitchFamily="34" charset="0"/>
              </a:rPr>
              <a:t>INTEGERS, ADDITION, SUBTRACTION, MULTIPLICATION, DIVISION, AVERAGE, FRACTION, DECIMAL, PERCENTAGE, EQUATION, INEQUALIITY, SEQUENCE, </a:t>
            </a:r>
            <a:endParaRPr lang="zh-TW" altLang="zh-HK" b="1" dirty="0"/>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a:t>
            </a:r>
            <a:r>
              <a:rPr lang="en-US" altLang="zh-HK" sz="1200" b="1" dirty="0">
                <a:latin typeface="TT Commons"/>
                <a:ea typeface="Calibri" panose="020F0502020204030204" pitchFamily="34" charset="0"/>
              </a:rPr>
              <a:t> </a:t>
            </a:r>
            <a:r>
              <a:rPr lang="en-US" altLang="zh-HK" sz="1200" dirty="0">
                <a:solidFill>
                  <a:srgbClr val="000000"/>
                </a:solidFill>
                <a:latin typeface="Calibri" panose="020F0502020204030204" pitchFamily="34" charset="0"/>
                <a:ea typeface="Calibri" panose="020F0502020204030204" pitchFamily="34" charset="0"/>
              </a:rPr>
              <a:t>REVISION ON NUMBER</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altLang="zh-HK" sz="2400" dirty="0">
                <a:solidFill>
                  <a:schemeClr val="bg1"/>
                </a:solidFill>
              </a:rPr>
              <a:t>Mathematics Year 11 </a:t>
            </a:r>
            <a:r>
              <a:rPr lang="en-GB" altLang="zh-HK" sz="2400">
                <a:solidFill>
                  <a:schemeClr val="bg1"/>
                </a:solidFill>
              </a:rPr>
              <a:t>(Foundation)</a:t>
            </a:r>
            <a:endParaRPr lang="en-GB" altLang="zh-HK"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FRACTION AND PERCENTAGES</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EQUATIONS, INEQUALITIES AND SEQUENCES</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ALGEBRA </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ANGLES</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GRAPHS</a:t>
            </a:r>
            <a:endParaRPr lang="en-US" altLang="en-US" sz="1200" b="1" dirty="0">
              <a:latin typeface="Arial" panose="020B060402020202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3111903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r>
              <a:rPr lang="en-US" sz="1200" b="1" dirty="0">
                <a:solidFill>
                  <a:srgbClr val="000000"/>
                </a:solidFill>
                <a:effectLst/>
                <a:latin typeface="Calibri" panose="020F0502020204030204" pitchFamily="34" charset="0"/>
                <a:ea typeface="Calibri" panose="020F0502020204030204" pitchFamily="34" charset="0"/>
              </a:rPr>
              <a:t> </a:t>
            </a:r>
            <a:r>
              <a:rPr lang="en-US" b="1" dirty="0">
                <a:solidFill>
                  <a:srgbClr val="000000"/>
                </a:solidFill>
                <a:effectLst/>
                <a:latin typeface="Calibri" panose="020F0502020204030204" pitchFamily="34" charset="0"/>
                <a:ea typeface="Calibri" panose="020F0502020204030204" pitchFamily="34" charset="0"/>
              </a:rPr>
              <a:t>Key vocabulary:</a:t>
            </a:r>
            <a:r>
              <a:rPr lang="en-US" altLang="zh-HK" b="1" dirty="0">
                <a:latin typeface="TT Commons"/>
                <a:ea typeface="Calibri" panose="020F0502020204030204" pitchFamily="34" charset="0"/>
              </a:rPr>
              <a:t> </a:t>
            </a:r>
            <a:r>
              <a:rPr lang="en-US" altLang="zh-HK" b="1" dirty="0">
                <a:solidFill>
                  <a:srgbClr val="000000"/>
                </a:solidFill>
                <a:latin typeface="Calibri" panose="020F0502020204030204" pitchFamily="34" charset="0"/>
                <a:ea typeface="Calibri" panose="020F0502020204030204" pitchFamily="34" charset="0"/>
              </a:rPr>
              <a:t>INTEGERS, ADDITION, SUBTRACTION, MULTIPLICATION, DIVISION, AVERAGE, FRACTION, DECIMAL, PERCENTAGE, EQUATION, INEQUALIITY, SEQUENCE, </a:t>
            </a:r>
            <a:endParaRPr lang="zh-TW" altLang="zh-HK" b="1" dirty="0"/>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a:t>
            </a:r>
            <a:r>
              <a:rPr lang="en-US" altLang="zh-HK" sz="1200" b="1" dirty="0">
                <a:latin typeface="TT Commons"/>
                <a:ea typeface="Calibri" panose="020F0502020204030204" pitchFamily="34" charset="0"/>
              </a:rPr>
              <a:t> </a:t>
            </a:r>
            <a:r>
              <a:rPr lang="en-US" altLang="zh-HK" sz="1200" dirty="0">
                <a:solidFill>
                  <a:srgbClr val="000000"/>
                </a:solidFill>
                <a:latin typeface="Calibri" panose="020F0502020204030204" pitchFamily="34" charset="0"/>
                <a:ea typeface="Calibri" panose="020F0502020204030204" pitchFamily="34" charset="0"/>
              </a:rPr>
              <a:t>REVISION ON NUMBER</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altLang="zh-HK" sz="2400" dirty="0">
                <a:solidFill>
                  <a:schemeClr val="bg1"/>
                </a:solidFill>
              </a:rPr>
              <a:t>Mathematics Year 11 </a:t>
            </a:r>
            <a:r>
              <a:rPr lang="en-GB" altLang="zh-HK" sz="2400">
                <a:solidFill>
                  <a:schemeClr val="bg1"/>
                </a:solidFill>
              </a:rPr>
              <a:t>(Higher)</a:t>
            </a:r>
            <a:endParaRPr lang="en-GB" altLang="zh-HK"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FRACTION AND PERCENTAGES</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EQUATIONS, INEQUALITIES AND SEQUENCES</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ALGEBRA </a:t>
            </a: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ANGLES</a:t>
            </a:r>
            <a:endParaRPr lang="en-US" altLang="zh-HK" sz="1200" b="1" dirty="0">
              <a:solidFill>
                <a:srgbClr val="000000"/>
              </a:solidFill>
              <a:effectLst/>
              <a:latin typeface="Calibri" panose="020F050202020403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a:t>
            </a:r>
          </a:p>
          <a:p>
            <a:pPr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HOMEWORK</a:t>
            </a:r>
            <a:endParaRPr lang="en-GB" altLang="en-US" sz="800" dirty="0">
              <a:latin typeface="Arial" panose="020B0604020202020204" pitchFamily="34" charset="0"/>
            </a:endParaRPr>
          </a:p>
          <a:p>
            <a:pPr lvl="0" algn="ctr" eaLnBrk="0" fontAlgn="base" hangingPunct="0">
              <a:spcBef>
                <a:spcPct val="0"/>
              </a:spcBef>
              <a:spcAft>
                <a:spcPct val="0"/>
              </a:spcAft>
              <a:tabLst>
                <a:tab pos="250825" algn="l"/>
              </a:tabLst>
            </a:pPr>
            <a:r>
              <a:rPr lang="en-GB" altLang="en-US" sz="1200" dirty="0">
                <a:latin typeface="Arial" panose="020B0604020202020204" pitchFamily="34" charset="0"/>
                <a:ea typeface="Calibri" panose="020F0502020204030204" pitchFamily="34" charset="0"/>
              </a:rPr>
              <a:t>Log into </a:t>
            </a:r>
            <a:r>
              <a:rPr lang="en-GB" altLang="en-US" sz="1200" dirty="0" err="1">
                <a:latin typeface="Arial" panose="020B0604020202020204" pitchFamily="34" charset="0"/>
                <a:ea typeface="Calibri" panose="020F0502020204030204" pitchFamily="34" charset="0"/>
              </a:rPr>
              <a:t>Sparx</a:t>
            </a:r>
            <a:r>
              <a:rPr lang="en-GB" altLang="en-US" sz="1200" dirty="0">
                <a:latin typeface="Arial" panose="020B0604020202020204" pitchFamily="34" charset="0"/>
                <a:ea typeface="Calibri" panose="020F0502020204030204" pitchFamily="34" charset="0"/>
              </a:rPr>
              <a:t> Maths using the provided log in detail</a:t>
            </a:r>
            <a:r>
              <a:rPr lang="en-US" altLang="en-US" sz="1200" dirty="0">
                <a:latin typeface="Arial" panose="020B0604020202020204" pitchFamily="34" charset="0"/>
                <a:ea typeface="Calibri" panose="020F0502020204030204" pitchFamily="34" charset="0"/>
              </a:rPr>
              <a:t>.</a:t>
            </a:r>
            <a:endParaRPr lang="en-GB" altLang="en-US" sz="800" dirty="0">
              <a:latin typeface="Arial" panose="020B0604020202020204" pitchFamily="34" charset="0"/>
            </a:endParaRPr>
          </a:p>
          <a:p>
            <a:pPr algn="ctr"/>
            <a:r>
              <a:rPr lang="en-US" altLang="en-US" sz="1200" dirty="0">
                <a:latin typeface="Arial" panose="020B0604020202020204" pitchFamily="34" charset="0"/>
                <a:ea typeface="Calibri" panose="020F0502020204030204" pitchFamily="34" charset="0"/>
              </a:rPr>
              <a:t>Complete the task set on: </a:t>
            </a:r>
            <a:r>
              <a:rPr lang="en-US" altLang="zh-HK" sz="1200" dirty="0">
                <a:solidFill>
                  <a:srgbClr val="000000"/>
                </a:solidFill>
                <a:latin typeface="Calibri" panose="020F0502020204030204" pitchFamily="34" charset="0"/>
                <a:ea typeface="Calibri" panose="020F0502020204030204" pitchFamily="34" charset="0"/>
              </a:rPr>
              <a:t>REVISION ON GRAPHS</a:t>
            </a:r>
            <a:endParaRPr lang="en-US" altLang="en-US" sz="1200" b="1" dirty="0">
              <a:latin typeface="Arial" panose="020B0604020202020204" pitchFamily="34" charset="0"/>
              <a:ea typeface="Calibri" panose="020F0502020204030204" pitchFamily="34" charset="0"/>
            </a:endParaRPr>
          </a:p>
          <a:p>
            <a:pPr algn="ctr"/>
            <a:r>
              <a:rPr lang="en-US" altLang="en-US" sz="1200" dirty="0">
                <a:latin typeface="Arial" panose="020B0604020202020204" pitchFamily="34" charset="0"/>
                <a:ea typeface="Calibri" panose="020F0502020204030204" pitchFamily="34" charset="0"/>
              </a:rPr>
              <a:t>Having log in issues? </a:t>
            </a:r>
          </a:p>
          <a:p>
            <a:pPr lvl="0" algn="ctr" eaLnBrk="0" fontAlgn="base" hangingPunct="0">
              <a:spcBef>
                <a:spcPct val="0"/>
              </a:spcBef>
              <a:spcAft>
                <a:spcPct val="0"/>
              </a:spcAft>
              <a:tabLst>
                <a:tab pos="250825" algn="l"/>
              </a:tabLst>
            </a:pPr>
            <a:r>
              <a:rPr lang="en-US" altLang="en-US" sz="1200" dirty="0">
                <a:latin typeface="Arial" panose="020B0604020202020204" pitchFamily="34" charset="0"/>
                <a:ea typeface="Calibri" panose="020F0502020204030204" pitchFamily="34" charset="0"/>
              </a:rPr>
              <a:t>Email: </a:t>
            </a:r>
            <a:r>
              <a:rPr lang="en-US" altLang="en-US" sz="1200" dirty="0" err="1">
                <a:latin typeface="Arial" panose="020B0604020202020204" pitchFamily="34" charset="0"/>
                <a:ea typeface="Calibri" panose="020F0502020204030204" pitchFamily="34" charset="0"/>
              </a:rPr>
              <a:t>e.nyantakyi@stjohnfisher.school</a:t>
            </a:r>
            <a:endParaRPr lang="en-US" altLang="en-US" sz="1600" dirty="0">
              <a:latin typeface="Arial" panose="020B0604020202020204" pitchFamily="34" charset="0"/>
            </a:endParaRPr>
          </a:p>
          <a:p>
            <a:pPr>
              <a:spcBef>
                <a:spcPts val="1390"/>
              </a:spcBef>
              <a:tabLst>
                <a:tab pos="251460" algn="l"/>
              </a:tabLst>
            </a:pPr>
            <a:r>
              <a:rPr lang="en-US" altLang="zh-HK" sz="12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1194177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a:p>
            <a:pPr algn="ctr">
              <a:lnSpc>
                <a:spcPts val="1150"/>
              </a:lnSpc>
            </a:pPr>
            <a:r>
              <a:rPr lang="en-US" sz="1200" b="1" dirty="0">
                <a:solidFill>
                  <a:srgbClr val="000000"/>
                </a:solidFill>
                <a:latin typeface="Calibri" panose="020F0502020204030204" pitchFamily="34" charset="0"/>
                <a:ea typeface="Calibri" panose="020F0502020204030204" pitchFamily="34" charset="0"/>
              </a:rPr>
              <a:t>Responsibility – Social Class – Capitalism – Socialism – Morality – </a:t>
            </a:r>
            <a:r>
              <a:rPr lang="en-US" sz="1200" b="1">
                <a:solidFill>
                  <a:srgbClr val="000000"/>
                </a:solidFill>
                <a:latin typeface="Calibri" panose="020F0502020204030204" pitchFamily="34" charset="0"/>
                <a:ea typeface="Calibri" panose="020F0502020204030204" pitchFamily="34" charset="0"/>
              </a:rPr>
              <a:t>Dramatic Irony</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Unpacking An Inspector Calls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English</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Unveiling the Layer of An Inspector Calls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Key Quotations in An Inspector Calls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endParaRPr lang="en-US" sz="1200" b="1" dirty="0">
              <a:solidFill>
                <a:srgbClr val="000000"/>
              </a:solidFill>
              <a:latin typeface="Calibri" panose="020F0502020204030204" pitchFamily="34" charset="0"/>
              <a:ea typeface="Calibri" panose="020F0502020204030204" pitchFamily="34" charset="0"/>
            </a:endParaRP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Understanding An Inspector Calls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effectLst/>
                <a:latin typeface="Seneca"/>
                <a:ea typeface="Calibri" panose="020F0502020204030204" pitchFamily="34" charset="0"/>
              </a:rPr>
              <a:t>Unravelling the Structure of </a:t>
            </a:r>
            <a:r>
              <a:rPr lang="en-GB" sz="1200" b="1" dirty="0">
                <a:solidFill>
                  <a:srgbClr val="273142"/>
                </a:solidFill>
                <a:latin typeface="Seneca"/>
                <a:ea typeface="Calibri" panose="020F0502020204030204" pitchFamily="34" charset="0"/>
              </a:rPr>
              <a:t>An Inspector Calls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r>
              <a:rPr lang="en-GB" sz="1200" dirty="0">
                <a:effectLst/>
                <a:latin typeface="Calibri" panose="020F0502020204030204" pitchFamily="34" charset="0"/>
                <a:ea typeface="Calibri" panose="020F0502020204030204" pitchFamily="34" charset="0"/>
              </a:rPr>
              <a: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lvl="1"/>
            <a:endParaRPr lang="en-US" sz="1200" b="1" dirty="0">
              <a:solidFill>
                <a:srgbClr val="000000"/>
              </a:solidFill>
              <a:effectLst/>
              <a:latin typeface="Calibri" panose="020F0502020204030204" pitchFamily="34" charset="0"/>
              <a:ea typeface="Calibri" panose="020F0502020204030204" pitchFamily="34" charset="0"/>
            </a:endParaRP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273142"/>
                </a:solidFill>
                <a:latin typeface="Seneca"/>
                <a:ea typeface="Calibri" panose="020F0502020204030204" pitchFamily="34" charset="0"/>
              </a:rPr>
              <a:t>Exploring Theme in An Inspector Calls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59295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cell membrane – nucleus – cytoplasm – mitochondria – chloroplast – ribosome – cell wall – vacuole – chloroplast – magnification – focus – atom – electron – neutron – proton – group 1 elements – reactivity – shells – energy – kinetic energy – gravitational potential energy – elastic potential energy – chemical energy – energy stores – energy transfers – radiation – heating – electrical transfer – </a:t>
            </a:r>
            <a:r>
              <a:rPr lang="en-US" sz="1200" b="1">
                <a:solidFill>
                  <a:srgbClr val="000000"/>
                </a:solidFill>
                <a:effectLst/>
                <a:latin typeface="Calibri" panose="020F0502020204030204" pitchFamily="34" charset="0"/>
                <a:ea typeface="Calibri" panose="020F0502020204030204" pitchFamily="34" charset="0"/>
              </a:rPr>
              <a:t>mechanical working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Science</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assignment on Seneca Learning. This will be marked automatically by Seneca. </a:t>
            </a:r>
          </a:p>
          <a:p>
            <a:pPr algn="ct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15940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Access Seneca Learning</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Religious Studies A: EDEXCEL GCSE Religions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Catholic Christianity (Beliefs and teachings)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all sections: 1.1.1-1.1.9</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Religious Education</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Access Seneca Learning</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Religious Studies A: EDEXCEL GCSE Religions</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Catholic Christianity (Practices)</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Complete all sections: 1.2.3-1.2.10</a:t>
            </a:r>
            <a:r>
              <a:rPr lang="en-US" sz="1200" b="1" dirty="0">
                <a:solidFill>
                  <a:srgbClr val="000000"/>
                </a:solidFill>
                <a:latin typeface="Calibri" panose="020F0502020204030204" pitchFamily="34" charset="0"/>
                <a:ea typeface="Calibri" panose="020F0502020204030204" pitchFamily="34" charset="0"/>
              </a:rPr>
              <a:t> </a:t>
            </a:r>
            <a:endParaRPr lang="en-GB" sz="1200" dirty="0">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85842"/>
            <a:ext cx="4706226" cy="2463236"/>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Complete the following exam questions using your revision guide and book:</a:t>
            </a:r>
          </a:p>
          <a:p>
            <a:pPr marL="228600" indent="-228600">
              <a:spcBef>
                <a:spcPts val="1390"/>
              </a:spcBef>
              <a:buAutoNum type="alphaLcParenR"/>
              <a:tabLst>
                <a:tab pos="251460" algn="l"/>
              </a:tabLst>
            </a:pPr>
            <a:r>
              <a:rPr lang="en-GB" sz="1200" b="1" dirty="0">
                <a:solidFill>
                  <a:srgbClr val="000000"/>
                </a:solidFill>
                <a:latin typeface="Calibri" panose="020F0502020204030204" pitchFamily="34" charset="0"/>
                <a:ea typeface="Calibri" panose="020F0502020204030204" pitchFamily="34" charset="0"/>
              </a:rPr>
              <a:t>Outline 3 features of the Catholic funeral rite (3)</a:t>
            </a:r>
          </a:p>
          <a:p>
            <a:pPr marL="228600" indent="-228600">
              <a:spcBef>
                <a:spcPts val="1390"/>
              </a:spcBef>
              <a:buAutoNum type="alphaLcParenR"/>
              <a:tabLst>
                <a:tab pos="251460" algn="l"/>
              </a:tabLst>
            </a:pPr>
            <a:r>
              <a:rPr lang="en-GB" sz="1200" b="1" dirty="0">
                <a:solidFill>
                  <a:srgbClr val="000000"/>
                </a:solidFill>
                <a:effectLst/>
                <a:latin typeface="Calibri" panose="020F0502020204030204" pitchFamily="34" charset="0"/>
                <a:ea typeface="Calibri" panose="020F0502020204030204" pitchFamily="34" charset="0"/>
              </a:rPr>
              <a:t>Explain two reasons why popular piety is important (4)</a:t>
            </a:r>
          </a:p>
          <a:p>
            <a:pPr marL="228600" indent="-228600">
              <a:spcBef>
                <a:spcPts val="1390"/>
              </a:spcBef>
              <a:buAutoNum type="alphaLcParenR"/>
              <a:tabLst>
                <a:tab pos="251460" algn="l"/>
              </a:tabLst>
            </a:pPr>
            <a:r>
              <a:rPr lang="en-GB" sz="1200" b="1" dirty="0">
                <a:solidFill>
                  <a:srgbClr val="000000"/>
                </a:solidFill>
                <a:latin typeface="Calibri" panose="020F0502020204030204" pitchFamily="34" charset="0"/>
                <a:ea typeface="Calibri" panose="020F0502020204030204" pitchFamily="34" charset="0"/>
              </a:rPr>
              <a:t>Explain two important principles of Catholic Social Teaching. You must contain a source of Wisdom and authority (5)</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65444" y="2585840"/>
            <a:ext cx="4766197" cy="246323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the following exam questions using your revision guide and book:</a:t>
            </a:r>
          </a:p>
          <a:p>
            <a:pPr marL="228600" indent="-228600">
              <a:spcBef>
                <a:spcPts val="1390"/>
              </a:spcBef>
              <a:buAutoNum type="alphaLcParenR"/>
              <a:tabLst>
                <a:tab pos="251460" algn="l"/>
              </a:tabLst>
            </a:pPr>
            <a:r>
              <a:rPr lang="en-US" sz="1200" b="1" dirty="0">
                <a:solidFill>
                  <a:srgbClr val="000000"/>
                </a:solidFill>
                <a:effectLst/>
                <a:latin typeface="Calibri" panose="020F0502020204030204" pitchFamily="34" charset="0"/>
                <a:ea typeface="Calibri" panose="020F0502020204030204" pitchFamily="34" charset="0"/>
              </a:rPr>
              <a:t>Outline three events of Jesus’ resurrection (3)</a:t>
            </a:r>
          </a:p>
          <a:p>
            <a:pPr marL="228600" indent="-228600">
              <a:spcBef>
                <a:spcPts val="1390"/>
              </a:spcBef>
              <a:buAutoNum type="alphaLcParenR"/>
              <a:tabLst>
                <a:tab pos="251460" algn="l"/>
              </a:tabLst>
            </a:pPr>
            <a:r>
              <a:rPr lang="en-US" sz="1200" b="1" dirty="0">
                <a:solidFill>
                  <a:srgbClr val="000000"/>
                </a:solidFill>
                <a:latin typeface="Calibri" panose="020F0502020204030204" pitchFamily="34" charset="0"/>
                <a:ea typeface="Calibri" panose="020F0502020204030204" pitchFamily="34" charset="0"/>
              </a:rPr>
              <a:t>Explain two Catholic beliefs about the nature of God from the creation story (4)</a:t>
            </a:r>
          </a:p>
          <a:p>
            <a:pPr marL="228600" indent="-228600">
              <a:spcBef>
                <a:spcPts val="1390"/>
              </a:spcBef>
              <a:buAutoNum type="alphaLcParenR"/>
              <a:tabLst>
                <a:tab pos="251460" algn="l"/>
              </a:tabLst>
            </a:pPr>
            <a:r>
              <a:rPr lang="en-US" sz="1200" b="1" dirty="0">
                <a:solidFill>
                  <a:srgbClr val="000000"/>
                </a:solidFill>
                <a:latin typeface="Calibri" panose="020F0502020204030204" pitchFamily="34" charset="0"/>
                <a:ea typeface="Calibri" panose="020F0502020204030204" pitchFamily="34" charset="0"/>
              </a:rPr>
              <a:t>Explain 2 Catholic beliefs about the Trinity. Your answer must contain a source of wisdom and authority. (5)</a:t>
            </a:r>
          </a:p>
          <a:p>
            <a:pPr marL="228600" indent="-228600">
              <a:spcBef>
                <a:spcPts val="1390"/>
              </a:spcBef>
              <a:buAutoNum type="alphaLcParenR"/>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marL="228600" indent="-228600">
              <a:spcBef>
                <a:spcPts val="1390"/>
              </a:spcBef>
              <a:buAutoNum type="alphaLcParenR"/>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5274800"/>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Using your book and revision guide, answer the following question:</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“Reconciliation is the most important sacrament” – Evaluate this statement.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5274800"/>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endParaRPr lang="en-GB"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Using your book and revision guide, answer the following question:</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“Resurrection is the most important feature of the Paschal Mystery” – Evaluate this statement</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15378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The complete glossary for the GCSE</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Create revision flash cards for Theme A: Living Together in the UK in preparation for in class tests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separate key terms list to prepare for key terms test on this theme</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Citizenship Revision</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Create revision flash cards for Theme D: Power and Influence in preparation for in class tests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separate key terms list to prepare for key terms test on this theme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Create revision flash cards for Theme E: Citizenship Action/coursework in preparation for in class tests</a:t>
            </a:r>
          </a:p>
          <a:p>
            <a:pPr>
              <a:spcBef>
                <a:spcPts val="1390"/>
              </a:spcBef>
              <a:tabLst>
                <a:tab pos="251460" algn="l"/>
              </a:tabLst>
            </a:pPr>
            <a:r>
              <a:rPr lang="en-US" sz="1200" b="1">
                <a:solidFill>
                  <a:srgbClr val="000000"/>
                </a:solidFill>
                <a:effectLst/>
                <a:latin typeface="Calibri" panose="020F0502020204030204" pitchFamily="34" charset="0"/>
                <a:ea typeface="Calibri" panose="020F0502020204030204" pitchFamily="34" charset="0"/>
              </a:rPr>
              <a:t> </a:t>
            </a:r>
            <a:r>
              <a:rPr lang="en-US" sz="1200" b="1">
                <a:solidFill>
                  <a:srgbClr val="000000"/>
                </a:solidFill>
                <a:latin typeface="Calibri" panose="020F0502020204030204" pitchFamily="34" charset="0"/>
                <a:ea typeface="Calibri" panose="020F0502020204030204" pitchFamily="34" charset="0"/>
              </a:rPr>
              <a:t>Create a separate key terms list to prepare for key terms test on this theme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2: Create revision flash cards for Theme B: Democracy at Work in the UK in preparation for in class tests</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separate key terms list to prepare for key terms test on this theme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Create a list of areas that you would like your teacher to help you with during revision sessions</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Week 3: Create revision flash cards for Theme C: How the Law Works in preparation for in class tests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separate key terms list to prepare for key terms test on this theme</a:t>
            </a:r>
          </a:p>
          <a:p>
            <a:pPr>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55389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2.xml><?xml version="1.0" encoding="utf-8"?>
<ds:datastoreItem xmlns:ds="http://schemas.openxmlformats.org/officeDocument/2006/customXml" ds:itemID="{3FA81304-E13F-42B4-86EA-78EF4F314203}">
  <ds:schemaRefs>
    <ds:schemaRef ds:uri="http://schemas.microsoft.com/office/2006/metadata/properties"/>
    <ds:schemaRef ds:uri="http://schemas.microsoft.com/office/2006/documentManagement/types"/>
    <ds:schemaRef ds:uri="0b810e4f-557f-4987-94a2-3c9681d6b1d5"/>
    <ds:schemaRef ds:uri="26fcfcf1-14c4-40a6-9936-cf6c6aff129a"/>
    <ds:schemaRef ds:uri="http://purl.org/dc/dcmitype/"/>
    <ds:schemaRef ds:uri="http://purl.org/dc/elements/1.1/"/>
    <ds:schemaRef ds:uri="http://schemas.microsoft.com/office/infopath/2007/PartnerControls"/>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1508</TotalTime>
  <Words>4122</Words>
  <Application>Microsoft Office PowerPoint</Application>
  <PresentationFormat>A4 Paper (210x297 mm)</PresentationFormat>
  <Paragraphs>536</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Aptos</vt:lpstr>
      <vt:lpstr>Aptos Display</vt:lpstr>
      <vt:lpstr>Arial</vt:lpstr>
      <vt:lpstr>Calibri</vt:lpstr>
      <vt:lpstr>Seneca</vt:lpstr>
      <vt:lpstr>Times New Roman</vt:lpstr>
      <vt:lpstr>TT Commons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25</cp:revision>
  <dcterms:created xsi:type="dcterms:W3CDTF">2024-12-17T17:26:36Z</dcterms:created>
  <dcterms:modified xsi:type="dcterms:W3CDTF">2026-02-27T10:48:45Z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