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8" r:id="rId5"/>
    <p:sldId id="266" r:id="rId6"/>
    <p:sldId id="267" r:id="rId7"/>
    <p:sldId id="265" r:id="rId8"/>
    <p:sldId id="269" r:id="rId9"/>
    <p:sldId id="270" r:id="rId10"/>
    <p:sldId id="272" r:id="rId11"/>
    <p:sldId id="273" r:id="rId12"/>
    <p:sldId id="274" r:id="rId13"/>
    <p:sldId id="275" r:id="rId14"/>
    <p:sldId id="276" r:id="rId15"/>
    <p:sldId id="287" r:id="rId16"/>
    <p:sldId id="288" r:id="rId17"/>
    <p:sldId id="277" r:id="rId18"/>
    <p:sldId id="281" r:id="rId19"/>
    <p:sldId id="279" r:id="rId20"/>
    <p:sldId id="280" r:id="rId21"/>
    <p:sldId id="278" r:id="rId22"/>
    <p:sldId id="282" r:id="rId23"/>
    <p:sldId id="283" r:id="rId24"/>
    <p:sldId id="284" r:id="rId25"/>
    <p:sldId id="286" r:id="rId26"/>
  </p:sldIdLst>
  <p:sldSz cx="9906000" cy="6858000" type="A4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68760F-59C6-42B3-8DE8-386F6FA08AE4}" v="29" dt="2026-02-27T10:46:46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 Walker" userId="cbce8964-af15-4450-96b9-ddf62eef329d" providerId="ADAL" clId="{B968760F-59C6-42B3-8DE8-386F6FA08AE4}"/>
    <pc:docChg chg="addSld delSld modSld sldOrd">
      <pc:chgData name="V Walker" userId="cbce8964-af15-4450-96b9-ddf62eef329d" providerId="ADAL" clId="{B968760F-59C6-42B3-8DE8-386F6FA08AE4}" dt="2026-02-27T10:46:46.369" v="106"/>
      <pc:docMkLst>
        <pc:docMk/>
      </pc:docMkLst>
      <pc:sldChg chg="add del">
        <pc:chgData name="V Walker" userId="cbce8964-af15-4450-96b9-ddf62eef329d" providerId="ADAL" clId="{B968760F-59C6-42B3-8DE8-386F6FA08AE4}" dt="2026-02-20T16:25:17.219" v="17"/>
        <pc:sldMkLst>
          <pc:docMk/>
          <pc:sldMk cId="3111903696" sldId="265"/>
        </pc:sldMkLst>
      </pc:sldChg>
      <pc:sldChg chg="modSp mod">
        <pc:chgData name="V Walker" userId="cbce8964-af15-4450-96b9-ddf62eef329d" providerId="ADAL" clId="{B968760F-59C6-42B3-8DE8-386F6FA08AE4}" dt="2026-02-20T16:24:06.537" v="2" actId="20577"/>
        <pc:sldMkLst>
          <pc:docMk/>
          <pc:sldMk cId="3098967401" sldId="268"/>
        </pc:sldMkLst>
        <pc:spChg chg="mod">
          <ac:chgData name="V Walker" userId="cbce8964-af15-4450-96b9-ddf62eef329d" providerId="ADAL" clId="{B968760F-59C6-42B3-8DE8-386F6FA08AE4}" dt="2026-02-20T16:24:06.537" v="2" actId="20577"/>
          <ac:spMkLst>
            <pc:docMk/>
            <pc:sldMk cId="3098967401" sldId="268"/>
            <ac:spMk id="4" creationId="{7E3BF677-9D3A-4815-9D91-FE0C0CE6D44E}"/>
          </ac:spMkLst>
        </pc:spChg>
      </pc:sldChg>
      <pc:sldChg chg="add">
        <pc:chgData name="V Walker" userId="cbce8964-af15-4450-96b9-ddf62eef329d" providerId="ADAL" clId="{B968760F-59C6-42B3-8DE8-386F6FA08AE4}" dt="2026-02-20T16:25:31.857" v="18"/>
        <pc:sldMkLst>
          <pc:docMk/>
          <pc:sldMk cId="3102810528" sldId="269"/>
        </pc:sldMkLst>
      </pc:sldChg>
      <pc:sldChg chg="modSp add mod">
        <pc:chgData name="V Walker" userId="cbce8964-af15-4450-96b9-ddf62eef329d" providerId="ADAL" clId="{B968760F-59C6-42B3-8DE8-386F6FA08AE4}" dt="2026-02-20T16:25:50.605" v="33" actId="20577"/>
        <pc:sldMkLst>
          <pc:docMk/>
          <pc:sldMk cId="3953191940" sldId="270"/>
        </pc:sldMkLst>
        <pc:spChg chg="mod">
          <ac:chgData name="V Walker" userId="cbce8964-af15-4450-96b9-ddf62eef329d" providerId="ADAL" clId="{B968760F-59C6-42B3-8DE8-386F6FA08AE4}" dt="2026-02-20T16:25:50.605" v="33" actId="20577"/>
          <ac:spMkLst>
            <pc:docMk/>
            <pc:sldMk cId="3953191940" sldId="270"/>
            <ac:spMk id="16" creationId="{2FD65E56-08EE-4A49-97B1-B4D308B1781C}"/>
          </ac:spMkLst>
        </pc:spChg>
      </pc:sldChg>
      <pc:sldChg chg="del">
        <pc:chgData name="V Walker" userId="cbce8964-af15-4450-96b9-ddf62eef329d" providerId="ADAL" clId="{B968760F-59C6-42B3-8DE8-386F6FA08AE4}" dt="2026-02-20T16:24:09.323" v="4" actId="47"/>
        <pc:sldMkLst>
          <pc:docMk/>
          <pc:sldMk cId="4275470386" sldId="270"/>
        </pc:sldMkLst>
      </pc:sldChg>
      <pc:sldChg chg="new del">
        <pc:chgData name="V Walker" userId="cbce8964-af15-4450-96b9-ddf62eef329d" providerId="ADAL" clId="{B968760F-59C6-42B3-8DE8-386F6FA08AE4}" dt="2026-02-20T16:31:22.741" v="55" actId="47"/>
        <pc:sldMkLst>
          <pc:docMk/>
          <pc:sldMk cId="1500728965" sldId="271"/>
        </pc:sldMkLst>
      </pc:sldChg>
      <pc:sldChg chg="del">
        <pc:chgData name="V Walker" userId="cbce8964-af15-4450-96b9-ddf62eef329d" providerId="ADAL" clId="{B968760F-59C6-42B3-8DE8-386F6FA08AE4}" dt="2026-02-20T16:24:09.530" v="5" actId="47"/>
        <pc:sldMkLst>
          <pc:docMk/>
          <pc:sldMk cId="3041233709" sldId="271"/>
        </pc:sldMkLst>
      </pc:sldChg>
      <pc:sldChg chg="del">
        <pc:chgData name="V Walker" userId="cbce8964-af15-4450-96b9-ddf62eef329d" providerId="ADAL" clId="{B968760F-59C6-42B3-8DE8-386F6FA08AE4}" dt="2026-02-20T16:24:09.705" v="6" actId="47"/>
        <pc:sldMkLst>
          <pc:docMk/>
          <pc:sldMk cId="318365167" sldId="272"/>
        </pc:sldMkLst>
      </pc:sldChg>
      <pc:sldChg chg="add ord">
        <pc:chgData name="V Walker" userId="cbce8964-af15-4450-96b9-ddf62eef329d" providerId="ADAL" clId="{B968760F-59C6-42B3-8DE8-386F6FA08AE4}" dt="2026-02-20T16:26:07.944" v="37"/>
        <pc:sldMkLst>
          <pc:docMk/>
          <pc:sldMk cId="1714725809" sldId="272"/>
        </pc:sldMkLst>
      </pc:sldChg>
      <pc:sldChg chg="modSp add mod">
        <pc:chgData name="V Walker" userId="cbce8964-af15-4450-96b9-ddf62eef329d" providerId="ADAL" clId="{B968760F-59C6-42B3-8DE8-386F6FA08AE4}" dt="2026-02-20T16:32:03.933" v="70" actId="14100"/>
        <pc:sldMkLst>
          <pc:docMk/>
          <pc:sldMk cId="2553561829" sldId="273"/>
        </pc:sldMkLst>
        <pc:spChg chg="mod">
          <ac:chgData name="V Walker" userId="cbce8964-af15-4450-96b9-ddf62eef329d" providerId="ADAL" clId="{B968760F-59C6-42B3-8DE8-386F6FA08AE4}" dt="2026-02-20T16:32:03.933" v="70" actId="14100"/>
          <ac:spMkLst>
            <pc:docMk/>
            <pc:sldMk cId="2553561829" sldId="273"/>
            <ac:spMk id="5" creationId="{E3A55620-2632-4F83-970A-7D6DBB1A7945}"/>
          </ac:spMkLst>
        </pc:spChg>
        <pc:spChg chg="mod">
          <ac:chgData name="V Walker" userId="cbce8964-af15-4450-96b9-ddf62eef329d" providerId="ADAL" clId="{B968760F-59C6-42B3-8DE8-386F6FA08AE4}" dt="2026-02-20T16:32:01.641" v="69" actId="14100"/>
          <ac:spMkLst>
            <pc:docMk/>
            <pc:sldMk cId="2553561829" sldId="273"/>
            <ac:spMk id="11" creationId="{C685EFA8-18AF-4154-9A9C-0E84FA264F90}"/>
          </ac:spMkLst>
        </pc:spChg>
        <pc:spChg chg="mod">
          <ac:chgData name="V Walker" userId="cbce8964-af15-4450-96b9-ddf62eef329d" providerId="ADAL" clId="{B968760F-59C6-42B3-8DE8-386F6FA08AE4}" dt="2026-02-20T16:31:59.706" v="68" actId="14100"/>
          <ac:spMkLst>
            <pc:docMk/>
            <pc:sldMk cId="2553561829" sldId="273"/>
            <ac:spMk id="12" creationId="{8F806E06-F4EA-4ED4-9AA1-7F62AA51B23A}"/>
          </ac:spMkLst>
        </pc:spChg>
        <pc:spChg chg="mod">
          <ac:chgData name="V Walker" userId="cbce8964-af15-4450-96b9-ddf62eef329d" providerId="ADAL" clId="{B968760F-59C6-42B3-8DE8-386F6FA08AE4}" dt="2026-02-20T16:31:57.137" v="67" actId="14100"/>
          <ac:spMkLst>
            <pc:docMk/>
            <pc:sldMk cId="2553561829" sldId="273"/>
            <ac:spMk id="13" creationId="{E2C88F8C-9D99-4DA5-A0F2-AC3943AA1F36}"/>
          </ac:spMkLst>
        </pc:spChg>
        <pc:spChg chg="mod">
          <ac:chgData name="V Walker" userId="cbce8964-af15-4450-96b9-ddf62eef329d" providerId="ADAL" clId="{B968760F-59C6-42B3-8DE8-386F6FA08AE4}" dt="2026-02-20T16:31:51.849" v="65" actId="14100"/>
          <ac:spMkLst>
            <pc:docMk/>
            <pc:sldMk cId="2553561829" sldId="273"/>
            <ac:spMk id="14" creationId="{5A1274F4-7A5B-4945-97BB-A27E057C4C42}"/>
          </ac:spMkLst>
        </pc:spChg>
        <pc:spChg chg="mod">
          <ac:chgData name="V Walker" userId="cbce8964-af15-4450-96b9-ddf62eef329d" providerId="ADAL" clId="{B968760F-59C6-42B3-8DE8-386F6FA08AE4}" dt="2026-02-20T16:31:55.061" v="66" actId="14100"/>
          <ac:spMkLst>
            <pc:docMk/>
            <pc:sldMk cId="2553561829" sldId="273"/>
            <ac:spMk id="15" creationId="{A52F0DFD-EFB1-4088-BA71-8F77E80FA754}"/>
          </ac:spMkLst>
        </pc:spChg>
        <pc:spChg chg="mod">
          <ac:chgData name="V Walker" userId="cbce8964-af15-4450-96b9-ddf62eef329d" providerId="ADAL" clId="{B968760F-59C6-42B3-8DE8-386F6FA08AE4}" dt="2026-02-20T16:31:33.936" v="58" actId="1076"/>
          <ac:spMkLst>
            <pc:docMk/>
            <pc:sldMk cId="2553561829" sldId="273"/>
            <ac:spMk id="16" creationId="{2FD65E56-08EE-4A49-97B1-B4D308B1781C}"/>
          </ac:spMkLst>
        </pc:spChg>
      </pc:sldChg>
      <pc:sldChg chg="add ord">
        <pc:chgData name="V Walker" userId="cbce8964-af15-4450-96b9-ddf62eef329d" providerId="ADAL" clId="{B968760F-59C6-42B3-8DE8-386F6FA08AE4}" dt="2026-02-20T16:26:50.464" v="41"/>
        <pc:sldMkLst>
          <pc:docMk/>
          <pc:sldMk cId="1653419393" sldId="274"/>
        </pc:sldMkLst>
      </pc:sldChg>
      <pc:sldChg chg="del">
        <pc:chgData name="V Walker" userId="cbce8964-af15-4450-96b9-ddf62eef329d" providerId="ADAL" clId="{B968760F-59C6-42B3-8DE8-386F6FA08AE4}" dt="2026-02-20T16:24:10.257" v="8" actId="47"/>
        <pc:sldMkLst>
          <pc:docMk/>
          <pc:sldMk cId="3722742824" sldId="274"/>
        </pc:sldMkLst>
      </pc:sldChg>
      <pc:sldChg chg="del">
        <pc:chgData name="V Walker" userId="cbce8964-af15-4450-96b9-ddf62eef329d" providerId="ADAL" clId="{B968760F-59C6-42B3-8DE8-386F6FA08AE4}" dt="2026-02-20T16:24:10.441" v="9" actId="47"/>
        <pc:sldMkLst>
          <pc:docMk/>
          <pc:sldMk cId="2425924756" sldId="275"/>
        </pc:sldMkLst>
      </pc:sldChg>
      <pc:sldChg chg="add">
        <pc:chgData name="V Walker" userId="cbce8964-af15-4450-96b9-ddf62eef329d" providerId="ADAL" clId="{B968760F-59C6-42B3-8DE8-386F6FA08AE4}" dt="2026-02-20T16:27:00.099" v="42"/>
        <pc:sldMkLst>
          <pc:docMk/>
          <pc:sldMk cId="3460138795" sldId="275"/>
        </pc:sldMkLst>
      </pc:sldChg>
      <pc:sldChg chg="add">
        <pc:chgData name="V Walker" userId="cbce8964-af15-4450-96b9-ddf62eef329d" providerId="ADAL" clId="{B968760F-59C6-42B3-8DE8-386F6FA08AE4}" dt="2026-02-20T16:27:11.854" v="43"/>
        <pc:sldMkLst>
          <pc:docMk/>
          <pc:sldMk cId="1912912438" sldId="276"/>
        </pc:sldMkLst>
      </pc:sldChg>
      <pc:sldChg chg="del">
        <pc:chgData name="V Walker" userId="cbce8964-af15-4450-96b9-ddf62eef329d" providerId="ADAL" clId="{B968760F-59C6-42B3-8DE8-386F6FA08AE4}" dt="2026-02-20T16:24:10.673" v="10" actId="47"/>
        <pc:sldMkLst>
          <pc:docMk/>
          <pc:sldMk cId="3364879720" sldId="276"/>
        </pc:sldMkLst>
      </pc:sldChg>
      <pc:sldChg chg="del">
        <pc:chgData name="V Walker" userId="cbce8964-af15-4450-96b9-ddf62eef329d" providerId="ADAL" clId="{B968760F-59C6-42B3-8DE8-386F6FA08AE4}" dt="2026-02-20T16:24:11.009" v="11" actId="47"/>
        <pc:sldMkLst>
          <pc:docMk/>
          <pc:sldMk cId="2581304478" sldId="277"/>
        </pc:sldMkLst>
      </pc:sldChg>
      <pc:sldChg chg="add">
        <pc:chgData name="V Walker" userId="cbce8964-af15-4450-96b9-ddf62eef329d" providerId="ADAL" clId="{B968760F-59C6-42B3-8DE8-386F6FA08AE4}" dt="2026-02-20T16:27:23.142" v="44"/>
        <pc:sldMkLst>
          <pc:docMk/>
          <pc:sldMk cId="3040428488" sldId="277"/>
        </pc:sldMkLst>
      </pc:sldChg>
      <pc:sldChg chg="add ord">
        <pc:chgData name="V Walker" userId="cbce8964-af15-4450-96b9-ddf62eef329d" providerId="ADAL" clId="{B968760F-59C6-42B3-8DE8-386F6FA08AE4}" dt="2026-02-20T16:28:07.662" v="49"/>
        <pc:sldMkLst>
          <pc:docMk/>
          <pc:sldMk cId="814881539" sldId="278"/>
        </pc:sldMkLst>
      </pc:sldChg>
      <pc:sldChg chg="del">
        <pc:chgData name="V Walker" userId="cbce8964-af15-4450-96b9-ddf62eef329d" providerId="ADAL" clId="{B968760F-59C6-42B3-8DE8-386F6FA08AE4}" dt="2026-02-20T16:24:11.298" v="12" actId="47"/>
        <pc:sldMkLst>
          <pc:docMk/>
          <pc:sldMk cId="2675840954" sldId="278"/>
        </pc:sldMkLst>
      </pc:sldChg>
      <pc:sldChg chg="del">
        <pc:chgData name="V Walker" userId="cbce8964-af15-4450-96b9-ddf62eef329d" providerId="ADAL" clId="{B968760F-59C6-42B3-8DE8-386F6FA08AE4}" dt="2026-02-20T16:24:11.632" v="13" actId="47"/>
        <pc:sldMkLst>
          <pc:docMk/>
          <pc:sldMk cId="113752470" sldId="279"/>
        </pc:sldMkLst>
      </pc:sldChg>
      <pc:sldChg chg="add">
        <pc:chgData name="V Walker" userId="cbce8964-af15-4450-96b9-ddf62eef329d" providerId="ADAL" clId="{B968760F-59C6-42B3-8DE8-386F6FA08AE4}" dt="2026-02-20T16:27:48.453" v="46"/>
        <pc:sldMkLst>
          <pc:docMk/>
          <pc:sldMk cId="1061681773" sldId="279"/>
        </pc:sldMkLst>
      </pc:sldChg>
      <pc:sldChg chg="add">
        <pc:chgData name="V Walker" userId="cbce8964-af15-4450-96b9-ddf62eef329d" providerId="ADAL" clId="{B968760F-59C6-42B3-8DE8-386F6FA08AE4}" dt="2026-02-20T16:28:04.013" v="47"/>
        <pc:sldMkLst>
          <pc:docMk/>
          <pc:sldMk cId="348194869" sldId="280"/>
        </pc:sldMkLst>
      </pc:sldChg>
      <pc:sldChg chg="del">
        <pc:chgData name="V Walker" userId="cbce8964-af15-4450-96b9-ddf62eef329d" providerId="ADAL" clId="{B968760F-59C6-42B3-8DE8-386F6FA08AE4}" dt="2026-02-20T16:24:11.942" v="14" actId="47"/>
        <pc:sldMkLst>
          <pc:docMk/>
          <pc:sldMk cId="504092240" sldId="280"/>
        </pc:sldMkLst>
      </pc:sldChg>
      <pc:sldChg chg="add">
        <pc:chgData name="V Walker" userId="cbce8964-af15-4450-96b9-ddf62eef329d" providerId="ADAL" clId="{B968760F-59C6-42B3-8DE8-386F6FA08AE4}" dt="2026-02-20T16:28:41.697" v="50"/>
        <pc:sldMkLst>
          <pc:docMk/>
          <pc:sldMk cId="329263101" sldId="281"/>
        </pc:sldMkLst>
      </pc:sldChg>
      <pc:sldChg chg="del">
        <pc:chgData name="V Walker" userId="cbce8964-af15-4450-96b9-ddf62eef329d" providerId="ADAL" clId="{B968760F-59C6-42B3-8DE8-386F6FA08AE4}" dt="2026-02-20T16:24:12.246" v="15" actId="47"/>
        <pc:sldMkLst>
          <pc:docMk/>
          <pc:sldMk cId="1974961912" sldId="281"/>
        </pc:sldMkLst>
      </pc:sldChg>
      <pc:sldChg chg="add">
        <pc:chgData name="V Walker" userId="cbce8964-af15-4450-96b9-ddf62eef329d" providerId="ADAL" clId="{B968760F-59C6-42B3-8DE8-386F6FA08AE4}" dt="2026-02-20T16:28:52.751" v="51"/>
        <pc:sldMkLst>
          <pc:docMk/>
          <pc:sldMk cId="3591619347" sldId="282"/>
        </pc:sldMkLst>
      </pc:sldChg>
      <pc:sldChg chg="del">
        <pc:chgData name="V Walker" userId="cbce8964-af15-4450-96b9-ddf62eef329d" providerId="ADAL" clId="{B968760F-59C6-42B3-8DE8-386F6FA08AE4}" dt="2026-02-20T16:24:12.709" v="16" actId="47"/>
        <pc:sldMkLst>
          <pc:docMk/>
          <pc:sldMk cId="3603339536" sldId="282"/>
        </pc:sldMkLst>
      </pc:sldChg>
      <pc:sldChg chg="add">
        <pc:chgData name="V Walker" userId="cbce8964-af15-4450-96b9-ddf62eef329d" providerId="ADAL" clId="{B968760F-59C6-42B3-8DE8-386F6FA08AE4}" dt="2026-02-20T16:29:02.383" v="52"/>
        <pc:sldMkLst>
          <pc:docMk/>
          <pc:sldMk cId="3097519830" sldId="283"/>
        </pc:sldMkLst>
      </pc:sldChg>
      <pc:sldChg chg="add">
        <pc:chgData name="V Walker" userId="cbce8964-af15-4450-96b9-ddf62eef329d" providerId="ADAL" clId="{B968760F-59C6-42B3-8DE8-386F6FA08AE4}" dt="2026-02-20T16:29:15.670" v="53"/>
        <pc:sldMkLst>
          <pc:docMk/>
          <pc:sldMk cId="3234236142" sldId="284"/>
        </pc:sldMkLst>
      </pc:sldChg>
      <pc:sldChg chg="add del">
        <pc:chgData name="V Walker" userId="cbce8964-af15-4450-96b9-ddf62eef329d" providerId="ADAL" clId="{B968760F-59C6-42B3-8DE8-386F6FA08AE4}" dt="2026-02-27T10:46:17.338" v="102" actId="47"/>
        <pc:sldMkLst>
          <pc:docMk/>
          <pc:sldMk cId="1868114977" sldId="285"/>
        </pc:sldMkLst>
      </pc:sldChg>
      <pc:sldChg chg="addSp modSp new mod">
        <pc:chgData name="V Walker" userId="cbce8964-af15-4450-96b9-ddf62eef329d" providerId="ADAL" clId="{B968760F-59C6-42B3-8DE8-386F6FA08AE4}" dt="2026-02-27T10:43:12.440" v="101" actId="255"/>
        <pc:sldMkLst>
          <pc:docMk/>
          <pc:sldMk cId="3054476933" sldId="286"/>
        </pc:sldMkLst>
        <pc:spChg chg="add mod">
          <ac:chgData name="V Walker" userId="cbce8964-af15-4450-96b9-ddf62eef329d" providerId="ADAL" clId="{B968760F-59C6-42B3-8DE8-386F6FA08AE4}" dt="2026-02-27T10:41:56.482" v="74" actId="14100"/>
          <ac:spMkLst>
            <pc:docMk/>
            <pc:sldMk cId="3054476933" sldId="286"/>
            <ac:spMk id="2" creationId="{96A26C42-1EB5-4140-9467-993833FA2D29}"/>
          </ac:spMkLst>
        </pc:spChg>
        <pc:spChg chg="add mod">
          <ac:chgData name="V Walker" userId="cbce8964-af15-4450-96b9-ddf62eef329d" providerId="ADAL" clId="{B968760F-59C6-42B3-8DE8-386F6FA08AE4}" dt="2026-02-27T10:42:08.072" v="78" actId="255"/>
          <ac:spMkLst>
            <pc:docMk/>
            <pc:sldMk cId="3054476933" sldId="286"/>
            <ac:spMk id="3" creationId="{4BC08A99-DC85-4493-917D-117D5CD436F6}"/>
          </ac:spMkLst>
        </pc:spChg>
        <pc:spChg chg="add mod">
          <ac:chgData name="V Walker" userId="cbce8964-af15-4450-96b9-ddf62eef329d" providerId="ADAL" clId="{B968760F-59C6-42B3-8DE8-386F6FA08AE4}" dt="2026-02-27T10:42:21.391" v="82" actId="255"/>
          <ac:spMkLst>
            <pc:docMk/>
            <pc:sldMk cId="3054476933" sldId="286"/>
            <ac:spMk id="4" creationId="{0DFF8B74-5C43-479A-B012-970D4C5FB9F8}"/>
          </ac:spMkLst>
        </pc:spChg>
        <pc:spChg chg="add mod">
          <ac:chgData name="V Walker" userId="cbce8964-af15-4450-96b9-ddf62eef329d" providerId="ADAL" clId="{B968760F-59C6-42B3-8DE8-386F6FA08AE4}" dt="2026-02-27T10:42:32.126" v="86" actId="255"/>
          <ac:spMkLst>
            <pc:docMk/>
            <pc:sldMk cId="3054476933" sldId="286"/>
            <ac:spMk id="5" creationId="{5842D252-C978-4102-AA3D-51D9B940A65E}"/>
          </ac:spMkLst>
        </pc:spChg>
        <pc:spChg chg="add mod">
          <ac:chgData name="V Walker" userId="cbce8964-af15-4450-96b9-ddf62eef329d" providerId="ADAL" clId="{B968760F-59C6-42B3-8DE8-386F6FA08AE4}" dt="2026-02-27T10:42:42.950" v="90" actId="255"/>
          <ac:spMkLst>
            <pc:docMk/>
            <pc:sldMk cId="3054476933" sldId="286"/>
            <ac:spMk id="6" creationId="{BB582D4D-DFC4-4FCC-82A7-CAA151D200A7}"/>
          </ac:spMkLst>
        </pc:spChg>
        <pc:spChg chg="add mod">
          <ac:chgData name="V Walker" userId="cbce8964-af15-4450-96b9-ddf62eef329d" providerId="ADAL" clId="{B968760F-59C6-42B3-8DE8-386F6FA08AE4}" dt="2026-02-27T10:42:53.202" v="94" actId="255"/>
          <ac:spMkLst>
            <pc:docMk/>
            <pc:sldMk cId="3054476933" sldId="286"/>
            <ac:spMk id="7" creationId="{F13935FE-D505-46D4-B21F-2D0C74A7D516}"/>
          </ac:spMkLst>
        </pc:spChg>
        <pc:spChg chg="add mod">
          <ac:chgData name="V Walker" userId="cbce8964-af15-4450-96b9-ddf62eef329d" providerId="ADAL" clId="{B968760F-59C6-42B3-8DE8-386F6FA08AE4}" dt="2026-02-27T10:43:03.511" v="98" actId="255"/>
          <ac:spMkLst>
            <pc:docMk/>
            <pc:sldMk cId="3054476933" sldId="286"/>
            <ac:spMk id="8" creationId="{6C0400CE-3DCE-4572-AB13-62F25D4D3FD3}"/>
          </ac:spMkLst>
        </pc:spChg>
        <pc:spChg chg="add mod">
          <ac:chgData name="V Walker" userId="cbce8964-af15-4450-96b9-ddf62eef329d" providerId="ADAL" clId="{B968760F-59C6-42B3-8DE8-386F6FA08AE4}" dt="2026-02-27T10:43:12.440" v="101" actId="255"/>
          <ac:spMkLst>
            <pc:docMk/>
            <pc:sldMk cId="3054476933" sldId="286"/>
            <ac:spMk id="9" creationId="{4A5C8696-D426-4B01-88BF-F240EF2CB36C}"/>
          </ac:spMkLst>
        </pc:spChg>
      </pc:sldChg>
      <pc:sldChg chg="add">
        <pc:chgData name="V Walker" userId="cbce8964-af15-4450-96b9-ddf62eef329d" providerId="ADAL" clId="{B968760F-59C6-42B3-8DE8-386F6FA08AE4}" dt="2026-02-27T10:46:26.102" v="103"/>
        <pc:sldMkLst>
          <pc:docMk/>
          <pc:sldMk cId="1386887706" sldId="287"/>
        </pc:sldMkLst>
      </pc:sldChg>
      <pc:sldChg chg="add">
        <pc:chgData name="V Walker" userId="cbce8964-af15-4450-96b9-ddf62eef329d" providerId="ADAL" clId="{B968760F-59C6-42B3-8DE8-386F6FA08AE4}" dt="2026-02-27T10:46:46.369" v="106"/>
        <pc:sldMkLst>
          <pc:docMk/>
          <pc:sldMk cId="672295129" sldId="288"/>
        </pc:sldMkLst>
      </pc:sldChg>
      <pc:sldChg chg="add del">
        <pc:chgData name="V Walker" userId="cbce8964-af15-4450-96b9-ddf62eef329d" providerId="ADAL" clId="{B968760F-59C6-42B3-8DE8-386F6FA08AE4}" dt="2026-02-27T10:46:41.264" v="105"/>
        <pc:sldMkLst>
          <pc:docMk/>
          <pc:sldMk cId="757448384" sldId="28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1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6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82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82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82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8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8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8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8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3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tmp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DAAD3D62-E76B-472E-B860-3AF3259A9D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2" y="168023"/>
            <a:ext cx="4836795" cy="115303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3BF677-9D3A-4815-9D91-FE0C0CE6D44E}"/>
              </a:ext>
            </a:extLst>
          </p:cNvPr>
          <p:cNvSpPr txBox="1"/>
          <p:nvPr/>
        </p:nvSpPr>
        <p:spPr>
          <a:xfrm>
            <a:off x="2428875" y="2528890"/>
            <a:ext cx="53863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Independent Learning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Year 10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Term 4</a:t>
            </a:r>
          </a:p>
        </p:txBody>
      </p:sp>
    </p:spTree>
    <p:extLst>
      <p:ext uri="{BB962C8B-B14F-4D97-AF65-F5344CB8AC3E}">
        <p14:creationId xmlns:p14="http://schemas.microsoft.com/office/powerpoint/2010/main" val="3098967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.Feature. Describe. Hierarchy. Faction. Foreign policy. Finance. Government. Religion. Law </a:t>
            </a:r>
            <a:r>
              <a:rPr lang="en-US" sz="12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 order.   </a:t>
            </a:r>
            <a:r>
              <a:rPr lang="en-US" sz="12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573557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Booklet issued: preparation for PPE paper 2: HVIII.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Past questions for question 1, features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.Use your completed revision notes from last term, to revise for a past question for your starter each week. These will be marked in class.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chemeClr val="bg1"/>
                </a:solidFill>
              </a:rPr>
              <a:t>Subject History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 your revision notes to prepare for past questions.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 your completed revision notes from last term, to revise for a past question for your starter each week. These will be marked in class.</a:t>
            </a: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 your completed revision notes from last term, to revise for a past question for your starter each week. These will be marked in class.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Past questions for question 1, features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Use your completed revision notes from last term, to revise for a past question for your starter each week. These will be marked in class.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 your completed revision notes from last term, to revise for a past question for your starter each week. These will be marked in class.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Past questions for question 1, features.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 your completed revision notes from last term, to revise for a past question for your starter each week. These will be marked in class.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138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Coasts	Rivers	Hazards	Climate change	extreme weather</a:t>
            </a:r>
            <a:r>
              <a:rPr lang="en-US" sz="12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ecosystems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revision for your PPE – this will be checked in class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Mind maps		Use knowledge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organisers</a:t>
            </a: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Flash cards		Seneca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Geography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geographical skills booklet – Percentage change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geographical skills booklet – Median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revision for your PPE – this will be checked in class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Mind maps		Use knowledge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organisers</a:t>
            </a: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Flash cards		Seneca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geographical skills booklet – Interquartile range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revision for your PPE – this will be checked in class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Mind maps		Use knowledge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organisers</a:t>
            </a: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Flash cards		Seneca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912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Key words: </a:t>
            </a:r>
            <a:r>
              <a:rPr lang="en-US" sz="12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servus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Vocabat</a:t>
            </a: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r>
              <a:rPr lang="en-GB" b="1" dirty="0"/>
              <a:t>Week 1: Translate into English: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 err="1"/>
              <a:t>servus</a:t>
            </a:r>
            <a:r>
              <a:rPr lang="en-GB" dirty="0"/>
              <a:t> </a:t>
            </a:r>
            <a:r>
              <a:rPr lang="en-GB" dirty="0" err="1"/>
              <a:t>laborat</a:t>
            </a:r>
            <a:r>
              <a:rPr lang="en-GB" dirty="0"/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 err="1"/>
              <a:t>puellae</a:t>
            </a:r>
            <a:r>
              <a:rPr lang="en-GB" dirty="0"/>
              <a:t> rident.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/>
              <a:t>dominus </a:t>
            </a:r>
            <a:r>
              <a:rPr lang="en-GB" dirty="0" err="1"/>
              <a:t>iratus</a:t>
            </a:r>
            <a:r>
              <a:rPr lang="en-GB" dirty="0"/>
              <a:t> est.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 err="1"/>
              <a:t>agricola</a:t>
            </a:r>
            <a:r>
              <a:rPr lang="en-GB" dirty="0"/>
              <a:t> in </a:t>
            </a:r>
            <a:r>
              <a:rPr lang="en-GB" dirty="0" err="1"/>
              <a:t>agro</a:t>
            </a:r>
            <a:r>
              <a:rPr lang="en-GB" dirty="0"/>
              <a:t> </a:t>
            </a:r>
            <a:r>
              <a:rPr lang="en-GB" dirty="0" err="1"/>
              <a:t>ambulat</a:t>
            </a:r>
            <a:r>
              <a:rPr lang="en-GB" dirty="0"/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 err="1"/>
              <a:t>servi</a:t>
            </a:r>
            <a:r>
              <a:rPr lang="en-GB" dirty="0"/>
              <a:t> </a:t>
            </a:r>
            <a:r>
              <a:rPr lang="en-GB" dirty="0" err="1"/>
              <a:t>cenam</a:t>
            </a:r>
            <a:r>
              <a:rPr lang="en-GB" dirty="0"/>
              <a:t> </a:t>
            </a:r>
            <a:r>
              <a:rPr lang="en-GB" dirty="0" err="1"/>
              <a:t>parant</a:t>
            </a:r>
            <a:r>
              <a:rPr lang="en-GB" dirty="0"/>
              <a:t>.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 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Year 10 Latin Homework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560298"/>
            <a:ext cx="4706226" cy="219093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Week 4: Perfect tense</a:t>
            </a: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Translate into English:</a:t>
            </a:r>
            <a:endParaRPr lang="en-GB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servus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laboravit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puella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risit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milites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venerunt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dominus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cenam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paravit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ancilla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cucurrit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8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776625"/>
            <a:ext cx="4463509" cy="156511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Week 5: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Give an example of a poem you have done. What would you say is the main message of the poet in the poem?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bbbb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361091"/>
            <a:ext cx="4736212" cy="1972257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Week 2:  Imperfect tense  - PPE Revision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Translate into English:</a:t>
            </a: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servus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laborabat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puella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cantabat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milites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oppidum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oppugnabant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dominus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cenabat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ancilla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clamabat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Week 3 Translate into Latin – </a:t>
            </a:r>
            <a:r>
              <a:rPr lang="en-GB" sz="14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PPE Revision </a:t>
            </a:r>
            <a:endParaRPr lang="en-GB" sz="14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slave was working.</a:t>
            </a: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girls were laughing.</a:t>
            </a: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master was shouting.: Download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eduqas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 21 past paper, Roman civilisation and complete all questions. Talk to be </a:t>
            </a:r>
            <a:r>
              <a:rPr lang="en-GB" sz="1200" kern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taled</a:t>
            </a: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about in class. </a:t>
            </a:r>
            <a:endParaRPr lang="en-GB" sz="20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                 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n-GB" sz="20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200" kern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Week 6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Eduqas</a:t>
            </a: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year 2023 Past paper, component 1. </a:t>
            </a:r>
            <a:b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all questions.</a:t>
            </a:r>
            <a:endParaRPr lang="en-US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887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534728"/>
            <a:ext cx="4736212" cy="128162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 </a:t>
            </a:r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Learn 20 words for a Vocab Test (Teams)</a:t>
            </a:r>
            <a:endParaRPr lang="en-US" sz="11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chemeClr val="bg1"/>
                </a:solidFill>
              </a:rPr>
              <a:t>T4 French </a:t>
            </a:r>
            <a:r>
              <a:rPr lang="en-GB" sz="2400" dirty="0">
                <a:solidFill>
                  <a:schemeClr val="bg1"/>
                </a:solidFill>
              </a:rPr>
              <a:t>Year 10</a:t>
            </a:r>
          </a:p>
        </p:txBody>
      </p:sp>
      <p:sp>
        <p:nvSpPr>
          <p:cNvPr id="19" name="Textbox 33">
            <a:extLst>
              <a:ext uri="{FF2B5EF4-FFF2-40B4-BE49-F238E27FC236}">
                <a16:creationId xmlns:a16="http://schemas.microsoft.com/office/drawing/2014/main" id="{F3405C4E-AF8A-4460-AE52-EF8CC539D4E1}"/>
              </a:ext>
            </a:extLst>
          </p:cNvPr>
          <p:cNvSpPr txBox="1">
            <a:spLocks/>
          </p:cNvSpPr>
          <p:nvPr/>
        </p:nvSpPr>
        <p:spPr>
          <a:xfrm>
            <a:off x="95431" y="1927903"/>
            <a:ext cx="4736212" cy="128162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</a:t>
            </a: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2: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PPE Revision</a:t>
            </a:r>
          </a:p>
        </p:txBody>
      </p:sp>
      <p:sp>
        <p:nvSpPr>
          <p:cNvPr id="20" name="Textbox 33">
            <a:extLst>
              <a:ext uri="{FF2B5EF4-FFF2-40B4-BE49-F238E27FC236}">
                <a16:creationId xmlns:a16="http://schemas.microsoft.com/office/drawing/2014/main" id="{299F46B5-4EA0-42B1-9BB6-49537B0A2350}"/>
              </a:ext>
            </a:extLst>
          </p:cNvPr>
          <p:cNvSpPr txBox="1">
            <a:spLocks/>
          </p:cNvSpPr>
          <p:nvPr/>
        </p:nvSpPr>
        <p:spPr>
          <a:xfrm>
            <a:off x="95431" y="3328102"/>
            <a:ext cx="4736212" cy="128162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Week 3</a:t>
            </a: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6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          PPE </a:t>
            </a: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Revision</a:t>
            </a: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Textbox 33">
            <a:extLst>
              <a:ext uri="{FF2B5EF4-FFF2-40B4-BE49-F238E27FC236}">
                <a16:creationId xmlns:a16="http://schemas.microsoft.com/office/drawing/2014/main" id="{96ED9EF9-AC73-4533-A829-DDC23BC6C232}"/>
              </a:ext>
            </a:extLst>
          </p:cNvPr>
          <p:cNvSpPr txBox="1">
            <a:spLocks/>
          </p:cNvSpPr>
          <p:nvPr/>
        </p:nvSpPr>
        <p:spPr>
          <a:xfrm>
            <a:off x="95431" y="4779818"/>
            <a:ext cx="4736212" cy="128162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</a:t>
            </a: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4:</a:t>
            </a: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Poster with </a:t>
            </a:r>
            <a:r>
              <a:rPr lang="en-US" sz="1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Etre</a:t>
            </a: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and DR.MRS.VAN.DER.TRAMP</a:t>
            </a: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1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2" name="Textbox 33">
            <a:extLst>
              <a:ext uri="{FF2B5EF4-FFF2-40B4-BE49-F238E27FC236}">
                <a16:creationId xmlns:a16="http://schemas.microsoft.com/office/drawing/2014/main" id="{90C8AE0B-993F-4445-8F02-D83AF2E18263}"/>
              </a:ext>
            </a:extLst>
          </p:cNvPr>
          <p:cNvSpPr txBox="1">
            <a:spLocks/>
          </p:cNvSpPr>
          <p:nvPr/>
        </p:nvSpPr>
        <p:spPr>
          <a:xfrm>
            <a:off x="5044373" y="541752"/>
            <a:ext cx="4736212" cy="127460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</a:t>
            </a: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5:</a:t>
            </a:r>
            <a:b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Writing task – Module 8 Speaking Exam Prep</a:t>
            </a: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3" name="Textbox 33">
            <a:extLst>
              <a:ext uri="{FF2B5EF4-FFF2-40B4-BE49-F238E27FC236}">
                <a16:creationId xmlns:a16="http://schemas.microsoft.com/office/drawing/2014/main" id="{7FA412AB-0E1F-4B87-973E-35D1335FCEFB}"/>
              </a:ext>
            </a:extLst>
          </p:cNvPr>
          <p:cNvSpPr txBox="1">
            <a:spLocks/>
          </p:cNvSpPr>
          <p:nvPr/>
        </p:nvSpPr>
        <p:spPr>
          <a:xfrm>
            <a:off x="5060702" y="1927903"/>
            <a:ext cx="4736212" cy="128162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</a:t>
            </a: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6:</a:t>
            </a: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Learn 20 words for a Vocab Test (Teams)</a:t>
            </a:r>
          </a:p>
          <a:p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6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Textbox 33">
            <a:extLst>
              <a:ext uri="{FF2B5EF4-FFF2-40B4-BE49-F238E27FC236}">
                <a16:creationId xmlns:a16="http://schemas.microsoft.com/office/drawing/2014/main" id="{502F48F1-ED26-4001-BCAE-B22BC535AE29}"/>
              </a:ext>
            </a:extLst>
          </p:cNvPr>
          <p:cNvSpPr txBox="1">
            <a:spLocks/>
          </p:cNvSpPr>
          <p:nvPr/>
        </p:nvSpPr>
        <p:spPr>
          <a:xfrm>
            <a:off x="95431" y="6231534"/>
            <a:ext cx="9685154" cy="51454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Key Vocabulary: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dirty="0">
                <a:latin typeface="Comic Sans MS" panose="030F0702030302020204" pitchFamily="66" charset="0"/>
              </a:rPr>
              <a:t>Je </a:t>
            </a:r>
            <a:r>
              <a:rPr lang="en-US" sz="1200" dirty="0" err="1">
                <a:latin typeface="Comic Sans MS" panose="030F0702030302020204" pitchFamily="66" charset="0"/>
              </a:rPr>
              <a:t>voudrais</a:t>
            </a:r>
            <a:r>
              <a:rPr lang="en-US" sz="1200" dirty="0">
                <a:latin typeface="Comic Sans MS" panose="030F0702030302020204" pitchFamily="66" charset="0"/>
              </a:rPr>
              <a:t>, </a:t>
            </a:r>
            <a:r>
              <a:rPr lang="en-US" sz="1200" dirty="0" err="1">
                <a:latin typeface="Comic Sans MS" panose="030F0702030302020204" pitchFamily="66" charset="0"/>
              </a:rPr>
              <a:t>devenir</a:t>
            </a:r>
            <a:r>
              <a:rPr lang="en-US" sz="1200" dirty="0">
                <a:latin typeface="Comic Sans MS" panose="030F0702030302020204" pitchFamily="66" charset="0"/>
              </a:rPr>
              <a:t>, </a:t>
            </a:r>
            <a:r>
              <a:rPr lang="en-GB" sz="1200" dirty="0" err="1">
                <a:latin typeface="Comic Sans MS" panose="030F0702030302020204" pitchFamily="66" charset="0"/>
              </a:rPr>
              <a:t>être</a:t>
            </a:r>
            <a:r>
              <a:rPr lang="en-GB" sz="1200" dirty="0">
                <a:latin typeface="Comic Sans MS" panose="030F0702030302020204" pitchFamily="66" charset="0"/>
              </a:rPr>
              <a:t> </a:t>
            </a:r>
            <a:r>
              <a:rPr lang="en-GB" sz="1200" dirty="0" err="1">
                <a:latin typeface="Comic Sans MS" panose="030F0702030302020204" pitchFamily="66" charset="0"/>
              </a:rPr>
              <a:t>bénévole</a:t>
            </a:r>
            <a:r>
              <a:rPr lang="en-GB" sz="1200" dirty="0">
                <a:latin typeface="Comic Sans MS" panose="030F0702030302020204" pitchFamily="66" charset="0"/>
              </a:rPr>
              <a:t>, continuer </a:t>
            </a:r>
            <a:r>
              <a:rPr lang="en-GB" sz="1200" dirty="0" err="1">
                <a:latin typeface="Comic Sans MS" panose="030F0702030302020204" pitchFamily="66" charset="0"/>
              </a:rPr>
              <a:t>mes</a:t>
            </a:r>
            <a:r>
              <a:rPr lang="en-GB" sz="1200" dirty="0">
                <a:latin typeface="Comic Sans MS" panose="030F0702030302020204" pitchFamily="66" charset="0"/>
              </a:rPr>
              <a:t> études, </a:t>
            </a:r>
            <a:r>
              <a:rPr lang="en-GB" sz="1200" dirty="0">
                <a:latin typeface="Comic Sans MS" pitchFamily="66"/>
              </a:rPr>
              <a:t>DR. MRS. VANDERTRAMP, </a:t>
            </a:r>
            <a:r>
              <a:rPr lang="en-GB" sz="1200" dirty="0">
                <a:latin typeface="Comic Sans MS" panose="030F0702030302020204" pitchFamily="66" charset="0"/>
              </a:rPr>
              <a:t>pour </a:t>
            </a:r>
            <a:r>
              <a:rPr lang="en-GB" sz="1200" dirty="0" err="1">
                <a:latin typeface="Comic Sans MS" panose="030F0702030302020204" pitchFamily="66" charset="0"/>
              </a:rPr>
              <a:t>gagner</a:t>
            </a:r>
            <a:r>
              <a:rPr lang="en-GB" sz="1200" dirty="0">
                <a:latin typeface="Comic Sans MS" panose="030F0702030302020204" pitchFamily="66" charset="0"/>
              </a:rPr>
              <a:t> de </a:t>
            </a:r>
            <a:r>
              <a:rPr lang="en-GB" sz="1200" dirty="0" err="1">
                <a:latin typeface="Comic Sans MS" panose="030F0702030302020204" pitchFamily="66" charset="0"/>
              </a:rPr>
              <a:t>l’argent</a:t>
            </a:r>
            <a:endParaRPr lang="en-GB" sz="1200" dirty="0">
              <a:latin typeface="Comic Sans MS" panose="030F0702030302020204" pitchFamily="66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latin typeface="Comic Sans MS" pitchFamily="66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latin typeface="Comic Sans MS" panose="030F0702030302020204" pitchFamily="66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latin typeface="Comic Sans MS" panose="030F0702030302020204" pitchFamily="66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295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110423" y="6019417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Questionnaires, Surveys, Interviews, Observations, Social Class, Gender, Ethnicity, Capitalism</a:t>
            </a: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 How might surveys/questionnaires be used in the field of studying education? What might be beneficial about them? What might be problematic about them?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Sociology Education and Sociological Methods and </a:t>
            </a:r>
            <a:r>
              <a:rPr lang="en-GB" sz="2400">
                <a:solidFill>
                  <a:schemeClr val="bg1"/>
                </a:solidFill>
              </a:rPr>
              <a:t>Exam Practice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12m question practice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‘Discuss how far sociologists agree that social class has the biggest impact on educational attainment.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12M question practice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‘Discuss how far sociologists agree that the main role of education is to prepare people for capitalism’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How might interviews be used in the field of studying education? What might be beneficial about them? What might be problematic about them? 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 Revise education unit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Week 3: How might surveys/questionnaires be used in the field of studying education? What might be beneficial about them? What might be problematic about them?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428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</a:p>
          <a:p>
            <a:pPr algn="just">
              <a:lnSpc>
                <a:spcPts val="1150"/>
              </a:lnSpc>
            </a:pPr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Composition, imagery, content, form, process, mood, technique, media, mark-making, still life, biro drawing, collections.</a:t>
            </a:r>
            <a:endParaRPr lang="en-US" sz="1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endParaRPr lang="en-US" sz="1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Create a mind map on the theme Everyday Objects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Art and Design Year 10 Term 3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Research the work of Andrea Joseph. Collect images and information and present on a PowerPoint slide.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 up a group of your own objects that are similar to those in Andrea Joseph’s work. Make a careful line drawing. Keep this work until next week as you will be adding to it.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Set up a pile of socks and create  a careful drawing using the full range of tones as well as line.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last week’s drawing of objects in pen, adding plenty of detail and mark-making.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Create a careful observation drawing of a pile of sho</a:t>
            </a: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es.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63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</a:t>
            </a:r>
            <a:r>
              <a:rPr lang="en-US" sz="12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Costume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Pick a character from the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play </a:t>
            </a:r>
            <a:r>
              <a:rPr lang="en-US" sz="12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Blood Brothers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 On a piece of paper, design them a costume.  Your art skills are not being judged here, so use annotations to explain the choices you have made.  Really think about what costume can show about a character.</a:t>
            </a:r>
            <a:endParaRPr lang="en-US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Drama Year 10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Character Profile – Eddie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Write a profile of the character Eddie from </a:t>
            </a:r>
            <a:r>
              <a:rPr lang="en-US" sz="12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Blood Brothers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 Put down as much information that we </a:t>
            </a:r>
            <a:r>
              <a:rPr lang="en-US" sz="12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know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him as possible, and as much information as we can </a:t>
            </a:r>
            <a:r>
              <a:rPr lang="en-US" sz="12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infer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him.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Ink Theatre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back on the production by Ink Theatre that we watched of </a:t>
            </a:r>
            <a:r>
              <a:rPr lang="en-GB" sz="12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Blood Brothers.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Pick out a scene and explain what you think they did well to play the characters, and what they could do to make it </a:t>
            </a:r>
            <a:r>
              <a:rPr lang="en-GB" sz="12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even better.</a:t>
            </a:r>
            <a:endParaRPr lang="en-US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Character Profile – Mickey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Write a profile of the character Mickey from </a:t>
            </a:r>
            <a:r>
              <a:rPr lang="en-US" sz="12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Blood Brothers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 Put down as much information that we </a:t>
            </a:r>
            <a:r>
              <a:rPr lang="en-US" sz="12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know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him as possible, and as much information as we can </a:t>
            </a:r>
            <a:r>
              <a:rPr lang="en-US" sz="12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infer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him.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Character Profile – Mickey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Write a profile of the character Linda from </a:t>
            </a:r>
            <a:r>
              <a:rPr lang="en-US" sz="12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Blood Brothers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 Put down as much information that we </a:t>
            </a:r>
            <a:r>
              <a:rPr lang="en-US" sz="12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know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her as possible, and as much information as we can </a:t>
            </a:r>
            <a:r>
              <a:rPr lang="en-US" sz="12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infer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her.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Set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Pick a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moment from the play </a:t>
            </a:r>
            <a:r>
              <a:rPr lang="en-GB" sz="12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Blood Brothers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 Design a set for this part of the play.  Your art skills are not being judged here, so use annotations to explain the choices you have made.</a:t>
            </a:r>
            <a:endParaRPr lang="en-US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681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  drum loops    sequencing    development    ABA structure    voicing     refinement      </a:t>
            </a:r>
            <a:r>
              <a:rPr lang="en-US" sz="12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quantise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104762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   Refer to Component 1 Task 2 Sheets for this term      Number Sound collection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Music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 Structure and arrangement.   Plan the structure using numbers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  Sound design and effects.  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   Rhythm from numbers </a:t>
            </a:r>
            <a:r>
              <a:rPr lang="en-GB" sz="1200" b="1" dirty="0"/>
              <a:t>Turn numbers into drum patterns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 Final Product.  Produce your final piece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0" y="4328207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 Melody and Harmony from Numbers  Generate musical notes using number systems    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94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</a:t>
            </a:r>
            <a:endParaRPr lang="en-GB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Key vocabulary: Operating System, Utility Software</a:t>
            </a:r>
            <a:r>
              <a:rPr lang="en-US" sz="14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Interfaces</a:t>
            </a:r>
            <a:endParaRPr lang="en-US" sz="1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Week 1: </a:t>
            </a: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Explain what an operating system is and describe three functions of an operating system.</a:t>
            </a:r>
            <a:b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Use examples to support your answers.</a:t>
            </a:r>
            <a:endParaRPr lang="en-US" sz="1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Computing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Week 4: </a:t>
            </a: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Explain how an operating system manages files and folders.</a:t>
            </a:r>
            <a:b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Compare a Graphical User Interface (GUI) and a Command Line Interface (CLI), giving one advantage of each.</a:t>
            </a: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Week 5: </a:t>
            </a: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Choose two types of utility software and explain: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What each one does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Why it is important for a computer system</a:t>
            </a:r>
          </a:p>
          <a:p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(Examples: anti-malware, encryption, backup, disk defragmentation)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Week 2:</a:t>
            </a: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Describe how an operating system manages memory.</a:t>
            </a:r>
            <a:b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Explain the difference between RAM and virtual memory, including why virtual memory is needed.</a:t>
            </a: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Week 6:  </a:t>
            </a: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A school computer system is used by hundreds of users each day.</a:t>
            </a:r>
            <a:b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Explain how operating systems and utility software help keep the system efficient and secure. Your answer should refer 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At least two OS functions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At least one type of utility software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Week 3: </a:t>
            </a: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Explain how an operating system manages the processor.</a:t>
            </a:r>
            <a:b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Describe multi-tasking and why it is important in modern operating systems.</a:t>
            </a:r>
            <a:r>
              <a:rPr lang="en-US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881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Aims and objectives, Revenue, Costs, Profit, Loss, Fixed cost, Variable cost, Cash flow, Cash flow forecast, Cash-inflow, Cash-outflow</a:t>
            </a:r>
            <a:r>
              <a:rPr lang="en-US" sz="12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Net-cashflow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60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  </a:t>
            </a: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Identify and Understand aims and objectives of business</a:t>
            </a:r>
          </a:p>
          <a:p>
            <a:pPr>
              <a:spcBef>
                <a:spcPts val="6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What are Financial aims (Profit generation, sales, market share, financial security, survival)</a:t>
            </a:r>
          </a:p>
          <a:p>
            <a:pPr>
              <a:spcBef>
                <a:spcPts val="6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What are non-financial aims and objectives (social, personal satisfaction, challenge, independence)</a:t>
            </a:r>
          </a:p>
          <a:p>
            <a:pPr>
              <a:spcBef>
                <a:spcPts val="6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Why and how objectives differ between businesses</a:t>
            </a:r>
          </a:p>
          <a:p>
            <a:pPr>
              <a:spcBef>
                <a:spcPts val="6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Complete activity on Seneca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BUSINESS – TERM 4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Financial calculations</a:t>
            </a:r>
          </a:p>
          <a:p>
            <a:pPr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How to calculate:</a:t>
            </a:r>
          </a:p>
          <a:p>
            <a:pPr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Revenue</a:t>
            </a:r>
          </a:p>
          <a:p>
            <a:pPr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Fixed and variable costs</a:t>
            </a:r>
          </a:p>
          <a:p>
            <a:pPr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Total costs</a:t>
            </a:r>
          </a:p>
          <a:p>
            <a:pPr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Profit and Loss</a:t>
            </a:r>
          </a:p>
          <a:p>
            <a:pPr>
              <a:tabLst>
                <a:tab pos="251460" algn="l"/>
              </a:tabLst>
            </a:pPr>
            <a:endParaRPr lang="en-GB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Complete financial calculation activity in Tutor2U power point slides on Teams</a:t>
            </a:r>
          </a:p>
          <a:p>
            <a:pPr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705386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 </a:t>
            </a: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Understanding Cash and Cash-flow</a:t>
            </a:r>
          </a:p>
          <a:p>
            <a:pPr>
              <a:spcBef>
                <a:spcPts val="3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What is meant by cash and its importance to a business</a:t>
            </a:r>
          </a:p>
          <a:p>
            <a:pPr>
              <a:spcBef>
                <a:spcPts val="3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What is a cash-flow forecast</a:t>
            </a:r>
          </a:p>
          <a:p>
            <a:pPr>
              <a:spcBef>
                <a:spcPts val="3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What is a cash-flow statement</a:t>
            </a:r>
          </a:p>
          <a:p>
            <a:pPr>
              <a:spcBef>
                <a:spcPts val="3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What is the importance of a cash-flow forecast to a business</a:t>
            </a:r>
          </a:p>
          <a:p>
            <a:pPr>
              <a:spcBef>
                <a:spcPts val="3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Write a 200-word essay on the importance of cash-flow forecast to small business survival and raising finance from a bank. Essay to be submitted via outlook.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GB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60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  </a:t>
            </a: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Understand Business Revenue, costs, and profits</a:t>
            </a:r>
          </a:p>
          <a:p>
            <a:pPr>
              <a:spcBef>
                <a:spcPts val="6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What is the difference between these business terms</a:t>
            </a:r>
          </a:p>
          <a:p>
            <a:pPr>
              <a:spcBef>
                <a:spcPts val="6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What do these terms represent?</a:t>
            </a:r>
          </a:p>
          <a:p>
            <a:pPr>
              <a:spcBef>
                <a:spcPts val="6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How do businesses use these factors to determine success?</a:t>
            </a:r>
          </a:p>
          <a:p>
            <a:pPr>
              <a:spcBef>
                <a:spcPts val="6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-Write a brief essay on the importance of revenue, cost and profit to a business of your choice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420891"/>
            <a:ext cx="4706226" cy="127181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Understand how to calculate and interpret cash-flow Forecasts</a:t>
            </a:r>
          </a:p>
          <a:p>
            <a:pPr>
              <a:spcBef>
                <a:spcPts val="3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What is cash-inflow and how is it calculated</a:t>
            </a:r>
          </a:p>
          <a:p>
            <a:pPr>
              <a:spcBef>
                <a:spcPts val="3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What is cash-outflow and how is it calculated</a:t>
            </a:r>
          </a:p>
          <a:p>
            <a:pPr>
              <a:spcBef>
                <a:spcPts val="3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What is net-cashflow and how is it calculated</a:t>
            </a:r>
          </a:p>
          <a:p>
            <a:pPr>
              <a:spcBef>
                <a:spcPts val="3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Complete financial calculation activity in Tutor2U power point slides on Teams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40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Understanding core concepts of business finance. What is:</a:t>
            </a:r>
          </a:p>
          <a:p>
            <a:pPr>
              <a:spcBef>
                <a:spcPts val="4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Revenue, - Fixed and variable costs, - Total costs, - Profit and loss, </a:t>
            </a:r>
          </a:p>
          <a:p>
            <a:pPr>
              <a:spcBef>
                <a:spcPts val="4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Interest, - Difference between cash and profit</a:t>
            </a:r>
          </a:p>
          <a:p>
            <a:pPr>
              <a:spcBef>
                <a:spcPts val="400"/>
              </a:spcBef>
              <a:tabLst>
                <a:tab pos="251460" algn="l"/>
              </a:tabLst>
            </a:pPr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Conduct online research into the financial performance of Apple, and Facebook and determine if both companies made profit or loss in 2015 to 2018. Findings will be presented in class.</a:t>
            </a:r>
          </a:p>
          <a:p>
            <a:pPr>
              <a:spcBef>
                <a:spcPts val="40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619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8F5B79-AABC-46AA-A62F-6461945E1F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" y="1384949"/>
            <a:ext cx="9745435" cy="10288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6B3636B-1009-4B88-B15F-0A3B4838F6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2" y="698949"/>
            <a:ext cx="9764488" cy="6192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23C8A26-77C3-4E4C-8CB3-A1AFEC4C82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2" y="2480584"/>
            <a:ext cx="9745435" cy="4134427"/>
          </a:xfrm>
          <a:prstGeom prst="rect">
            <a:avLst/>
          </a:prstGeom>
        </p:spPr>
      </p:pic>
      <p:pic>
        <p:nvPicPr>
          <p:cNvPr id="8" name="Picture 7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2455D11E-61E1-46D3-85CB-352AA22BE74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6580" y="112685"/>
            <a:ext cx="2288857" cy="54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9614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</a:t>
            </a:r>
            <a:r>
              <a:rPr lang="en-US" sz="12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Research the solar system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Find out 2 facts about each planet in our solar system and list them as bullet points on a word document.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Email work to Miss Chapman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solidFill>
                  <a:schemeClr val="bg1"/>
                </a:solidFill>
              </a:rPr>
              <a:t>CoPE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Write a short story or a poem about the solar system.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Email your work to Miss Chapman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Written response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If you could choose any planet other than the Earth to live, where would you choose and why?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Write 2 10 line paragraphs in response to this question.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Email your work to Miss Chapman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Design a poster –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Design a poster about a planet of your choice with pictures and information – make sure the writing is in your own words not copied and pasted.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Email your poster to Miss Chapman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Find out 3 facts about the sun and why is it so important to life on Earth. Make sure you write down your facts and reference any websites or books you used.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Email your work to Miss Chapman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Design a poster –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Design a poster about a planet of your choice with pictures and information – make sure the writing is in your own words not copied and pasted.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Email your poster to Miss Chapman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Space, solar system, Universe, Moon, planets,</a:t>
            </a:r>
            <a:endParaRPr lang="en-US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5198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110423" y="5988169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Chemical, physical, biological hazards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32392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buNone/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Week 1</a:t>
            </a:r>
          </a:p>
          <a:p>
            <a:pPr>
              <a:spcBef>
                <a:spcPts val="1390"/>
              </a:spcBef>
              <a:buNone/>
              <a:tabLst>
                <a:tab pos="251460" algn="l"/>
              </a:tabLst>
            </a:pPr>
            <a:r>
              <a:rPr lang="en-US" sz="12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Hospitality and Catering and the law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– use the knowledge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organiser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on TEAMs to make revision notes/ a flash card.</a:t>
            </a:r>
          </a:p>
          <a:p>
            <a:pPr>
              <a:spcBef>
                <a:spcPts val="1390"/>
              </a:spcBef>
              <a:buNone/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Include 5 main bullet points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revise. Hand in to your teacher.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Hospitality and Catering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Food safety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 the knowledge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organiser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on TEAMS to make revision notes/flash card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Include 5 main bullet points to revise. Hand in to your teacher.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Preventative control measures of food induced ill health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 the knowledge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organiser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on TEAMS to make revision notes/flash card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Include 5 main bullet points to revise. Hand in to your teacher.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</a:t>
            </a:r>
            <a:r>
              <a:rPr lang="en-US" sz="12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     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Food related causes of ill health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 the knowledge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organiser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on TEAMS to make revision notes/flash card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Include 5 main bullet points to revise. Hand in to your teacher.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 marL="81280">
              <a:spcBef>
                <a:spcPts val="35"/>
              </a:spcBef>
            </a:pPr>
            <a:r>
              <a:rPr lang="en-GB" sz="1200" b="1" u="sng" dirty="0">
                <a:latin typeface="Calibri" panose="020F0502020204030204" pitchFamily="34" charset="0"/>
                <a:ea typeface="Calibri" panose="020F0502020204030204" pitchFamily="34" charset="0"/>
              </a:rPr>
              <a:t>The Environmental health officer</a:t>
            </a:r>
          </a:p>
          <a:p>
            <a:pPr marL="81280">
              <a:spcBef>
                <a:spcPts val="35"/>
              </a:spcBef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 the knowledge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organiser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on TEAMS to make revision notes/flash card</a:t>
            </a:r>
          </a:p>
          <a:p>
            <a:pPr marL="81280">
              <a:spcBef>
                <a:spcPts val="35"/>
              </a:spcBef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Include 5 main bullet points to revise. Hand in to your teacher.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 </a:t>
            </a:r>
          </a:p>
          <a:p>
            <a:pPr marL="81280">
              <a:spcBef>
                <a:spcPts val="35"/>
              </a:spcBef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en-GB" sz="1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Symptoms and signs of food related ill health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 the knowledge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organiser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on TEAMS to make revision notes/flash card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Include 5 main bullet points to revise. Hand in to your teacher.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b="1" u="sng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b="1" u="sng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2361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A26C42-1EB5-4140-9467-993833FA2D29}"/>
              </a:ext>
            </a:extLst>
          </p:cNvPr>
          <p:cNvSpPr txBox="1"/>
          <p:nvPr/>
        </p:nvSpPr>
        <p:spPr>
          <a:xfrm>
            <a:off x="0" y="197808"/>
            <a:ext cx="9906000" cy="369332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Physical Education – Year 10 GCSE Homework Tasks</a:t>
            </a:r>
          </a:p>
        </p:txBody>
      </p:sp>
      <p:sp>
        <p:nvSpPr>
          <p:cNvPr id="3" name="Textbox 33">
            <a:extLst>
              <a:ext uri="{FF2B5EF4-FFF2-40B4-BE49-F238E27FC236}">
                <a16:creationId xmlns:a16="http://schemas.microsoft.com/office/drawing/2014/main" id="{4BC08A99-DC85-4493-917D-117D5CD436F6}"/>
              </a:ext>
            </a:extLst>
          </p:cNvPr>
          <p:cNvSpPr txBox="1">
            <a:spLocks/>
          </p:cNvSpPr>
          <p:nvPr/>
        </p:nvSpPr>
        <p:spPr>
          <a:xfrm>
            <a:off x="143010" y="755600"/>
            <a:ext cx="4809990" cy="151611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Week 1: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task – Watch now &amp; then test yourself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video on </a:t>
            </a:r>
            <a:r>
              <a:rPr lang="en-US" sz="1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</a:t>
            </a:r>
            <a:r>
              <a:rPr lang="en-US" sz="1200" b="1" i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training methods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ensure to make notes as you go. Following this, test yourself on the topic and achieve a minimum pass score of 60%.</a:t>
            </a:r>
            <a:endParaRPr lang="en-US" sz="12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043"/>
              </a:spcBef>
              <a:tabLst>
                <a:tab pos="188595" algn="l"/>
              </a:tabLst>
            </a:pPr>
            <a:endParaRPr lang="en-US" sz="9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box 33">
            <a:extLst>
              <a:ext uri="{FF2B5EF4-FFF2-40B4-BE49-F238E27FC236}">
                <a16:creationId xmlns:a16="http://schemas.microsoft.com/office/drawing/2014/main" id="{0DFF8B74-5C43-479A-B012-970D4C5FB9F8}"/>
              </a:ext>
            </a:extLst>
          </p:cNvPr>
          <p:cNvSpPr txBox="1">
            <a:spLocks/>
          </p:cNvSpPr>
          <p:nvPr/>
        </p:nvSpPr>
        <p:spPr>
          <a:xfrm>
            <a:off x="5105930" y="755600"/>
            <a:ext cx="4657059" cy="1516112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  <a:r>
              <a:rPr lang="en-US" sz="11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task – Watch now &amp; then test yourself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video on </a:t>
            </a:r>
            <a:r>
              <a:rPr lang="en-US" sz="11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</a:t>
            </a:r>
            <a:r>
              <a:rPr lang="en-US" sz="1100" b="1" i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rest &amp; recovery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ensure to make notes as you go. Following this, test yourself on the topic and achieve a minimum pass score of 60%.</a:t>
            </a:r>
            <a:endParaRPr lang="en-US" sz="11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5842D252-C978-4102-AA3D-51D9B940A65E}"/>
              </a:ext>
            </a:extLst>
          </p:cNvPr>
          <p:cNvSpPr txBox="1">
            <a:spLocks/>
          </p:cNvSpPr>
          <p:nvPr/>
        </p:nvSpPr>
        <p:spPr>
          <a:xfrm>
            <a:off x="143010" y="2460173"/>
            <a:ext cx="4809990" cy="1268865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2: </a:t>
            </a:r>
            <a:r>
              <a:rPr lang="en-US" sz="11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task – Watch now &amp; then test yourself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video on </a:t>
            </a:r>
            <a:r>
              <a:rPr lang="en-US" sz="11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</a:t>
            </a:r>
            <a:r>
              <a:rPr lang="en-US" sz="1100" b="1" i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Heart rate training zones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ensure to make notes as you go. Following this, test yourself on the topic and achieve a minimum pass score of 60%.</a:t>
            </a:r>
            <a:endParaRPr lang="en-US" sz="11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Textbox 33">
            <a:extLst>
              <a:ext uri="{FF2B5EF4-FFF2-40B4-BE49-F238E27FC236}">
                <a16:creationId xmlns:a16="http://schemas.microsoft.com/office/drawing/2014/main" id="{BB582D4D-DFC4-4FCC-82A7-CAA151D200A7}"/>
              </a:ext>
            </a:extLst>
          </p:cNvPr>
          <p:cNvSpPr txBox="1">
            <a:spLocks/>
          </p:cNvSpPr>
          <p:nvPr/>
        </p:nvSpPr>
        <p:spPr>
          <a:xfrm>
            <a:off x="5125509" y="2447396"/>
            <a:ext cx="4637479" cy="1281642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  <a:r>
              <a:rPr lang="en-US" sz="11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task – Watch now &amp; then test yourself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video on </a:t>
            </a:r>
            <a:r>
              <a:rPr lang="en-US" sz="11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</a:t>
            </a:r>
            <a:r>
              <a:rPr lang="en-US" sz="1100" b="1" i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analysis tools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ensure to make notes as you go. Following this, test yourself on the topic and achieve a minimum pass score of 60%.</a:t>
            </a:r>
            <a:endParaRPr lang="en-US" sz="11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Textbox 33">
            <a:extLst>
              <a:ext uri="{FF2B5EF4-FFF2-40B4-BE49-F238E27FC236}">
                <a16:creationId xmlns:a16="http://schemas.microsoft.com/office/drawing/2014/main" id="{F13935FE-D505-46D4-B21F-2D0C74A7D516}"/>
              </a:ext>
            </a:extLst>
          </p:cNvPr>
          <p:cNvSpPr txBox="1">
            <a:spLocks/>
          </p:cNvSpPr>
          <p:nvPr/>
        </p:nvSpPr>
        <p:spPr>
          <a:xfrm>
            <a:off x="143010" y="3917498"/>
            <a:ext cx="4809990" cy="1268865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  <a:r>
              <a:rPr lang="en-US" sz="11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task – Watch now &amp; then test yourself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video on </a:t>
            </a:r>
            <a:r>
              <a:rPr lang="en-US" sz="11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</a:t>
            </a:r>
            <a:r>
              <a:rPr lang="en-US" sz="1100" b="1" i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analysis tools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ensure to make notes as you go. Following this, test yourself on the topic and achieve a minimum pass score of 60%.</a:t>
            </a:r>
            <a:endParaRPr lang="en-US" sz="11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8" name="Textbox 33">
            <a:extLst>
              <a:ext uri="{FF2B5EF4-FFF2-40B4-BE49-F238E27FC236}">
                <a16:creationId xmlns:a16="http://schemas.microsoft.com/office/drawing/2014/main" id="{6C0400CE-3DCE-4572-AB13-62F25D4D3FD3}"/>
              </a:ext>
            </a:extLst>
          </p:cNvPr>
          <p:cNvSpPr txBox="1">
            <a:spLocks/>
          </p:cNvSpPr>
          <p:nvPr/>
        </p:nvSpPr>
        <p:spPr>
          <a:xfrm>
            <a:off x="5125508" y="3917498"/>
            <a:ext cx="4637479" cy="126886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  <a:r>
              <a:rPr lang="en-US" sz="11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task – Watch now &amp; then test yourself</a:t>
            </a:r>
          </a:p>
          <a:p>
            <a:pPr algn="ctr">
              <a:spcBef>
                <a:spcPts val="1043"/>
              </a:spcBef>
              <a:tabLst>
                <a:tab pos="18859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Watch the video on </a:t>
            </a:r>
            <a:r>
              <a:rPr lang="en-US" sz="11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Everlearner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about </a:t>
            </a:r>
            <a:r>
              <a:rPr lang="en-US" sz="1100" b="1" i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evaluating data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ensure to make notes as you go. Following this, test yourself on the topic and achieve a minimum pass score of 60%.</a:t>
            </a:r>
            <a:endParaRPr lang="en-US" sz="11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043"/>
              </a:spcBef>
              <a:tabLst>
                <a:tab pos="188595" algn="l"/>
              </a:tabLst>
            </a:pPr>
            <a:endParaRPr lang="en-GB" sz="9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9" name="Textbox 30">
            <a:extLst>
              <a:ext uri="{FF2B5EF4-FFF2-40B4-BE49-F238E27FC236}">
                <a16:creationId xmlns:a16="http://schemas.microsoft.com/office/drawing/2014/main" id="{4A5C8696-D426-4B01-88BF-F240EF2CB36C}"/>
              </a:ext>
            </a:extLst>
          </p:cNvPr>
          <p:cNvSpPr txBox="1">
            <a:spLocks/>
          </p:cNvSpPr>
          <p:nvPr/>
        </p:nvSpPr>
        <p:spPr>
          <a:xfrm>
            <a:off x="885961" y="5374822"/>
            <a:ext cx="7263866" cy="57940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863"/>
              </a:lnSpc>
            </a:pPr>
            <a:r>
              <a:rPr lang="en-US" sz="9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9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863"/>
              </a:lnSpc>
            </a:pP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</a:p>
          <a:p>
            <a:pPr lvl="1" algn="ctr">
              <a:lnSpc>
                <a:spcPts val="863"/>
              </a:lnSpc>
            </a:pPr>
            <a:r>
              <a:rPr lang="en-GB" sz="1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Fartlek, interval, continuous, circuit, weight, plyometric, aerobic, anaerobic, sedentary, repair, recovery</a:t>
            </a:r>
            <a:r>
              <a:rPr lang="en-GB" sz="9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 </a:t>
            </a:r>
            <a:endParaRPr lang="en-GB" sz="9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476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F09EC7FB-1871-4401-A0E1-DFA8104D6D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34" y="927044"/>
            <a:ext cx="9633932" cy="5762934"/>
          </a:xfrm>
          <a:prstGeom prst="rect">
            <a:avLst/>
          </a:prstGeom>
        </p:spPr>
      </p:pic>
      <p:pic>
        <p:nvPicPr>
          <p:cNvPr id="4" name="Picture 3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0767AA94-579A-4E00-AECD-1F86F91A7C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590" y="168022"/>
            <a:ext cx="2803207" cy="66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010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6019417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/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Key vocabulary:</a:t>
            </a:r>
            <a:r>
              <a:rPr lang="en-US" altLang="zh-HK" b="1" dirty="0">
                <a:latin typeface="TT Commons"/>
                <a:ea typeface="Calibri" panose="020F0502020204030204" pitchFamily="34" charset="0"/>
              </a:rPr>
              <a:t> </a:t>
            </a:r>
            <a:r>
              <a:rPr lang="en-US" altLang="zh-HK" b="1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PROBABILITY, EXPERIMENTAL, VENN DIAGRAMS, TREE DIAGRAMS, GROWTH AND DECAY, DIRECT AND INVERSE PROPORTION</a:t>
            </a:r>
            <a:endParaRPr lang="zh-TW" altLang="zh-HK" b="1" dirty="0"/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</a:t>
            </a:r>
            <a:r>
              <a:rPr lang="en-US" altLang="zh-HK" sz="1200" b="1" dirty="0">
                <a:latin typeface="TT Commons"/>
                <a:ea typeface="Calibri" panose="020F0502020204030204" pitchFamily="34" charset="0"/>
              </a:rPr>
              <a:t>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CALCULATING PROBABILITY</a:t>
            </a:r>
            <a:endParaRPr lang="en-US" altLang="zh-HK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altLang="zh-HK" sz="2400" dirty="0">
                <a:solidFill>
                  <a:schemeClr val="bg1"/>
                </a:solidFill>
              </a:rPr>
              <a:t>Mathematics Year 10 (Foundation)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GROWTH AND DECAY</a:t>
            </a: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COMPOUND MEASURES</a:t>
            </a:r>
            <a:endParaRPr lang="en-GB" altLang="zh-HK" sz="1200" b="1" dirty="0">
              <a:latin typeface="TT Commons"/>
              <a:ea typeface="Calibri" panose="020F050202020403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TWO ENEVTS AND EXPERIMENTAL PROBABILITY</a:t>
            </a:r>
            <a:endParaRPr lang="en-US" altLang="zh-HK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DIRECT AND INVERSE PROPORTION</a:t>
            </a:r>
            <a:endParaRPr lang="en-US" altLang="zh-HK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VENN DIAGRAMS AND TREE DIAGRAMS</a:t>
            </a:r>
            <a:endParaRPr lang="en-US" altLang="zh-HK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1903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6019417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/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Key vocabulary:</a:t>
            </a:r>
            <a:r>
              <a:rPr lang="en-US" altLang="zh-HK" b="1" dirty="0">
                <a:latin typeface="TT Commons"/>
                <a:ea typeface="Calibri" panose="020F0502020204030204" pitchFamily="34" charset="0"/>
              </a:rPr>
              <a:t> </a:t>
            </a:r>
            <a:r>
              <a:rPr lang="en-US" altLang="zh-HK" b="1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Congruence, Similarity, </a:t>
            </a:r>
            <a:r>
              <a:rPr lang="en-US" altLang="zh-HK" b="1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Scaler factor, Geometric</a:t>
            </a:r>
            <a:r>
              <a:rPr lang="en-US" altLang="zh-HK" b="1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, </a:t>
            </a:r>
            <a:r>
              <a:rPr lang="en-US" altLang="zh-HK" b="1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3D Solids, </a:t>
            </a:r>
            <a:endParaRPr lang="zh-TW" altLang="zh-HK" b="1" dirty="0"/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</a:t>
            </a:r>
            <a:r>
              <a:rPr lang="en-US" altLang="zh-HK" sz="1200" b="1" dirty="0">
                <a:latin typeface="TT Commons"/>
                <a:ea typeface="Calibri" panose="020F0502020204030204" pitchFamily="34" charset="0"/>
              </a:rPr>
              <a:t>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CONGRUENCE </a:t>
            </a: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altLang="zh-HK" sz="2400" dirty="0">
                <a:solidFill>
                  <a:schemeClr val="bg1"/>
                </a:solidFill>
              </a:rPr>
              <a:t>Mathematics Year 10 (Higher)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MORE SIMILARITY</a:t>
            </a: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SIMILARITY IN 3D SOLIDS</a:t>
            </a:r>
            <a:endParaRPr lang="en-GB" altLang="zh-HK" sz="1200" b="1" dirty="0">
              <a:latin typeface="TT Commons"/>
              <a:ea typeface="Calibri" panose="020F050202020403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GEOMETRIC PROOF AND CONGRUENCE</a:t>
            </a: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END OF UNIT VARIETY QUESTIONS</a:t>
            </a:r>
            <a:endParaRPr lang="en-US" altLang="zh-HK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HOMEWORK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Log into </a:t>
            </a:r>
            <a:r>
              <a:rPr lang="en-GB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Sparx</a:t>
            </a:r>
            <a:r>
              <a:rPr lang="en-GB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Maths using the provided log in detail</a:t>
            </a: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altLang="en-US" sz="800" dirty="0">
              <a:latin typeface="Arial" panose="020B060402020202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Complete the task set on: </a:t>
            </a:r>
            <a:r>
              <a:rPr lang="en-US" altLang="zh-HK" sz="120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SIMILARITY</a:t>
            </a:r>
            <a:endParaRPr lang="en-US" altLang="zh-HK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Having log in issues?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0825" algn="l"/>
              </a:tabLst>
            </a:pPr>
            <a:r>
              <a:rPr lang="en-US" alt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Email: </a:t>
            </a:r>
            <a:r>
              <a:rPr lang="en-US" alt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e.nyantakyi@stjohnfisher.school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altLang="zh-HK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2810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</a:p>
          <a:p>
            <a:pPr algn="ctr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Ambition – Equivocation – Soliloquy – Regicide – Tyranny </a:t>
            </a:r>
            <a:r>
              <a:rPr lang="en-US" sz="12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Supernatural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 </a:t>
            </a: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latin typeface="Seneca"/>
                <a:ea typeface="Calibri" panose="020F0502020204030204" pitchFamily="34" charset="0"/>
              </a:rPr>
              <a:t>English Lit: AQA GCSE Macbeth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English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latin typeface="Seneca"/>
                <a:ea typeface="Calibri" panose="020F0502020204030204" pitchFamily="34" charset="0"/>
              </a:rPr>
              <a:t>The Tragic Descent of Macbeth and Lady Macbeth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latin typeface="Seneca"/>
                <a:ea typeface="Calibri" panose="020F0502020204030204" pitchFamily="34" charset="0"/>
              </a:rPr>
              <a:t>Exploring Guilt in Shakespeare’s Macbeth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 </a:t>
            </a: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latin typeface="Seneca"/>
                <a:ea typeface="Calibri" panose="020F0502020204030204" pitchFamily="34" charset="0"/>
              </a:rPr>
              <a:t>English Lit: GCSE Macbeth - Quotations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effectLst/>
                <a:latin typeface="Seneca"/>
                <a:ea typeface="Calibri" panose="020F0502020204030204" pitchFamily="34" charset="0"/>
              </a:rPr>
              <a:t>Symbolism and Motifs in Macbeth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</a:p>
          <a:p>
            <a:pPr lvl="1"/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“</a:t>
            </a:r>
            <a:r>
              <a:rPr lang="en-GB" sz="1200" b="1" dirty="0">
                <a:solidFill>
                  <a:srgbClr val="273142"/>
                </a:solidFill>
                <a:latin typeface="Seneca"/>
                <a:ea typeface="Calibri" panose="020F0502020204030204" pitchFamily="34" charset="0"/>
              </a:rPr>
              <a:t>Lady Macbeth – English Lit: AQA GCSE Macbeth</a:t>
            </a:r>
            <a:r>
              <a:rPr lang="en-GB" sz="1200" b="1" i="0" dirty="0">
                <a:solidFill>
                  <a:srgbClr val="273142"/>
                </a:solidFill>
                <a:effectLst/>
                <a:latin typeface="Seneca"/>
              </a:rPr>
              <a:t>” 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assignment on Seneca Learning.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be marked automatically by Seneca Learning.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191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vocabulary: endothermic – exothermic – activation energy – chemical reaction – force – acceleration – Hooke’s Law – Newton’s 1</a:t>
            </a:r>
            <a:r>
              <a:rPr lang="en-US" sz="1200" b="1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Law – Newton’s 2</a:t>
            </a:r>
            <a:r>
              <a:rPr lang="en-US" sz="1200" b="1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nd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Law – Newton’s 3</a:t>
            </a:r>
            <a:r>
              <a:rPr lang="en-US" sz="1200" b="1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rd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Law – mass – weight – vector – scalar – </a:t>
            </a:r>
            <a:r>
              <a:rPr lang="en-US" sz="12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distance – displacement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66040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Science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  <a:endParaRPr lang="en-GB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Complete the assignment on Seneca Learning. This will be marked automatically by Seneca. </a:t>
            </a:r>
          </a:p>
          <a:p>
            <a:pPr algn="ctr">
              <a:spcBef>
                <a:spcPts val="1390"/>
              </a:spcBef>
              <a:tabLst>
                <a:tab pos="251460" algn="l"/>
              </a:tabLst>
            </a:pP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725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1006225" y="5476700"/>
            <a:ext cx="7869188" cy="627691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934"/>
              </a:lnSpc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934"/>
              </a:lnSpc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Key vocabulary: </a:t>
            </a:r>
          </a:p>
          <a:p>
            <a:pPr lvl="1" algn="ctr">
              <a:lnSpc>
                <a:spcPts val="934"/>
              </a:lnSpc>
            </a:pPr>
            <a:r>
              <a:rPr lang="en-GB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Adonai, Shekhinah, Messianic age, Messiah, Mount Sinai, Monotheism</a:t>
            </a:r>
            <a:endParaRPr lang="en-GB" sz="975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163263" y="681316"/>
            <a:ext cx="4908798" cy="1439376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Revise for the assessment.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Use information on Teams and from class to help you prepare for the assessment.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endParaRPr lang="en-GB" sz="975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0" y="108496"/>
            <a:ext cx="9906000" cy="39241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950" dirty="0">
                <a:solidFill>
                  <a:schemeClr val="bg1"/>
                </a:solidFill>
              </a:rPr>
              <a:t>Year 10 Religious Education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529264" y="681317"/>
            <a:ext cx="4213473" cy="14784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4:</a:t>
            </a:r>
          </a:p>
          <a:p>
            <a:pPr lvl="1">
              <a:spcBef>
                <a:spcPts val="488"/>
              </a:spcBef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Explain the “Shekhinah” in your own words.</a:t>
            </a:r>
          </a:p>
          <a:p>
            <a:pPr lvl="1">
              <a:spcBef>
                <a:spcPts val="488"/>
              </a:spcBef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Research  Ezekiel 43 vs 2-3. Describe how G-d was seen in the passage.</a:t>
            </a:r>
          </a:p>
          <a:p>
            <a:pPr lvl="1">
              <a:spcBef>
                <a:spcPts val="488"/>
              </a:spcBef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Research three ways Jews experience Shekhinah today.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endParaRPr lang="en-GB" sz="975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504903" y="2294522"/>
            <a:ext cx="4213474" cy="1385626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5: </a:t>
            </a: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Create a digital timeline that illustrates significant events related to the covenant of Abraham across Jewish history. Each event should be researched, analysed, and connected to its impact on Judaism today.</a:t>
            </a: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975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endParaRPr lang="en-GB" sz="975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163262" y="2342379"/>
            <a:ext cx="4908799" cy="1385626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2: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Revise for the assessment.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Use information on Teams and from class to help you prepare for the assessment.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endParaRPr lang="en-US" sz="975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975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endParaRPr lang="en-US" sz="975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529264" y="3814953"/>
            <a:ext cx="4213474" cy="1385626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6: </a:t>
            </a: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Research the history of what happened to Moses at Mount Sinai. Covenant and Mount Sinai - Key beliefs - OCR - GCSE Religious Studies Revision - OCR - BBC Bitesize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1.	What did he experience there?</a:t>
            </a:r>
          </a:p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2.	What was the role of Moses in the covenant ?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endParaRPr lang="en-GB" sz="975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163263" y="3869387"/>
            <a:ext cx="4908800" cy="1385626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129"/>
              </a:spcBef>
              <a:tabLst>
                <a:tab pos="204311" algn="l"/>
              </a:tabLst>
            </a:pP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Week 3: </a:t>
            </a: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Different names for the Almighty. See if you can unscramble the words below:</a:t>
            </a:r>
          </a:p>
          <a:p>
            <a:pPr marL="0" lvl="1"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1.	</a:t>
            </a:r>
            <a:r>
              <a:rPr lang="en-GB" sz="975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ayehwh</a:t>
            </a: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</a:p>
          <a:p>
            <a:pPr marL="0" lvl="1"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2.	</a:t>
            </a:r>
            <a:r>
              <a:rPr lang="en-GB" sz="975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danoia</a:t>
            </a:r>
            <a:endParaRPr lang="en-GB" sz="975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1"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3.	</a:t>
            </a:r>
            <a:r>
              <a:rPr lang="en-GB" sz="975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leoaoh</a:t>
            </a: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</a:p>
          <a:p>
            <a:pPr marL="0" lvl="1"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4.	</a:t>
            </a:r>
            <a:r>
              <a:rPr lang="en-GB" sz="975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hsadida</a:t>
            </a: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</a:p>
          <a:p>
            <a:pPr marL="0" lvl="1">
              <a:tabLst>
                <a:tab pos="204311" algn="l"/>
              </a:tabLst>
            </a:pP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5.	</a:t>
            </a:r>
            <a:r>
              <a:rPr lang="en-GB" sz="975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hehey</a:t>
            </a:r>
            <a:r>
              <a:rPr lang="en-GB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</a:p>
          <a:p>
            <a:pPr lvl="1">
              <a:spcBef>
                <a:spcPts val="1129"/>
              </a:spcBef>
              <a:tabLst>
                <a:tab pos="204311" algn="l"/>
              </a:tabLst>
            </a:pPr>
            <a:endParaRPr lang="en-GB" sz="975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561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>
            <a:extLst>
              <a:ext uri="{FF2B5EF4-FFF2-40B4-BE49-F238E27FC236}">
                <a16:creationId xmlns:a16="http://schemas.microsoft.com/office/drawing/2014/main" id="{3973B9B9-C15B-43C8-BCDE-7B5D1E493AA3}"/>
              </a:ext>
            </a:extLst>
          </p:cNvPr>
          <p:cNvSpPr txBox="1">
            <a:spLocks/>
          </p:cNvSpPr>
          <p:nvPr/>
        </p:nvSpPr>
        <p:spPr>
          <a:xfrm>
            <a:off x="95431" y="5949244"/>
            <a:ext cx="9685154" cy="772543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ts val="115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150"/>
              </a:lnSpc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Key vocabulary</a:t>
            </a:r>
            <a:r>
              <a:rPr lang="en-US" sz="12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endParaRPr lang="en-US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E3A55620-2632-4F83-970A-7D6DBB1A7945}"/>
              </a:ext>
            </a:extLst>
          </p:cNvPr>
          <p:cNvSpPr txBox="1">
            <a:spLocks/>
          </p:cNvSpPr>
          <p:nvPr/>
        </p:nvSpPr>
        <p:spPr>
          <a:xfrm>
            <a:off x="95431" y="626466"/>
            <a:ext cx="4736212" cy="1705388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Week 1: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Carry out research on the major political parties in the UK, including:</a:t>
            </a:r>
          </a:p>
          <a:p>
            <a:pPr marL="171450" indent="-171450">
              <a:spcBef>
                <a:spcPts val="1390"/>
              </a:spcBef>
              <a:buFont typeface="Arial" panose="020B0604020202020204" pitchFamily="34" charset="0"/>
              <a:buChar char="•"/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Leader</a:t>
            </a:r>
          </a:p>
          <a:p>
            <a:pPr marL="171450" indent="-171450">
              <a:spcBef>
                <a:spcPts val="1390"/>
              </a:spcBef>
              <a:buFont typeface="Arial" panose="020B0604020202020204" pitchFamily="34" charset="0"/>
              <a:buChar char="•"/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Beliefs</a:t>
            </a:r>
          </a:p>
          <a:p>
            <a:pPr marL="171450" indent="-171450">
              <a:spcBef>
                <a:spcPts val="1390"/>
              </a:spcBef>
              <a:buFont typeface="Arial" panose="020B0604020202020204" pitchFamily="34" charset="0"/>
              <a:buChar char="•"/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Successes/failures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D65E56-08EE-4A49-97B1-B4D308B1781C}"/>
              </a:ext>
            </a:extLst>
          </p:cNvPr>
          <p:cNvSpPr txBox="1"/>
          <p:nvPr/>
        </p:nvSpPr>
        <p:spPr>
          <a:xfrm>
            <a:off x="95431" y="10204"/>
            <a:ext cx="9685154" cy="46166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Citizenship Term 4</a:t>
            </a: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C685EFA8-18AF-4154-9A9C-0E84FA264F90}"/>
              </a:ext>
            </a:extLst>
          </p:cNvPr>
          <p:cNvSpPr txBox="1">
            <a:spLocks/>
          </p:cNvSpPr>
          <p:nvPr/>
        </p:nvSpPr>
        <p:spPr>
          <a:xfrm>
            <a:off x="5074359" y="626465"/>
            <a:ext cx="4706226" cy="1705387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4: 10m question practice:</a:t>
            </a:r>
          </a:p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‘Voting should be made compulsory’ Research arguments for and against this statement.</a:t>
            </a: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33">
            <a:extLst>
              <a:ext uri="{FF2B5EF4-FFF2-40B4-BE49-F238E27FC236}">
                <a16:creationId xmlns:a16="http://schemas.microsoft.com/office/drawing/2014/main" id="{8F806E06-F4EA-4ED4-9AA1-7F62AA51B23A}"/>
              </a:ext>
            </a:extLst>
          </p:cNvPr>
          <p:cNvSpPr txBox="1">
            <a:spLocks/>
          </p:cNvSpPr>
          <p:nvPr/>
        </p:nvSpPr>
        <p:spPr>
          <a:xfrm>
            <a:off x="5074359" y="2553889"/>
            <a:ext cx="4706226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5: Research First Past the Post. Challenge: What is good and bad about this system and why?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extbox 33">
            <a:extLst>
              <a:ext uri="{FF2B5EF4-FFF2-40B4-BE49-F238E27FC236}">
                <a16:creationId xmlns:a16="http://schemas.microsoft.com/office/drawing/2014/main" id="{E2C88F8C-9D99-4DA5-A0F2-AC3943AA1F36}"/>
              </a:ext>
            </a:extLst>
          </p:cNvPr>
          <p:cNvSpPr txBox="1">
            <a:spLocks/>
          </p:cNvSpPr>
          <p:nvPr/>
        </p:nvSpPr>
        <p:spPr>
          <a:xfrm>
            <a:off x="95431" y="2553891"/>
            <a:ext cx="4736212" cy="1591204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2: ‘The voting age should be lowered to 16’ Research arguments for and against this idea. 10m question practice. </a:t>
            </a:r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5A1274F4-7A5B-4945-97BB-A27E057C4C42}"/>
              </a:ext>
            </a:extLst>
          </p:cNvPr>
          <p:cNvSpPr txBox="1">
            <a:spLocks/>
          </p:cNvSpPr>
          <p:nvPr/>
        </p:nvSpPr>
        <p:spPr>
          <a:xfrm>
            <a:off x="5074359" y="4367132"/>
            <a:ext cx="4706226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6: Watch the news and write a summary on a key feature that involves politics.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Textbox 33">
            <a:extLst>
              <a:ext uri="{FF2B5EF4-FFF2-40B4-BE49-F238E27FC236}">
                <a16:creationId xmlns:a16="http://schemas.microsoft.com/office/drawing/2014/main" id="{A52F0DFD-EFB1-4088-BA71-8F77E80FA754}"/>
              </a:ext>
            </a:extLst>
          </p:cNvPr>
          <p:cNvSpPr txBox="1">
            <a:spLocks/>
          </p:cNvSpPr>
          <p:nvPr/>
        </p:nvSpPr>
        <p:spPr>
          <a:xfrm>
            <a:off x="95431" y="4367132"/>
            <a:ext cx="4736212" cy="13990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1390"/>
              </a:spcBef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Week 3: Research the roles of the following people:</a:t>
            </a:r>
          </a:p>
          <a:p>
            <a:pPr marL="171450" indent="-171450">
              <a:spcBef>
                <a:spcPts val="1390"/>
              </a:spcBef>
              <a:buFont typeface="Arial" panose="020B0604020202020204" pitchFamily="34" charset="0"/>
              <a:buChar char="•"/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Back  and front benchers</a:t>
            </a:r>
          </a:p>
          <a:p>
            <a:pPr marL="171450" indent="-171450">
              <a:spcBef>
                <a:spcPts val="1390"/>
              </a:spcBef>
              <a:buFont typeface="Arial" panose="020B0604020202020204" pitchFamily="34" charset="0"/>
              <a:buChar char="•"/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Prime Minister</a:t>
            </a:r>
          </a:p>
          <a:p>
            <a:pPr marL="171450" indent="-171450">
              <a:spcBef>
                <a:spcPts val="1390"/>
              </a:spcBef>
              <a:buFont typeface="Arial" panose="020B0604020202020204" pitchFamily="34" charset="0"/>
              <a:buChar char="•"/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Speaker</a:t>
            </a:r>
          </a:p>
          <a:p>
            <a:pPr marL="171450" indent="-171450">
              <a:spcBef>
                <a:spcPts val="1390"/>
              </a:spcBef>
              <a:buFont typeface="Arial" panose="020B0604020202020204" pitchFamily="34" charset="0"/>
              <a:buChar char="•"/>
              <a:tabLst>
                <a:tab pos="25146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spcBef>
                <a:spcPts val="1390"/>
              </a:spcBef>
              <a:tabLst>
                <a:tab pos="251460" algn="l"/>
              </a:tabLst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Voting, Parliament, First Past The Post, Back and Front Benchers, PM, Speaker</a:t>
            </a:r>
          </a:p>
        </p:txBody>
      </p:sp>
    </p:spTree>
    <p:extLst>
      <p:ext uri="{BB962C8B-B14F-4D97-AF65-F5344CB8AC3E}">
        <p14:creationId xmlns:p14="http://schemas.microsoft.com/office/powerpoint/2010/main" val="1653419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F3DBA17445854D9962515A7D06A29E" ma:contentTypeVersion="18" ma:contentTypeDescription="Create a new document." ma:contentTypeScope="" ma:versionID="a518761bc221c84a873820627360ad00">
  <xsd:schema xmlns:xsd="http://www.w3.org/2001/XMLSchema" xmlns:xs="http://www.w3.org/2001/XMLSchema" xmlns:p="http://schemas.microsoft.com/office/2006/metadata/properties" xmlns:ns3="26fcfcf1-14c4-40a6-9936-cf6c6aff129a" xmlns:ns4="0b810e4f-557f-4987-94a2-3c9681d6b1d5" targetNamespace="http://schemas.microsoft.com/office/2006/metadata/properties" ma:root="true" ma:fieldsID="e6948d63d88dc855af93d92fc7aab49d" ns3:_="" ns4:_="">
    <xsd:import namespace="26fcfcf1-14c4-40a6-9936-cf6c6aff129a"/>
    <xsd:import namespace="0b810e4f-557f-4987-94a2-3c9681d6b1d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fcfcf1-14c4-40a6-9936-cf6c6aff1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810e4f-557f-4987-94a2-3c9681d6b1d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6fcfcf1-14c4-40a6-9936-cf6c6aff129a" xsi:nil="true"/>
  </documentManagement>
</p:properties>
</file>

<file path=customXml/itemProps1.xml><?xml version="1.0" encoding="utf-8"?>
<ds:datastoreItem xmlns:ds="http://schemas.openxmlformats.org/officeDocument/2006/customXml" ds:itemID="{5057CC7A-2548-4CF4-8EFA-3D572DA0B2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16A001-EC72-48BF-9799-95A41C8098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fcfcf1-14c4-40a6-9936-cf6c6aff129a"/>
    <ds:schemaRef ds:uri="0b810e4f-557f-4987-94a2-3c9681d6b1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A81304-E13F-42B4-86EA-78EF4F314203}">
  <ds:schemaRefs>
    <ds:schemaRef ds:uri="http://schemas.microsoft.com/office/2006/metadata/properties"/>
    <ds:schemaRef ds:uri="http://schemas.microsoft.com/office/2006/documentManagement/types"/>
    <ds:schemaRef ds:uri="0b810e4f-557f-4987-94a2-3c9681d6b1d5"/>
    <ds:schemaRef ds:uri="26fcfcf1-14c4-40a6-9936-cf6c6aff129a"/>
    <ds:schemaRef ds:uri="http://purl.org/dc/dcmitype/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1493</TotalTime>
  <Words>4155</Words>
  <Application>Microsoft Office PowerPoint</Application>
  <PresentationFormat>A4 Paper (210x297 mm)</PresentationFormat>
  <Paragraphs>510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Comic Sans MS</vt:lpstr>
      <vt:lpstr>Seneca</vt:lpstr>
      <vt:lpstr>Times New Roman</vt:lpstr>
      <vt:lpstr>TT Commons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Norman</dc:creator>
  <cp:lastModifiedBy>V Walker</cp:lastModifiedBy>
  <cp:revision>24</cp:revision>
  <dcterms:created xsi:type="dcterms:W3CDTF">2024-12-17T17:26:36Z</dcterms:created>
  <dcterms:modified xsi:type="dcterms:W3CDTF">2026-02-27T10:46:48Z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0x0101004BF3DBA17445854D9962515A7D06A29E</vt:lpwstr>
  </property>
</Properties>
</file>