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74" r:id="rId3"/>
    <p:sldId id="264" r:id="rId4"/>
    <p:sldId id="272" r:id="rId5"/>
    <p:sldId id="275" r:id="rId6"/>
    <p:sldId id="276" r:id="rId7"/>
    <p:sldId id="273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65"/>
  </p:normalViewPr>
  <p:slideViewPr>
    <p:cSldViewPr>
      <p:cViewPr varScale="1">
        <p:scale>
          <a:sx n="62" d="100"/>
          <a:sy n="62" d="100"/>
        </p:scale>
        <p:origin x="63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17030-50E3-4DAC-B91C-E251A552A63E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E70952EA-EBFC-4788-AD94-8D0A6F11A40C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All</a:t>
          </a:r>
          <a:endParaRPr lang="en-GB" b="1" dirty="0">
            <a:solidFill>
              <a:srgbClr val="002060"/>
            </a:solidFill>
          </a:endParaRPr>
        </a:p>
      </dgm:t>
    </dgm:pt>
    <dgm:pt modelId="{41BF3DB2-4043-42DF-A8DC-0B25C3460D56}" type="parTrans" cxnId="{C72E215E-127B-4D06-A2AE-BFB22AAC394C}">
      <dgm:prSet/>
      <dgm:spPr/>
      <dgm:t>
        <a:bodyPr/>
        <a:lstStyle/>
        <a:p>
          <a:endParaRPr lang="en-GB"/>
        </a:p>
      </dgm:t>
    </dgm:pt>
    <dgm:pt modelId="{2774070E-5677-46DA-9067-4EAB4FE3B7ED}" type="sibTrans" cxnId="{C72E215E-127B-4D06-A2AE-BFB22AAC394C}">
      <dgm:prSet/>
      <dgm:spPr/>
      <dgm:t>
        <a:bodyPr/>
        <a:lstStyle/>
        <a:p>
          <a:endParaRPr lang="en-GB"/>
        </a:p>
      </dgm:t>
    </dgm:pt>
    <dgm:pt modelId="{ACA2022F-59C4-4743-B189-AE0445C15B4C}">
      <dgm:prSet phldrT="[Text]" custT="1"/>
      <dgm:spPr/>
      <dgm:t>
        <a:bodyPr/>
        <a:lstStyle/>
        <a:p>
          <a:r>
            <a:rPr lang="en-GB" sz="3600" b="1" dirty="0" smtClean="0">
              <a:solidFill>
                <a:srgbClr val="002060"/>
              </a:solidFill>
            </a:rPr>
            <a:t>I can define key terms relating to migration </a:t>
          </a:r>
          <a:endParaRPr lang="en-GB" sz="3600" b="1" dirty="0">
            <a:solidFill>
              <a:srgbClr val="002060"/>
            </a:solidFill>
          </a:endParaRPr>
        </a:p>
      </dgm:t>
    </dgm:pt>
    <dgm:pt modelId="{614C4919-F8E4-4E08-81B8-2A2D13A0512D}" type="parTrans" cxnId="{5658B97A-4FD3-4187-9A7E-1A4AF6ED533B}">
      <dgm:prSet/>
      <dgm:spPr/>
      <dgm:t>
        <a:bodyPr/>
        <a:lstStyle/>
        <a:p>
          <a:endParaRPr lang="en-GB"/>
        </a:p>
      </dgm:t>
    </dgm:pt>
    <dgm:pt modelId="{4DC517DA-C145-49F5-8222-1B2FDC7A6450}" type="sibTrans" cxnId="{5658B97A-4FD3-4187-9A7E-1A4AF6ED533B}">
      <dgm:prSet/>
      <dgm:spPr/>
      <dgm:t>
        <a:bodyPr/>
        <a:lstStyle/>
        <a:p>
          <a:endParaRPr lang="en-GB"/>
        </a:p>
      </dgm:t>
    </dgm:pt>
    <dgm:pt modelId="{E993D38E-C6AA-4A76-96E1-837BC69806B1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Most</a:t>
          </a:r>
          <a:endParaRPr lang="en-GB" b="1" dirty="0">
            <a:solidFill>
              <a:srgbClr val="002060"/>
            </a:solidFill>
          </a:endParaRPr>
        </a:p>
      </dgm:t>
    </dgm:pt>
    <dgm:pt modelId="{3AB7F392-277E-45D2-B8BE-64A68A5A020F}" type="parTrans" cxnId="{A73AFA80-2D3C-41BC-95AA-39869C4C0306}">
      <dgm:prSet/>
      <dgm:spPr/>
      <dgm:t>
        <a:bodyPr/>
        <a:lstStyle/>
        <a:p>
          <a:endParaRPr lang="en-GB"/>
        </a:p>
      </dgm:t>
    </dgm:pt>
    <dgm:pt modelId="{CE72E1D9-8566-4301-82CC-65DD0D4A77B8}" type="sibTrans" cxnId="{A73AFA80-2D3C-41BC-95AA-39869C4C0306}">
      <dgm:prSet/>
      <dgm:spPr/>
      <dgm:t>
        <a:bodyPr/>
        <a:lstStyle/>
        <a:p>
          <a:endParaRPr lang="en-GB"/>
        </a:p>
      </dgm:t>
    </dgm:pt>
    <dgm:pt modelId="{2531C598-8261-40EA-8A91-B20FC8F73E92}">
      <dgm:prSet phldrT="[Text]" custT="1"/>
      <dgm:spPr/>
      <dgm:t>
        <a:bodyPr/>
        <a:lstStyle/>
        <a:p>
          <a:r>
            <a:rPr lang="en-GB" sz="3100" b="1" dirty="0" smtClean="0">
              <a:solidFill>
                <a:srgbClr val="002060"/>
              </a:solidFill>
            </a:rPr>
            <a:t>I </a:t>
          </a:r>
          <a:r>
            <a:rPr lang="en-GB" sz="3600" b="1" dirty="0" smtClean="0">
              <a:solidFill>
                <a:srgbClr val="002060"/>
              </a:solidFill>
            </a:rPr>
            <a:t>can consider why immigration presents both benefits and  challenges</a:t>
          </a:r>
          <a:endParaRPr lang="en-GB" sz="3600" b="1" dirty="0">
            <a:solidFill>
              <a:srgbClr val="002060"/>
            </a:solidFill>
          </a:endParaRPr>
        </a:p>
      </dgm:t>
    </dgm:pt>
    <dgm:pt modelId="{DE97F647-9431-4872-B238-E20A275CDE37}" type="parTrans" cxnId="{A7BB752C-84DF-43F7-8B7C-0DBDB73269EF}">
      <dgm:prSet/>
      <dgm:spPr/>
      <dgm:t>
        <a:bodyPr/>
        <a:lstStyle/>
        <a:p>
          <a:endParaRPr lang="en-GB"/>
        </a:p>
      </dgm:t>
    </dgm:pt>
    <dgm:pt modelId="{54D0F742-5C65-4301-8CDA-0B24081BCE37}" type="sibTrans" cxnId="{A7BB752C-84DF-43F7-8B7C-0DBDB73269EF}">
      <dgm:prSet/>
      <dgm:spPr/>
      <dgm:t>
        <a:bodyPr/>
        <a:lstStyle/>
        <a:p>
          <a:endParaRPr lang="en-GB"/>
        </a:p>
      </dgm:t>
    </dgm:pt>
    <dgm:pt modelId="{C0E2A1F1-0BD8-4CE3-9237-3C55690895AF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Some</a:t>
          </a:r>
          <a:endParaRPr lang="en-GB" b="1" dirty="0">
            <a:solidFill>
              <a:srgbClr val="002060"/>
            </a:solidFill>
          </a:endParaRPr>
        </a:p>
      </dgm:t>
    </dgm:pt>
    <dgm:pt modelId="{0537A692-0B71-4BAA-9D10-2337567A2BB8}" type="parTrans" cxnId="{D2B93D60-9C70-4AC4-8539-7A011C46B6C9}">
      <dgm:prSet/>
      <dgm:spPr/>
      <dgm:t>
        <a:bodyPr/>
        <a:lstStyle/>
        <a:p>
          <a:endParaRPr lang="en-GB"/>
        </a:p>
      </dgm:t>
    </dgm:pt>
    <dgm:pt modelId="{21D806C3-8443-4813-8574-5F97FC7F38D5}" type="sibTrans" cxnId="{D2B93D60-9C70-4AC4-8539-7A011C46B6C9}">
      <dgm:prSet/>
      <dgm:spPr/>
      <dgm:t>
        <a:bodyPr/>
        <a:lstStyle/>
        <a:p>
          <a:endParaRPr lang="en-GB"/>
        </a:p>
      </dgm:t>
    </dgm:pt>
    <dgm:pt modelId="{80FFC076-54AF-48C6-AB1F-BDB4786FE652}">
      <dgm:prSet phldrT="[Text]" custT="1"/>
      <dgm:spPr/>
      <dgm:t>
        <a:bodyPr/>
        <a:lstStyle/>
        <a:p>
          <a:r>
            <a:rPr lang="en-GB" sz="3600" b="1" dirty="0" smtClean="0">
              <a:solidFill>
                <a:srgbClr val="002060"/>
              </a:solidFill>
            </a:rPr>
            <a:t>I can present a balanced and detailed discussion of this topic</a:t>
          </a:r>
          <a:endParaRPr lang="en-GB" sz="3600" b="1" dirty="0">
            <a:solidFill>
              <a:srgbClr val="002060"/>
            </a:solidFill>
          </a:endParaRPr>
        </a:p>
      </dgm:t>
    </dgm:pt>
    <dgm:pt modelId="{9D07EDB8-6E79-4858-8057-D7C891707BB1}" type="parTrans" cxnId="{D593927B-22E0-47F3-A8B9-8646787B0889}">
      <dgm:prSet/>
      <dgm:spPr/>
      <dgm:t>
        <a:bodyPr/>
        <a:lstStyle/>
        <a:p>
          <a:endParaRPr lang="en-GB"/>
        </a:p>
      </dgm:t>
    </dgm:pt>
    <dgm:pt modelId="{9FBB21F3-F2A8-40EA-8B90-DC303441FE53}" type="sibTrans" cxnId="{D593927B-22E0-47F3-A8B9-8646787B0889}">
      <dgm:prSet/>
      <dgm:spPr/>
      <dgm:t>
        <a:bodyPr/>
        <a:lstStyle/>
        <a:p>
          <a:endParaRPr lang="en-GB"/>
        </a:p>
      </dgm:t>
    </dgm:pt>
    <dgm:pt modelId="{4BE1F25E-8A13-4B1C-A9AF-92AB4E76FF45}" type="pres">
      <dgm:prSet presAssocID="{5D217030-50E3-4DAC-B91C-E251A552A6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FB46FDB-1BF9-4289-955F-586ACA3130AE}" type="pres">
      <dgm:prSet presAssocID="{E70952EA-EBFC-4788-AD94-8D0A6F11A40C}" presName="composite" presStyleCnt="0"/>
      <dgm:spPr/>
    </dgm:pt>
    <dgm:pt modelId="{23F1D988-2932-497C-843E-373662B8B712}" type="pres">
      <dgm:prSet presAssocID="{E70952EA-EBFC-4788-AD94-8D0A6F11A40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97ECFF-E07F-4855-AC1B-C6B5C428D1CB}" type="pres">
      <dgm:prSet presAssocID="{E70952EA-EBFC-4788-AD94-8D0A6F11A40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5F0C16-CDAC-4311-B370-3267B945BD4B}" type="pres">
      <dgm:prSet presAssocID="{2774070E-5677-46DA-9067-4EAB4FE3B7ED}" presName="sp" presStyleCnt="0"/>
      <dgm:spPr/>
    </dgm:pt>
    <dgm:pt modelId="{CFFBBF32-62FA-4BF4-940A-4A07639AF81C}" type="pres">
      <dgm:prSet presAssocID="{E993D38E-C6AA-4A76-96E1-837BC69806B1}" presName="composite" presStyleCnt="0"/>
      <dgm:spPr/>
    </dgm:pt>
    <dgm:pt modelId="{725ED3DC-A183-4CE1-A18F-F3CD2E31AA67}" type="pres">
      <dgm:prSet presAssocID="{E993D38E-C6AA-4A76-96E1-837BC69806B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4C815D-E6BB-4C6C-95AB-FD7F5875A7F9}" type="pres">
      <dgm:prSet presAssocID="{E993D38E-C6AA-4A76-96E1-837BC69806B1}" presName="descendantText" presStyleLbl="alignAcc1" presStyleIdx="1" presStyleCnt="3" custScaleY="1255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798EB9-34B7-46FD-B9C4-A0E0619C868B}" type="pres">
      <dgm:prSet presAssocID="{CE72E1D9-8566-4301-82CC-65DD0D4A77B8}" presName="sp" presStyleCnt="0"/>
      <dgm:spPr/>
    </dgm:pt>
    <dgm:pt modelId="{9CB2512C-AA5C-4C71-A490-831A87043117}" type="pres">
      <dgm:prSet presAssocID="{C0E2A1F1-0BD8-4CE3-9237-3C55690895AF}" presName="composite" presStyleCnt="0"/>
      <dgm:spPr/>
    </dgm:pt>
    <dgm:pt modelId="{E43FE263-EF57-4EED-AE06-CEEC4342D642}" type="pres">
      <dgm:prSet presAssocID="{C0E2A1F1-0BD8-4CE3-9237-3C55690895A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673F7F-36DF-4038-91DE-437270DB2F2B}" type="pres">
      <dgm:prSet presAssocID="{C0E2A1F1-0BD8-4CE3-9237-3C55690895A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614E013-1419-40F6-8ECD-51ABEB85302D}" type="presOf" srcId="{5D217030-50E3-4DAC-B91C-E251A552A63E}" destId="{4BE1F25E-8A13-4B1C-A9AF-92AB4E76FF45}" srcOrd="0" destOrd="0" presId="urn:microsoft.com/office/officeart/2005/8/layout/chevron2"/>
    <dgm:cxn modelId="{D593927B-22E0-47F3-A8B9-8646787B0889}" srcId="{C0E2A1F1-0BD8-4CE3-9237-3C55690895AF}" destId="{80FFC076-54AF-48C6-AB1F-BDB4786FE652}" srcOrd="0" destOrd="0" parTransId="{9D07EDB8-6E79-4858-8057-D7C891707BB1}" sibTransId="{9FBB21F3-F2A8-40EA-8B90-DC303441FE53}"/>
    <dgm:cxn modelId="{5658B97A-4FD3-4187-9A7E-1A4AF6ED533B}" srcId="{E70952EA-EBFC-4788-AD94-8D0A6F11A40C}" destId="{ACA2022F-59C4-4743-B189-AE0445C15B4C}" srcOrd="0" destOrd="0" parTransId="{614C4919-F8E4-4E08-81B8-2A2D13A0512D}" sibTransId="{4DC517DA-C145-49F5-8222-1B2FDC7A6450}"/>
    <dgm:cxn modelId="{F25879A8-B6AA-4983-9F76-2D938E930A72}" type="presOf" srcId="{E70952EA-EBFC-4788-AD94-8D0A6F11A40C}" destId="{23F1D988-2932-497C-843E-373662B8B712}" srcOrd="0" destOrd="0" presId="urn:microsoft.com/office/officeart/2005/8/layout/chevron2"/>
    <dgm:cxn modelId="{D9FF4FF9-7D83-4937-83BB-0D1CBEC68262}" type="presOf" srcId="{ACA2022F-59C4-4743-B189-AE0445C15B4C}" destId="{2097ECFF-E07F-4855-AC1B-C6B5C428D1CB}" srcOrd="0" destOrd="0" presId="urn:microsoft.com/office/officeart/2005/8/layout/chevron2"/>
    <dgm:cxn modelId="{D2B93D60-9C70-4AC4-8539-7A011C46B6C9}" srcId="{5D217030-50E3-4DAC-B91C-E251A552A63E}" destId="{C0E2A1F1-0BD8-4CE3-9237-3C55690895AF}" srcOrd="2" destOrd="0" parTransId="{0537A692-0B71-4BAA-9D10-2337567A2BB8}" sibTransId="{21D806C3-8443-4813-8574-5F97FC7F38D5}"/>
    <dgm:cxn modelId="{A73AFA80-2D3C-41BC-95AA-39869C4C0306}" srcId="{5D217030-50E3-4DAC-B91C-E251A552A63E}" destId="{E993D38E-C6AA-4A76-96E1-837BC69806B1}" srcOrd="1" destOrd="0" parTransId="{3AB7F392-277E-45D2-B8BE-64A68A5A020F}" sibTransId="{CE72E1D9-8566-4301-82CC-65DD0D4A77B8}"/>
    <dgm:cxn modelId="{D2D5BEA3-BD9F-44E4-8151-49DD1ED352D1}" type="presOf" srcId="{C0E2A1F1-0BD8-4CE3-9237-3C55690895AF}" destId="{E43FE263-EF57-4EED-AE06-CEEC4342D642}" srcOrd="0" destOrd="0" presId="urn:microsoft.com/office/officeart/2005/8/layout/chevron2"/>
    <dgm:cxn modelId="{7A8839C0-9CE1-4E42-942A-1160A5D9D4E3}" type="presOf" srcId="{E993D38E-C6AA-4A76-96E1-837BC69806B1}" destId="{725ED3DC-A183-4CE1-A18F-F3CD2E31AA67}" srcOrd="0" destOrd="0" presId="urn:microsoft.com/office/officeart/2005/8/layout/chevron2"/>
    <dgm:cxn modelId="{A7EB0996-12BC-40EF-9477-1D9CB9B4CB0D}" type="presOf" srcId="{80FFC076-54AF-48C6-AB1F-BDB4786FE652}" destId="{3B673F7F-36DF-4038-91DE-437270DB2F2B}" srcOrd="0" destOrd="0" presId="urn:microsoft.com/office/officeart/2005/8/layout/chevron2"/>
    <dgm:cxn modelId="{7402C2B8-2A47-4F01-9C60-2389CDC25FB1}" type="presOf" srcId="{2531C598-8261-40EA-8A91-B20FC8F73E92}" destId="{6F4C815D-E6BB-4C6C-95AB-FD7F5875A7F9}" srcOrd="0" destOrd="0" presId="urn:microsoft.com/office/officeart/2005/8/layout/chevron2"/>
    <dgm:cxn modelId="{C72E215E-127B-4D06-A2AE-BFB22AAC394C}" srcId="{5D217030-50E3-4DAC-B91C-E251A552A63E}" destId="{E70952EA-EBFC-4788-AD94-8D0A6F11A40C}" srcOrd="0" destOrd="0" parTransId="{41BF3DB2-4043-42DF-A8DC-0B25C3460D56}" sibTransId="{2774070E-5677-46DA-9067-4EAB4FE3B7ED}"/>
    <dgm:cxn modelId="{A7BB752C-84DF-43F7-8B7C-0DBDB73269EF}" srcId="{E993D38E-C6AA-4A76-96E1-837BC69806B1}" destId="{2531C598-8261-40EA-8A91-B20FC8F73E92}" srcOrd="0" destOrd="0" parTransId="{DE97F647-9431-4872-B238-E20A275CDE37}" sibTransId="{54D0F742-5C65-4301-8CDA-0B24081BCE37}"/>
    <dgm:cxn modelId="{93771040-F628-4DA5-9CC2-5C6A932C0A5B}" type="presParOf" srcId="{4BE1F25E-8A13-4B1C-A9AF-92AB4E76FF45}" destId="{FFB46FDB-1BF9-4289-955F-586ACA3130AE}" srcOrd="0" destOrd="0" presId="urn:microsoft.com/office/officeart/2005/8/layout/chevron2"/>
    <dgm:cxn modelId="{8FCE1595-27C2-49A5-BF3F-FED36D13D5FF}" type="presParOf" srcId="{FFB46FDB-1BF9-4289-955F-586ACA3130AE}" destId="{23F1D988-2932-497C-843E-373662B8B712}" srcOrd="0" destOrd="0" presId="urn:microsoft.com/office/officeart/2005/8/layout/chevron2"/>
    <dgm:cxn modelId="{BE4F5C3C-34A2-4E11-A43B-7B76B0389361}" type="presParOf" srcId="{FFB46FDB-1BF9-4289-955F-586ACA3130AE}" destId="{2097ECFF-E07F-4855-AC1B-C6B5C428D1CB}" srcOrd="1" destOrd="0" presId="urn:microsoft.com/office/officeart/2005/8/layout/chevron2"/>
    <dgm:cxn modelId="{5EC757A6-CDA8-44C5-A40D-C0E88EDED72E}" type="presParOf" srcId="{4BE1F25E-8A13-4B1C-A9AF-92AB4E76FF45}" destId="{6F5F0C16-CDAC-4311-B370-3267B945BD4B}" srcOrd="1" destOrd="0" presId="urn:microsoft.com/office/officeart/2005/8/layout/chevron2"/>
    <dgm:cxn modelId="{18C3A381-6F33-438B-A47A-77D5C19592B2}" type="presParOf" srcId="{4BE1F25E-8A13-4B1C-A9AF-92AB4E76FF45}" destId="{CFFBBF32-62FA-4BF4-940A-4A07639AF81C}" srcOrd="2" destOrd="0" presId="urn:microsoft.com/office/officeart/2005/8/layout/chevron2"/>
    <dgm:cxn modelId="{0568A46E-31FC-42C4-BFBC-37425DE365B9}" type="presParOf" srcId="{CFFBBF32-62FA-4BF4-940A-4A07639AF81C}" destId="{725ED3DC-A183-4CE1-A18F-F3CD2E31AA67}" srcOrd="0" destOrd="0" presId="urn:microsoft.com/office/officeart/2005/8/layout/chevron2"/>
    <dgm:cxn modelId="{2BEEC77F-1AEC-4B6F-8796-C2F68E1E04AC}" type="presParOf" srcId="{CFFBBF32-62FA-4BF4-940A-4A07639AF81C}" destId="{6F4C815D-E6BB-4C6C-95AB-FD7F5875A7F9}" srcOrd="1" destOrd="0" presId="urn:microsoft.com/office/officeart/2005/8/layout/chevron2"/>
    <dgm:cxn modelId="{536DE496-0849-4DD7-AD45-AB20CC8A85D0}" type="presParOf" srcId="{4BE1F25E-8A13-4B1C-A9AF-92AB4E76FF45}" destId="{36798EB9-34B7-46FD-B9C4-A0E0619C868B}" srcOrd="3" destOrd="0" presId="urn:microsoft.com/office/officeart/2005/8/layout/chevron2"/>
    <dgm:cxn modelId="{E17A57EE-A2FB-4739-93E5-EEC8151C6E83}" type="presParOf" srcId="{4BE1F25E-8A13-4B1C-A9AF-92AB4E76FF45}" destId="{9CB2512C-AA5C-4C71-A490-831A87043117}" srcOrd="4" destOrd="0" presId="urn:microsoft.com/office/officeart/2005/8/layout/chevron2"/>
    <dgm:cxn modelId="{4BFA67CE-12EF-43D2-B568-D4644B6A1C02}" type="presParOf" srcId="{9CB2512C-AA5C-4C71-A490-831A87043117}" destId="{E43FE263-EF57-4EED-AE06-CEEC4342D642}" srcOrd="0" destOrd="0" presId="urn:microsoft.com/office/officeart/2005/8/layout/chevron2"/>
    <dgm:cxn modelId="{2874D145-2F82-4CE6-A19F-6A7BE37BDA69}" type="presParOf" srcId="{9CB2512C-AA5C-4C71-A490-831A87043117}" destId="{3B673F7F-36DF-4038-91DE-437270DB2F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1D988-2932-497C-843E-373662B8B712}">
      <dsp:nvSpPr>
        <dsp:cNvPr id="0" name=""/>
        <dsp:cNvSpPr/>
      </dsp:nvSpPr>
      <dsp:spPr>
        <a:xfrm rot="5400000">
          <a:off x="-283507" y="291318"/>
          <a:ext cx="1890050" cy="132303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>
              <a:solidFill>
                <a:srgbClr val="002060"/>
              </a:solidFill>
            </a:rPr>
            <a:t>All</a:t>
          </a:r>
          <a:endParaRPr lang="en-GB" sz="3700" b="1" kern="1200" dirty="0">
            <a:solidFill>
              <a:srgbClr val="002060"/>
            </a:solidFill>
          </a:endParaRPr>
        </a:p>
      </dsp:txBody>
      <dsp:txXfrm rot="-5400000">
        <a:off x="1" y="669329"/>
        <a:ext cx="1323035" cy="567015"/>
      </dsp:txXfrm>
    </dsp:sp>
    <dsp:sp modelId="{2097ECFF-E07F-4855-AC1B-C6B5C428D1CB}">
      <dsp:nvSpPr>
        <dsp:cNvPr id="0" name=""/>
        <dsp:cNvSpPr/>
      </dsp:nvSpPr>
      <dsp:spPr>
        <a:xfrm rot="5400000">
          <a:off x="4367731" y="-3036885"/>
          <a:ext cx="1228532" cy="7317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b="1" kern="1200" dirty="0" smtClean="0">
              <a:solidFill>
                <a:srgbClr val="002060"/>
              </a:solidFill>
            </a:rPr>
            <a:t>I can define key terms relating to migration </a:t>
          </a:r>
          <a:endParaRPr lang="en-GB" sz="3600" b="1" kern="1200" dirty="0">
            <a:solidFill>
              <a:srgbClr val="002060"/>
            </a:solidFill>
          </a:endParaRPr>
        </a:p>
      </dsp:txBody>
      <dsp:txXfrm rot="-5400000">
        <a:off x="1323035" y="67783"/>
        <a:ext cx="7257952" cy="1108588"/>
      </dsp:txXfrm>
    </dsp:sp>
    <dsp:sp modelId="{725ED3DC-A183-4CE1-A18F-F3CD2E31AA67}">
      <dsp:nvSpPr>
        <dsp:cNvPr id="0" name=""/>
        <dsp:cNvSpPr/>
      </dsp:nvSpPr>
      <dsp:spPr>
        <a:xfrm rot="5400000">
          <a:off x="-283507" y="2153209"/>
          <a:ext cx="1890050" cy="1323035"/>
        </a:xfrm>
        <a:prstGeom prst="chevron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19050" cap="flat" cmpd="sng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>
              <a:solidFill>
                <a:srgbClr val="002060"/>
              </a:solidFill>
            </a:rPr>
            <a:t>Most</a:t>
          </a:r>
          <a:endParaRPr lang="en-GB" sz="3700" b="1" kern="1200" dirty="0">
            <a:solidFill>
              <a:srgbClr val="002060"/>
            </a:solidFill>
          </a:endParaRPr>
        </a:p>
      </dsp:txBody>
      <dsp:txXfrm rot="-5400000">
        <a:off x="1" y="2531220"/>
        <a:ext cx="1323035" cy="567015"/>
      </dsp:txXfrm>
    </dsp:sp>
    <dsp:sp modelId="{6F4C815D-E6BB-4C6C-95AB-FD7F5875A7F9}">
      <dsp:nvSpPr>
        <dsp:cNvPr id="0" name=""/>
        <dsp:cNvSpPr/>
      </dsp:nvSpPr>
      <dsp:spPr>
        <a:xfrm rot="5400000">
          <a:off x="4210884" y="-1174993"/>
          <a:ext cx="1542226" cy="7317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b="1" kern="1200" dirty="0" smtClean="0">
              <a:solidFill>
                <a:srgbClr val="002060"/>
              </a:solidFill>
            </a:rPr>
            <a:t>I </a:t>
          </a:r>
          <a:r>
            <a:rPr lang="en-GB" sz="3600" b="1" kern="1200" dirty="0" smtClean="0">
              <a:solidFill>
                <a:srgbClr val="002060"/>
              </a:solidFill>
            </a:rPr>
            <a:t>can consider why immigration presents both benefits and  challenges</a:t>
          </a:r>
          <a:endParaRPr lang="en-GB" sz="3600" b="1" kern="1200" dirty="0">
            <a:solidFill>
              <a:srgbClr val="002060"/>
            </a:solidFill>
          </a:endParaRPr>
        </a:p>
      </dsp:txBody>
      <dsp:txXfrm rot="-5400000">
        <a:off x="1323036" y="1788140"/>
        <a:ext cx="7242639" cy="1391656"/>
      </dsp:txXfrm>
    </dsp:sp>
    <dsp:sp modelId="{E43FE263-EF57-4EED-AE06-CEEC4342D642}">
      <dsp:nvSpPr>
        <dsp:cNvPr id="0" name=""/>
        <dsp:cNvSpPr/>
      </dsp:nvSpPr>
      <dsp:spPr>
        <a:xfrm rot="5400000">
          <a:off x="-283507" y="3858254"/>
          <a:ext cx="1890050" cy="1323035"/>
        </a:xfrm>
        <a:prstGeom prst="chevron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19050" cap="flat" cmpd="sng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>
              <a:solidFill>
                <a:srgbClr val="002060"/>
              </a:solidFill>
            </a:rPr>
            <a:t>Some</a:t>
          </a:r>
          <a:endParaRPr lang="en-GB" sz="3700" b="1" kern="1200" dirty="0">
            <a:solidFill>
              <a:srgbClr val="002060"/>
            </a:solidFill>
          </a:endParaRPr>
        </a:p>
      </dsp:txBody>
      <dsp:txXfrm rot="-5400000">
        <a:off x="1" y="4236265"/>
        <a:ext cx="1323035" cy="567015"/>
      </dsp:txXfrm>
    </dsp:sp>
    <dsp:sp modelId="{3B673F7F-36DF-4038-91DE-437270DB2F2B}">
      <dsp:nvSpPr>
        <dsp:cNvPr id="0" name=""/>
        <dsp:cNvSpPr/>
      </dsp:nvSpPr>
      <dsp:spPr>
        <a:xfrm rot="5400000">
          <a:off x="4367731" y="530050"/>
          <a:ext cx="1228532" cy="7317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b="1" kern="1200" dirty="0" smtClean="0">
              <a:solidFill>
                <a:srgbClr val="002060"/>
              </a:solidFill>
            </a:rPr>
            <a:t>I can present a balanced and detailed discussion of this topic</a:t>
          </a:r>
          <a:endParaRPr lang="en-GB" sz="3600" b="1" kern="1200" dirty="0">
            <a:solidFill>
              <a:srgbClr val="002060"/>
            </a:solidFill>
          </a:endParaRPr>
        </a:p>
      </dsp:txBody>
      <dsp:txXfrm rot="-5400000">
        <a:off x="1323035" y="3634718"/>
        <a:ext cx="7257952" cy="1108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6-07-06T11:42:26.3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6-07-06T11:42:26.3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F8955-8163-48DC-A0F0-4BD8B7473C18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74269-3905-49B6-971D-35A2D7673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13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EC62D0-F2AC-4A7D-A637-3934A9E8F8D5}" type="datetimeFigureOut">
              <a:rPr lang="en-GB" smtClean="0"/>
              <a:pPr/>
              <a:t>17/07/2018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4100980-66C0-4C36-870A-E42D9FE00A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programmes/p04lx2j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4136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b="1" u="sng" dirty="0" smtClean="0"/>
              <a:t>Tues</a:t>
            </a:r>
            <a:r>
              <a:rPr lang="en-GB" b="1" u="sng" dirty="0" smtClean="0"/>
              <a:t>day 17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</a:t>
            </a:r>
            <a:r>
              <a:rPr lang="en-GB" b="1" u="sng" dirty="0" smtClean="0"/>
              <a:t>July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C/W Migration – the pros and cons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51520" y="1412776"/>
            <a:ext cx="8712968" cy="5445224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3600" b="1" dirty="0" smtClean="0"/>
          </a:p>
          <a:p>
            <a:pPr algn="ctr"/>
            <a:endParaRPr lang="en-GB" sz="3600" b="1" dirty="0" smtClean="0"/>
          </a:p>
          <a:p>
            <a:pPr algn="ctr"/>
            <a:endParaRPr lang="en-GB" sz="3600" b="1" dirty="0" smtClean="0"/>
          </a:p>
          <a:p>
            <a:pPr algn="ctr"/>
            <a:endParaRPr lang="en-GB" sz="3600" b="1" dirty="0"/>
          </a:p>
          <a:p>
            <a:pPr algn="ctr"/>
            <a:r>
              <a:rPr lang="en-GB" sz="3600" b="1" dirty="0" smtClean="0"/>
              <a:t>10 minutes to complete tasks from last lesson!!</a:t>
            </a:r>
            <a:endParaRPr lang="en-GB" sz="2400" b="1" dirty="0"/>
          </a:p>
        </p:txBody>
      </p:sp>
      <p:sp>
        <p:nvSpPr>
          <p:cNvPr id="7" name="5-Point Star 6"/>
          <p:cNvSpPr/>
          <p:nvPr/>
        </p:nvSpPr>
        <p:spPr>
          <a:xfrm>
            <a:off x="2411760" y="1196752"/>
            <a:ext cx="4032448" cy="24482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Starter</a:t>
            </a:r>
            <a:endParaRPr lang="en-GB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996688" y="5624513"/>
              <a:ext cx="0" cy="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96688" y="5624513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Asylum Seeker</a:t>
            </a:r>
          </a:p>
          <a:p>
            <a:r>
              <a:rPr lang="en-GB" dirty="0" smtClean="0"/>
              <a:t>Economic migrant</a:t>
            </a:r>
          </a:p>
          <a:p>
            <a:r>
              <a:rPr lang="en-GB" dirty="0" smtClean="0"/>
              <a:t>European Union</a:t>
            </a:r>
          </a:p>
          <a:p>
            <a:r>
              <a:rPr lang="en-GB" dirty="0" smtClean="0"/>
              <a:t>Refugee</a:t>
            </a:r>
          </a:p>
          <a:p>
            <a:r>
              <a:rPr lang="en-GB" dirty="0" smtClean="0"/>
              <a:t>Immigration</a:t>
            </a:r>
          </a:p>
          <a:p>
            <a:r>
              <a:rPr lang="en-GB" dirty="0" smtClean="0"/>
              <a:t>Migration</a:t>
            </a:r>
          </a:p>
        </p:txBody>
      </p:sp>
    </p:spTree>
    <p:extLst>
      <p:ext uri="{BB962C8B-B14F-4D97-AF65-F5344CB8AC3E}">
        <p14:creationId xmlns:p14="http://schemas.microsoft.com/office/powerpoint/2010/main" val="22733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GB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4000" b="1" dirty="0" smtClean="0">
                <a:solidFill>
                  <a:schemeClr val="tx1"/>
                </a:solidFill>
              </a:rPr>
              <a:t>K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79512" y="620688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4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Today’s tasks</a:t>
            </a:r>
          </a:p>
          <a:p>
            <a:pPr marL="68580" indent="0">
              <a:buNone/>
            </a:pPr>
            <a:endParaRPr lang="en-GB" sz="44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8580" indent="0">
              <a:buNone/>
            </a:pPr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*Task 1 Read ‘migration pros and cons’ p16-17</a:t>
            </a:r>
          </a:p>
          <a:p>
            <a:pPr marL="68580" indent="0">
              <a:buNone/>
            </a:pPr>
            <a:endParaRPr lang="en-GB" sz="44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GB" sz="4400" dirty="0" smtClean="0"/>
              <a:t>*Task 2 Copy out the scales </a:t>
            </a:r>
            <a:r>
              <a:rPr lang="en-GB" sz="4400" dirty="0" smtClean="0"/>
              <a:t>diagram</a:t>
            </a:r>
            <a:endParaRPr lang="en-GB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4136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b="1" u="sng" dirty="0" smtClean="0"/>
              <a:t>Tuesday 17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July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C/W Migration – the pros and cons lesson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179512" y="1354460"/>
            <a:ext cx="8712968" cy="5445224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3600" b="1" dirty="0" smtClean="0"/>
          </a:p>
          <a:p>
            <a:pPr algn="ctr"/>
            <a:endParaRPr lang="en-GB" sz="3600" b="1" dirty="0" smtClean="0"/>
          </a:p>
          <a:p>
            <a:pPr algn="ctr"/>
            <a:endParaRPr lang="en-GB" sz="3600" b="1" dirty="0" smtClean="0"/>
          </a:p>
          <a:p>
            <a:pPr algn="ctr"/>
            <a:endParaRPr lang="en-GB" sz="3600" b="1" dirty="0"/>
          </a:p>
          <a:p>
            <a:pPr algn="ctr"/>
            <a:r>
              <a:rPr lang="en-GB" sz="3600" b="1" dirty="0" smtClean="0"/>
              <a:t>Complete the key terms match then stick into your book</a:t>
            </a:r>
            <a:endParaRPr lang="en-GB" sz="2400" b="1" dirty="0"/>
          </a:p>
        </p:txBody>
      </p:sp>
      <p:sp>
        <p:nvSpPr>
          <p:cNvPr id="7" name="5-Point Star 6"/>
          <p:cNvSpPr/>
          <p:nvPr/>
        </p:nvSpPr>
        <p:spPr>
          <a:xfrm>
            <a:off x="2411760" y="1196752"/>
            <a:ext cx="4032448" cy="17281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Starter</a:t>
            </a:r>
            <a:endParaRPr lang="en-GB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996688" y="5624513"/>
              <a:ext cx="0" cy="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96688" y="5624513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62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Today’s tasks</a:t>
            </a:r>
          </a:p>
          <a:p>
            <a:pPr marL="68580" indent="0">
              <a:buNone/>
            </a:pPr>
            <a:endParaRPr lang="en-GB" sz="40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8580" indent="0">
              <a:buNone/>
            </a:pPr>
            <a:r>
              <a:rPr lang="en-GB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*Re-read text book pages </a:t>
            </a:r>
            <a:r>
              <a:rPr lang="en-GB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16/17 </a:t>
            </a:r>
            <a:r>
              <a:rPr lang="en-GB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and notes from last lesson. </a:t>
            </a:r>
          </a:p>
          <a:p>
            <a:pPr marL="68580" indent="0">
              <a:buNone/>
            </a:pPr>
            <a:r>
              <a:rPr lang="en-GB" sz="4000" dirty="0" smtClean="0"/>
              <a:t>Use the notes to support your answer for the exam question on immigration.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6263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4000" dirty="0" smtClean="0"/>
              <a:t>Key question: Do we have an obligation to support </a:t>
            </a:r>
            <a:r>
              <a:rPr lang="en-GB" sz="4000" dirty="0" smtClean="0">
                <a:hlinkClick r:id="rId2"/>
              </a:rPr>
              <a:t>asylum seekers</a:t>
            </a:r>
            <a:r>
              <a:rPr lang="en-GB" sz="4000" dirty="0" smtClean="0"/>
              <a:t>?</a:t>
            </a:r>
          </a:p>
          <a:p>
            <a:pPr marL="68580" indent="0">
              <a:buNone/>
            </a:pPr>
            <a:r>
              <a:rPr lang="en-GB" sz="4000" dirty="0" smtClean="0"/>
              <a:t>*Homework due on Tuesday</a:t>
            </a:r>
          </a:p>
          <a:p>
            <a:pPr>
              <a:buFont typeface="Wingdings" pitchFamily="2" charset="2"/>
              <a:buChar char="q"/>
            </a:pP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2457</TotalTime>
  <Words>138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Tuesday 17th July  C/W Migration – the pros and cons</vt:lpstr>
      <vt:lpstr>Key words</vt:lpstr>
      <vt:lpstr>PowerPoint Presentation</vt:lpstr>
      <vt:lpstr>PowerPoint Presentation</vt:lpstr>
      <vt:lpstr>Tuesday 17th July  C/W Migration – the pros and cons lesson 2</vt:lpstr>
      <vt:lpstr>PowerPoint Presentation</vt:lpstr>
      <vt:lpstr>PowerPoint Presentation</vt:lpstr>
    </vt:vector>
  </TitlesOfParts>
  <Company>Highlands School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10A1</dc:title>
  <dc:creator>Ms M Nelson</dc:creator>
  <cp:lastModifiedBy>Gibson, K</cp:lastModifiedBy>
  <cp:revision>165</cp:revision>
  <dcterms:created xsi:type="dcterms:W3CDTF">2015-06-22T09:57:58Z</dcterms:created>
  <dcterms:modified xsi:type="dcterms:W3CDTF">2018-07-17T11:03:38Z</dcterms:modified>
</cp:coreProperties>
</file>