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10"/>
  </p:notesMasterIdLst>
  <p:sldIdLst>
    <p:sldId id="263" r:id="rId2"/>
    <p:sldId id="264" r:id="rId3"/>
    <p:sldId id="269" r:id="rId4"/>
    <p:sldId id="275" r:id="rId5"/>
    <p:sldId id="277" r:id="rId6"/>
    <p:sldId id="276" r:id="rId7"/>
    <p:sldId id="273" r:id="rId8"/>
    <p:sldId id="274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77" d="100"/>
          <a:sy n="77" d="100"/>
        </p:scale>
        <p:origin x="17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0DF8B54-2B48-4B62-B88B-6A22CDA9D4E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9D1F-1043-48CD-B646-6D654406A90C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30B-D6E2-40C7-A09D-2D52705BDCA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22D4-444F-4CE5-8D2F-C534BD7F242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FCF7-C70F-4395-83C7-297519886D9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DDF8-0ED3-4022-B40F-C773658741F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CD87-1667-41D8-872F-E82622F0A38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B534-0AEE-4626-A1D1-C301ACE894C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F132-A82B-4FA1-BE40-0070C7F5FFF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B91F-3359-443D-975E-897CAFFEDE0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765E-C425-4ADA-AA04-0C673594ADD5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574BE91-0FF0-4594-B67C-F63616A68D3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E759D6-5F35-479B-8088-E6C968B0477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u="sng" dirty="0" smtClean="0"/>
              <a:t>Key words charades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800" b="1" dirty="0" smtClean="0">
                <a:solidFill>
                  <a:srgbClr val="002060"/>
                </a:solidFill>
              </a:rPr>
              <a:t>Vote</a:t>
            </a:r>
          </a:p>
          <a:p>
            <a:pPr>
              <a:buNone/>
            </a:pPr>
            <a:r>
              <a:rPr lang="en-GB" sz="4800" b="1" dirty="0" smtClean="0">
                <a:solidFill>
                  <a:srgbClr val="002060"/>
                </a:solidFill>
              </a:rPr>
              <a:t>Resident</a:t>
            </a:r>
          </a:p>
          <a:p>
            <a:pPr>
              <a:buNone/>
            </a:pPr>
            <a:r>
              <a:rPr lang="en-GB" sz="4800" b="1" dirty="0" smtClean="0">
                <a:solidFill>
                  <a:srgbClr val="002060"/>
                </a:solidFill>
              </a:rPr>
              <a:t>Mayor</a:t>
            </a:r>
          </a:p>
          <a:p>
            <a:pPr>
              <a:buNone/>
            </a:pPr>
            <a:r>
              <a:rPr lang="en-GB" sz="4800" b="1" dirty="0" smtClean="0">
                <a:solidFill>
                  <a:srgbClr val="002060"/>
                </a:solidFill>
              </a:rPr>
              <a:t>Cabinet</a:t>
            </a:r>
          </a:p>
          <a:p>
            <a:pPr>
              <a:buNone/>
            </a:pPr>
            <a:r>
              <a:rPr lang="en-GB" sz="4800" b="1" dirty="0" smtClean="0">
                <a:solidFill>
                  <a:srgbClr val="002060"/>
                </a:solidFill>
              </a:rPr>
              <a:t>Committee</a:t>
            </a:r>
          </a:p>
          <a:p>
            <a:pPr>
              <a:buNone/>
            </a:pPr>
            <a:endParaRPr lang="en-GB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GB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GB" sz="4000" b="1" dirty="0" smtClean="0">
              <a:solidFill>
                <a:srgbClr val="002060"/>
              </a:solidFill>
            </a:endParaRPr>
          </a:p>
          <a:p>
            <a:pPr marL="633222" indent="-514350">
              <a:buAutoNum type="arabicParenR"/>
            </a:pPr>
            <a:endParaRPr lang="en-GB" b="1" dirty="0" smtClean="0">
              <a:solidFill>
                <a:srgbClr val="002060"/>
              </a:solidFill>
            </a:endParaRPr>
          </a:p>
          <a:p>
            <a:pPr marL="633222" indent="-514350">
              <a:buAutoNum type="arabicParenR"/>
            </a:pPr>
            <a:endParaRPr lang="en-GB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897288"/>
          </a:xfrm>
        </p:spPr>
        <p:txBody>
          <a:bodyPr>
            <a:noAutofit/>
          </a:bodyPr>
          <a:lstStyle/>
          <a:p>
            <a:r>
              <a:rPr lang="en-GB" sz="2800" dirty="0" smtClean="0"/>
              <a:t>What </a:t>
            </a:r>
            <a:r>
              <a:rPr lang="en-GB" sz="2800" dirty="0" smtClean="0"/>
              <a:t>does the council do?’ </a:t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4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052736"/>
            <a:ext cx="8784976" cy="5805264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Learning objectives</a:t>
            </a:r>
            <a:endParaRPr lang="en-GB" sz="3200" b="1" dirty="0" smtClean="0">
              <a:solidFill>
                <a:srgbClr val="002060"/>
              </a:solidFill>
            </a:endParaRPr>
          </a:p>
          <a:p>
            <a:pPr marL="861822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AutoNum type="arabicPeriod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To</a:t>
            </a:r>
            <a:r>
              <a:rPr lang="en-GB" sz="3200" b="1" noProof="0" dirty="0" smtClean="0">
                <a:solidFill>
                  <a:srgbClr val="000000"/>
                </a:solidFill>
              </a:rPr>
              <a:t> be able to</a:t>
            </a:r>
            <a:r>
              <a:rPr kumimoji="0" lang="en-GB" sz="3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explain what a </a:t>
            </a:r>
            <a:r>
              <a:rPr lang="en-GB" sz="3200" b="1" dirty="0" smtClean="0">
                <a:solidFill>
                  <a:srgbClr val="000000"/>
                </a:solidFill>
              </a:rPr>
              <a:t>local council does for residents and how it is funded</a:t>
            </a:r>
            <a:endParaRPr lang="en-GB" sz="3200" b="1" noProof="0" dirty="0" smtClean="0">
              <a:solidFill>
                <a:srgbClr val="000000"/>
              </a:solidFill>
            </a:endParaRPr>
          </a:p>
          <a:p>
            <a:pPr marL="118872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GB" sz="3600" b="1" dirty="0" smtClean="0">
              <a:solidFill>
                <a:srgbClr val="002060"/>
              </a:solidFill>
            </a:endParaRPr>
          </a:p>
          <a:p>
            <a:pPr marL="861822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GB" sz="3600" b="1" noProof="0" dirty="0" smtClean="0">
                <a:solidFill>
                  <a:srgbClr val="002060"/>
                </a:solidFill>
              </a:rPr>
              <a:t>            </a:t>
            </a:r>
          </a:p>
          <a:p>
            <a:pPr marL="861822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GB" sz="3600" b="1" dirty="0" smtClean="0">
              <a:solidFill>
                <a:srgbClr val="002060"/>
              </a:solidFill>
            </a:endParaRPr>
          </a:p>
          <a:p>
            <a:pPr marL="861822" marR="0" lvl="0" indent="-7429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GB" sz="3600" b="1" noProof="0" dirty="0" smtClean="0">
                <a:solidFill>
                  <a:srgbClr val="002060"/>
                </a:solidFill>
              </a:rPr>
              <a:t>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403648" y="3068960"/>
            <a:ext cx="6264696" cy="35283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3200" b="1" dirty="0" smtClean="0">
                <a:solidFill>
                  <a:srgbClr val="002060"/>
                </a:solidFill>
              </a:rPr>
              <a:t>Starter – </a:t>
            </a:r>
            <a:r>
              <a:rPr lang="en-GB" sz="3200" b="1" dirty="0" smtClean="0">
                <a:solidFill>
                  <a:srgbClr val="00B050"/>
                </a:solidFill>
              </a:rPr>
              <a:t>Copy date and title.  Write a list of services you think are provided by your local council.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What council services can you think of? </a:t>
            </a:r>
            <a:endParaRPr lang="en-GB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5112568"/>
          </a:xfrm>
        </p:spPr>
        <p:txBody>
          <a:bodyPr>
            <a:normAutofit/>
          </a:bodyPr>
          <a:lstStyle/>
          <a:p>
            <a:pPr marL="633412" indent="-514350">
              <a:defRPr/>
            </a:pPr>
            <a:r>
              <a:rPr lang="en-US" sz="3600" dirty="0" smtClean="0"/>
              <a:t>Births Deaths and Marriage registration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Street lighting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Planning and transport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Leisure (swimming pools, parks etc.)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Education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Refuse collection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Social Services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Environmental services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Housing</a:t>
            </a:r>
          </a:p>
          <a:p>
            <a:pPr>
              <a:buFont typeface="Wingdings 2" pitchFamily="18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the council do?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Your council provides a range of services</a:t>
            </a:r>
          </a:p>
          <a:p>
            <a:r>
              <a:rPr lang="en-GB" dirty="0" smtClean="0"/>
              <a:t>How their money is spent depends on the population. More                      </a:t>
            </a:r>
            <a:r>
              <a:rPr lang="en-GB" sz="3600" b="1" dirty="0" smtClean="0">
                <a:solidFill>
                  <a:srgbClr val="00B050"/>
                </a:solidFill>
              </a:rPr>
              <a:t>=</a:t>
            </a:r>
            <a:r>
              <a:rPr lang="en-GB" dirty="0" smtClean="0"/>
              <a:t> more </a:t>
            </a:r>
            <a:r>
              <a:rPr lang="en-GB" sz="4000" b="1" dirty="0" smtClean="0">
                <a:solidFill>
                  <a:srgbClr val="00B050"/>
                </a:solidFill>
              </a:rPr>
              <a:t>£</a:t>
            </a:r>
            <a:r>
              <a:rPr lang="en-GB" dirty="0" smtClean="0"/>
              <a:t> on schools</a:t>
            </a:r>
          </a:p>
          <a:p>
            <a:r>
              <a:rPr lang="en-GB" dirty="0" smtClean="0"/>
              <a:t>More                        </a:t>
            </a:r>
            <a:r>
              <a:rPr lang="en-GB" sz="3600" b="1" dirty="0" smtClean="0">
                <a:solidFill>
                  <a:srgbClr val="00B050"/>
                </a:solidFill>
              </a:rPr>
              <a:t>=</a:t>
            </a:r>
            <a:r>
              <a:rPr lang="en-GB" dirty="0" smtClean="0"/>
              <a:t> more  </a:t>
            </a:r>
            <a:r>
              <a:rPr lang="en-GB" sz="3600" b="1" dirty="0" smtClean="0">
                <a:solidFill>
                  <a:srgbClr val="00B050"/>
                </a:solidFill>
              </a:rPr>
              <a:t>£</a:t>
            </a:r>
            <a:r>
              <a:rPr lang="en-GB" dirty="0" smtClean="0"/>
              <a:t> on Social Services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Some councils work with private businesses e.g.  KPMG City Academy, Hackney</a:t>
            </a:r>
            <a:endParaRPr lang="en-GB" dirty="0"/>
          </a:p>
        </p:txBody>
      </p:sp>
      <p:pic>
        <p:nvPicPr>
          <p:cNvPr id="2050" name="Picture 2" descr="C:\Users\gibson2k\Desktop\children-and-young-peo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936" y="2852936"/>
            <a:ext cx="1461096" cy="969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C:\Users\gibson2k\Desktop\old man carto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7744" y="3645024"/>
            <a:ext cx="1467669" cy="13681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Users\gibson2k\Desktop\jamiesmithphoto-28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280" y="5589240"/>
            <a:ext cx="1656184" cy="1104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two worksheets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1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does the council’s money come from?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5184576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Council tax – a tax paid by all residents which is based on the size of their home. 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r>
              <a:rPr lang="en-GB" sz="3600" b="1" dirty="0" smtClean="0"/>
              <a:t>Business rates – a tax paid by businesses based on the rental value of the premises</a:t>
            </a:r>
          </a:p>
          <a:p>
            <a:r>
              <a:rPr lang="en-GB" sz="3600" b="1" dirty="0" smtClean="0"/>
              <a:t>Charges – parking fines, library fines, fly tipping fines etc. </a:t>
            </a:r>
            <a:endParaRPr lang="en-GB" sz="3600" b="1" dirty="0"/>
          </a:p>
        </p:txBody>
      </p:sp>
      <p:pic>
        <p:nvPicPr>
          <p:cNvPr id="3075" name="Picture 3" descr="C:\Users\gibson2k\Desktop\quildon-flat-orkney-6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2774122"/>
            <a:ext cx="1994261" cy="1329507"/>
          </a:xfrm>
          <a:prstGeom prst="rect">
            <a:avLst/>
          </a:prstGeom>
          <a:noFill/>
        </p:spPr>
      </p:pic>
      <p:pic>
        <p:nvPicPr>
          <p:cNvPr id="3076" name="Picture 4" descr="C:\Users\gibson2k\Desktop\f743dc90e777ae0ac3bf676fe06fdaa7023db7f2_354_2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2" y="2780928"/>
            <a:ext cx="1835934" cy="1322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Local council’s income and expenditure in £ million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309993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Social services £37.4</a:t>
            </a:r>
          </a:p>
          <a:p>
            <a:r>
              <a:rPr lang="en-GB" sz="2800" b="1" dirty="0" smtClean="0"/>
              <a:t>Fire and police £8.6</a:t>
            </a:r>
          </a:p>
          <a:p>
            <a:r>
              <a:rPr lang="en-GB" sz="2800" b="1" dirty="0" smtClean="0"/>
              <a:t>Planning and Transport: £12.8</a:t>
            </a:r>
          </a:p>
          <a:p>
            <a:r>
              <a:rPr lang="en-GB" sz="2800" b="1" dirty="0" smtClean="0"/>
              <a:t>Leisure £8.8</a:t>
            </a:r>
          </a:p>
          <a:p>
            <a:r>
              <a:rPr lang="en-GB" sz="2800" b="1" dirty="0" smtClean="0"/>
              <a:t>Other £6.7</a:t>
            </a:r>
          </a:p>
          <a:p>
            <a:r>
              <a:rPr lang="en-GB" sz="2800" b="1" dirty="0" smtClean="0"/>
              <a:t>Education £62.3</a:t>
            </a:r>
          </a:p>
          <a:p>
            <a:r>
              <a:rPr lang="en-GB" sz="2800" b="1" dirty="0" smtClean="0"/>
              <a:t>Housing £4.5</a:t>
            </a:r>
            <a:endParaRPr lang="en-GB" sz="2800" b="1" dirty="0"/>
          </a:p>
        </p:txBody>
      </p:sp>
      <p:pic>
        <p:nvPicPr>
          <p:cNvPr id="1026" name="Picture 2" descr="C:\Users\gibson2k\AppData\Local\Microsoft\Windows\Temporary Internet Files\Content.IE5\XSTB2M9D\Meuble_hêtre_arraché_au_naturel.svg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168" y="2197284"/>
            <a:ext cx="2376264" cy="289788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504" y="4941168"/>
            <a:ext cx="8928992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Business rates tax - £45.3</a:t>
            </a:r>
          </a:p>
          <a:p>
            <a:r>
              <a:rPr lang="en-GB" sz="2800" b="1" dirty="0" smtClean="0"/>
              <a:t>Council tax - £68</a:t>
            </a:r>
          </a:p>
          <a:p>
            <a:r>
              <a:rPr lang="en-GB" sz="2800" b="1" dirty="0" smtClean="0"/>
              <a:t>Government grant - £26.1</a:t>
            </a:r>
          </a:p>
          <a:p>
            <a:r>
              <a:rPr lang="en-GB" sz="2800" b="1" dirty="0" smtClean="0"/>
              <a:t>Tax surplus from previous year - £1.8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23528" y="1772816"/>
            <a:ext cx="8352928" cy="316835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Homework – answer the questions on the council funding worksheet in full sentences – due next lesson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7946</TotalTime>
  <Words>276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Corbel</vt:lpstr>
      <vt:lpstr>Tahoma</vt:lpstr>
      <vt:lpstr>Wingdings</vt:lpstr>
      <vt:lpstr>Wingdings 2</vt:lpstr>
      <vt:lpstr>Wingdings 3</vt:lpstr>
      <vt:lpstr>Module</vt:lpstr>
      <vt:lpstr>Key words charades</vt:lpstr>
      <vt:lpstr>What does the council do?’  </vt:lpstr>
      <vt:lpstr>What council services can you think of? </vt:lpstr>
      <vt:lpstr>What does the council do? </vt:lpstr>
      <vt:lpstr>Task</vt:lpstr>
      <vt:lpstr>Where does the council’s money come from? </vt:lpstr>
      <vt:lpstr>Local council’s income and expenditure in £ million</vt:lpstr>
      <vt:lpstr>Homework – answer the questions on the council funding worksheet in full sentences – due next lesson</vt:lpstr>
    </vt:vector>
  </TitlesOfParts>
  <Company>Ryde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of Employees</dc:title>
  <dc:creator>GodfreD</dc:creator>
  <cp:lastModifiedBy>Gibson, K</cp:lastModifiedBy>
  <cp:revision>86</cp:revision>
  <dcterms:created xsi:type="dcterms:W3CDTF">2010-09-28T07:58:51Z</dcterms:created>
  <dcterms:modified xsi:type="dcterms:W3CDTF">2018-11-16T09:39:36Z</dcterms:modified>
</cp:coreProperties>
</file>