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7"/>
  </p:notesMasterIdLst>
  <p:sldIdLst>
    <p:sldId id="256" r:id="rId2"/>
    <p:sldId id="265" r:id="rId3"/>
    <p:sldId id="266" r:id="rId4"/>
    <p:sldId id="264" r:id="rId5"/>
    <p:sldId id="267"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GB" alt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GB" alt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GB" alt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DF8B54-2B48-4B62-B88B-6A22CDA9D4E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FE6C9D1F-1043-48CD-B646-6D654406A90C}" type="slidenum">
              <a:rPr lang="en-GB" altLang="en-US" smtClean="0"/>
              <a:pPr/>
              <a:t>‹#›</a:t>
            </a:fld>
            <a:endParaRPr lang="en-GB" alt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8920330B-D6E2-40C7-A09D-2D52705BDCAA}" type="slidenum">
              <a:rPr lang="en-GB" altLang="en-US" smtClean="0"/>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a:xfrm>
            <a:off x="2640597" y="6377459"/>
            <a:ext cx="3836404" cy="365125"/>
          </a:xfrm>
        </p:spPr>
        <p:txBody>
          <a:bodyPr/>
          <a:lstStyle/>
          <a:p>
            <a:endParaRPr lang="en-GB" altLang="en-US"/>
          </a:p>
        </p:txBody>
      </p:sp>
      <p:sp>
        <p:nvSpPr>
          <p:cNvPr id="6" name="Slide Number Placeholder 5"/>
          <p:cNvSpPr>
            <a:spLocks noGrp="1"/>
          </p:cNvSpPr>
          <p:nvPr>
            <p:ph type="sldNum" sz="quarter" idx="12"/>
          </p:nvPr>
        </p:nvSpPr>
        <p:spPr/>
        <p:txBody>
          <a:bodyPr/>
          <a:lstStyle/>
          <a:p>
            <a:fld id="{AD7522D4-444F-4CE5-8D2F-C534BD7F242D}" type="slidenum">
              <a:rPr lang="en-GB" altLang="en-US" smtClean="0"/>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905FCF7-C70F-4395-83C7-297519886D9A}" type="slidenum">
              <a:rPr lang="en-GB" altLang="en-US" smtClean="0"/>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2C8EDDF8-0ED3-4022-B40F-C773658741F3}" type="slidenum">
              <a:rPr lang="en-GB" altLang="en-US" smtClean="0"/>
              <a:pPr/>
              <a:t>‹#›</a:t>
            </a:fld>
            <a:endParaRPr lang="en-GB"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39ABCD87-1667-41D8-872F-E82622F0A388}" type="slidenum">
              <a:rPr lang="en-GB" altLang="en-US" smtClean="0"/>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28EBB534-0AEE-4626-A1D1-C301ACE894CD}" type="slidenum">
              <a:rPr lang="en-GB" altLang="en-US" smtClean="0"/>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CA15F132-A82B-4FA1-BE40-0070C7F5FFFC}" type="slidenum">
              <a:rPr lang="en-GB" altLang="en-US" smtClean="0"/>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6ABBB91F-3359-443D-975E-897CAFFEDE02}" type="slidenum">
              <a:rPr lang="en-GB" altLang="en-US" smtClean="0"/>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0837765E-C425-4ADA-AA04-0C673594ADD5}" type="slidenum">
              <a:rPr lang="en-GB" altLang="en-US" smtClean="0"/>
              <a:pPr/>
              <a:t>‹#›</a:t>
            </a:fld>
            <a:endParaRPr lang="en-GB" alt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GB" alt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ltLang="en-US"/>
          </a:p>
        </p:txBody>
      </p:sp>
      <p:sp>
        <p:nvSpPr>
          <p:cNvPr id="7" name="Slide Number Placeholder 6"/>
          <p:cNvSpPr>
            <a:spLocks noGrp="1"/>
          </p:cNvSpPr>
          <p:nvPr>
            <p:ph type="sldNum" sz="quarter" idx="12"/>
          </p:nvPr>
        </p:nvSpPr>
        <p:spPr>
          <a:xfrm>
            <a:off x="8339328" y="1170432"/>
            <a:ext cx="733864" cy="201168"/>
          </a:xfrm>
        </p:spPr>
        <p:txBody>
          <a:bodyPr/>
          <a:lstStyle/>
          <a:p>
            <a:fld id="{3574BE91-0FF0-4594-B67C-F63616A68D3E}" type="slidenum">
              <a:rPr lang="en-GB" altLang="en-US" smtClean="0"/>
              <a:pPr/>
              <a:t>‹#›</a:t>
            </a:fld>
            <a:endParaRPr lang="en-GB"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GB" alt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lt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5E759D6-5F35-479B-8088-E6C968B04772}" type="slidenum">
              <a:rPr lang="en-GB" altLang="en-US" smtClean="0"/>
              <a:pPr/>
              <a:t>‹#›</a:t>
            </a:fld>
            <a:endParaRPr lang="en-GB"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332657"/>
            <a:ext cx="8640960" cy="864096"/>
          </a:xfrm>
          <a:solidFill>
            <a:schemeClr val="accent1">
              <a:lumMod val="20000"/>
              <a:lumOff val="80000"/>
            </a:schemeClr>
          </a:solidFill>
        </p:spPr>
        <p:txBody>
          <a:bodyPr>
            <a:normAutofit fontScale="90000"/>
          </a:bodyPr>
          <a:lstStyle/>
          <a:p>
            <a:pPr algn="ctr" eaLnBrk="1" hangingPunct="1">
              <a:defRPr/>
            </a:pPr>
            <a:r>
              <a:rPr lang="en-GB" altLang="en-US" dirty="0">
                <a:solidFill>
                  <a:schemeClr val="bg1"/>
                </a:solidFill>
              </a:rPr>
              <a:t>Balancing Human Rights  </a:t>
            </a:r>
            <a:br>
              <a:rPr lang="en-GB" altLang="en-US" u="sng" dirty="0"/>
            </a:br>
            <a:br>
              <a:rPr lang="en-GB" altLang="en-US" u="sng" dirty="0"/>
            </a:br>
            <a:br>
              <a:rPr lang="en-GB" altLang="en-US" dirty="0"/>
            </a:br>
            <a:br>
              <a:rPr lang="en-GB" altLang="en-US" dirty="0"/>
            </a:br>
            <a:endParaRPr lang="en-GB" altLang="en-US" sz="4400" dirty="0"/>
          </a:p>
        </p:txBody>
      </p:sp>
      <p:pic>
        <p:nvPicPr>
          <p:cNvPr id="1027" name="Picture 3" descr="C:\Users\gibson2k\Desktop\imgres.jpg"/>
          <p:cNvPicPr>
            <a:picLocks noChangeAspect="1" noChangeArrowheads="1"/>
          </p:cNvPicPr>
          <p:nvPr/>
        </p:nvPicPr>
        <p:blipFill>
          <a:blip r:embed="rId2"/>
          <a:srcRect/>
          <a:stretch>
            <a:fillRect/>
          </a:stretch>
        </p:blipFill>
        <p:spPr bwMode="auto">
          <a:xfrm>
            <a:off x="1907704" y="980728"/>
            <a:ext cx="4896544" cy="2475176"/>
          </a:xfrm>
          <a:prstGeom prst="rect">
            <a:avLst/>
          </a:prstGeom>
          <a:noFill/>
        </p:spPr>
      </p:pic>
      <p:sp>
        <p:nvSpPr>
          <p:cNvPr id="2" name="Rectangle 1"/>
          <p:cNvSpPr/>
          <p:nvPr/>
        </p:nvSpPr>
        <p:spPr>
          <a:xfrm>
            <a:off x="251520" y="3789039"/>
            <a:ext cx="8640960"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altLang="en-US" sz="3200" b="1" dirty="0">
                <a:solidFill>
                  <a:srgbClr val="002060"/>
                </a:solidFill>
              </a:rPr>
              <a:t>Objectives:</a:t>
            </a:r>
          </a:p>
          <a:p>
            <a:r>
              <a:rPr lang="en-GB" altLang="en-US" sz="3200" b="1" dirty="0">
                <a:solidFill>
                  <a:srgbClr val="FF0000"/>
                </a:solidFill>
              </a:rPr>
              <a:t> 1. To revisit what is meant by freedom of speech. </a:t>
            </a:r>
            <a:br>
              <a:rPr lang="en-GB" altLang="en-US" sz="3200" b="1" dirty="0">
                <a:solidFill>
                  <a:srgbClr val="FF0000"/>
                </a:solidFill>
              </a:rPr>
            </a:br>
            <a:r>
              <a:rPr lang="en-GB" altLang="en-US" sz="3200" b="1" dirty="0">
                <a:solidFill>
                  <a:srgbClr val="00B050"/>
                </a:solidFill>
              </a:rPr>
              <a:t>2. To suggest why some human rights might be limited</a:t>
            </a:r>
            <a:endParaRPr lang="en-GB"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84976" cy="68580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buNone/>
            </a:pPr>
            <a:r>
              <a:rPr lang="en-GB" sz="12800" dirty="0"/>
              <a:t>     “Prince Harry is aware of curiosity about his private life. He’s never been comfortable with this, but has tried to develop a thick skin about the level of media interest.</a:t>
            </a:r>
          </a:p>
          <a:p>
            <a:pPr>
              <a:buNone/>
            </a:pPr>
            <a:endParaRPr lang="en-GB" sz="12800" dirty="0"/>
          </a:p>
          <a:p>
            <a:pPr>
              <a:buNone/>
            </a:pPr>
            <a:r>
              <a:rPr lang="en-GB" sz="12800" dirty="0"/>
              <a:t>    But a line has been crossed. </a:t>
            </a:r>
            <a:r>
              <a:rPr lang="en-GB" sz="12800"/>
              <a:t>His wife, </a:t>
            </a:r>
            <a:r>
              <a:rPr lang="en-GB" sz="12800" dirty="0"/>
              <a:t>Meghan </a:t>
            </a:r>
            <a:r>
              <a:rPr lang="en-GB" sz="12800" dirty="0" err="1"/>
              <a:t>Markle</a:t>
            </a:r>
            <a:r>
              <a:rPr lang="en-GB" sz="12800" dirty="0"/>
              <a:t>, has been subject to a wave of abuse and harassment. The smear on the front page of a national newspaper; the racial undertones of comment pieces; the outright sexism and racism of social media trolls. Her mother struggling past photographers to get to her front door; reporters trying to gain illegal entry to her home; the substantial bribes offered by papers to her ex-boyfriend; the bombardment of nearly every friend, co-worker, and loved one.”</a:t>
            </a:r>
          </a:p>
          <a:p>
            <a:pPr>
              <a:buNone/>
            </a:pPr>
            <a:endParaRPr lang="en-GB" sz="11200" dirty="0"/>
          </a:p>
          <a:p>
            <a:pPr>
              <a:buNone/>
            </a:pPr>
            <a:r>
              <a:rPr lang="en-GB" sz="11200" dirty="0"/>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0"/>
            <a:ext cx="8640960" cy="4968551"/>
          </a:xfrm>
        </p:spPr>
        <p:txBody>
          <a:bodyPr>
            <a:normAutofit fontScale="40000" lnSpcReduction="20000"/>
          </a:bodyPr>
          <a:lstStyle/>
          <a:p>
            <a:pPr>
              <a:buNone/>
            </a:pPr>
            <a:r>
              <a:rPr lang="en-GB" sz="9600" dirty="0"/>
              <a:t>   “Prince Harry is worried about Ms. </a:t>
            </a:r>
            <a:r>
              <a:rPr lang="en-GB" sz="9600" dirty="0" err="1"/>
              <a:t>Markle’s</a:t>
            </a:r>
            <a:r>
              <a:rPr lang="en-GB" sz="9600" dirty="0"/>
              <a:t> safety and is deeply disappointed that he has not been able to protect her. He knows commentators will say this is ‘the price she has to pay’ and that ‘this is all part of the game’. He strongly disagrees. This is not a game - it is her life and his.”</a:t>
            </a:r>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 Tasks</a:t>
            </a:r>
          </a:p>
        </p:txBody>
      </p:sp>
      <p:sp>
        <p:nvSpPr>
          <p:cNvPr id="3" name="Content Placeholder 2"/>
          <p:cNvSpPr>
            <a:spLocks noGrp="1"/>
          </p:cNvSpPr>
          <p:nvPr>
            <p:ph idx="1"/>
          </p:nvPr>
        </p:nvSpPr>
        <p:spPr/>
        <p:txBody>
          <a:bodyPr/>
          <a:lstStyle/>
          <a:p>
            <a:pPr marL="118872" indent="0">
              <a:buNone/>
            </a:pPr>
            <a:endParaRPr lang="en-GB" dirty="0"/>
          </a:p>
          <a:p>
            <a:endParaRPr lang="en-GB" dirty="0"/>
          </a:p>
        </p:txBody>
      </p:sp>
      <p:sp>
        <p:nvSpPr>
          <p:cNvPr id="4" name="Rectangle 3"/>
          <p:cNvSpPr/>
          <p:nvPr/>
        </p:nvSpPr>
        <p:spPr>
          <a:xfrm>
            <a:off x="107504" y="1556792"/>
            <a:ext cx="8856984"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GB" sz="3400" b="1" dirty="0">
                <a:solidFill>
                  <a:srgbClr val="002060"/>
                </a:solidFill>
              </a:rPr>
              <a:t>Read ‘Naomi Campbell wins her case!’ then complete the worksheet</a:t>
            </a:r>
          </a:p>
          <a:p>
            <a:pPr marL="342900" indent="-342900" algn="ctr">
              <a:buAutoNum type="arabicPeriod"/>
            </a:pPr>
            <a:r>
              <a:rPr lang="en-GB" sz="3400" b="1" dirty="0">
                <a:solidFill>
                  <a:srgbClr val="002060"/>
                </a:solidFill>
              </a:rPr>
              <a:t>Complete the limiting human rights worksheet</a:t>
            </a:r>
          </a:p>
          <a:p>
            <a:pPr marL="342900" indent="-342900" algn="ctr">
              <a:buAutoNum type="arabicPeriod"/>
            </a:pPr>
            <a:r>
              <a:rPr lang="en-GB" sz="3400" b="1" dirty="0">
                <a:solidFill>
                  <a:srgbClr val="002060"/>
                </a:solidFill>
              </a:rPr>
              <a:t>Skim read page 42 and 43 then write a paragraph to answer this statement:</a:t>
            </a:r>
          </a:p>
          <a:p>
            <a:pPr algn="ctr"/>
            <a:r>
              <a:rPr lang="en-GB" sz="3400" b="1" dirty="0">
                <a:solidFill>
                  <a:srgbClr val="002060"/>
                </a:solidFill>
              </a:rPr>
              <a:t>‘Human rights should never be limited’</a:t>
            </a:r>
          </a:p>
          <a:p>
            <a:pPr algn="ctr"/>
            <a:endParaRPr lang="en-GB" dirty="0"/>
          </a:p>
          <a:p>
            <a:pPr algn="ct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332657"/>
            <a:ext cx="8640960" cy="576063"/>
          </a:xfrm>
          <a:solidFill>
            <a:schemeClr val="accent1">
              <a:lumMod val="20000"/>
              <a:lumOff val="80000"/>
            </a:schemeClr>
          </a:solidFill>
        </p:spPr>
        <p:txBody>
          <a:bodyPr>
            <a:normAutofit fontScale="90000"/>
          </a:bodyPr>
          <a:lstStyle/>
          <a:p>
            <a:pPr algn="ctr" eaLnBrk="1" hangingPunct="1">
              <a:defRPr/>
            </a:pPr>
            <a:r>
              <a:rPr lang="en-GB" altLang="en-US" sz="3600" dirty="0">
                <a:solidFill>
                  <a:schemeClr val="bg1"/>
                </a:solidFill>
              </a:rPr>
              <a:t>Balancing Human Rights  </a:t>
            </a:r>
            <a:br>
              <a:rPr lang="en-GB" altLang="en-US" sz="3600" u="sng" dirty="0"/>
            </a:br>
            <a:br>
              <a:rPr lang="en-GB" altLang="en-US" sz="3600" u="sng" dirty="0"/>
            </a:br>
            <a:br>
              <a:rPr lang="en-GB" altLang="en-US" dirty="0"/>
            </a:br>
            <a:br>
              <a:rPr lang="en-GB" altLang="en-US" dirty="0"/>
            </a:br>
            <a:endParaRPr lang="en-GB" altLang="en-US" sz="4400" dirty="0"/>
          </a:p>
        </p:txBody>
      </p:sp>
      <p:pic>
        <p:nvPicPr>
          <p:cNvPr id="1027" name="Picture 3" descr="C:\Users\gibson2k\Desktop\imgres.jpg"/>
          <p:cNvPicPr>
            <a:picLocks noChangeAspect="1" noChangeArrowheads="1"/>
          </p:cNvPicPr>
          <p:nvPr/>
        </p:nvPicPr>
        <p:blipFill>
          <a:blip r:embed="rId2"/>
          <a:srcRect/>
          <a:stretch>
            <a:fillRect/>
          </a:stretch>
        </p:blipFill>
        <p:spPr bwMode="auto">
          <a:xfrm>
            <a:off x="2843808" y="908720"/>
            <a:ext cx="3888432" cy="1965581"/>
          </a:xfrm>
          <a:prstGeom prst="rect">
            <a:avLst/>
          </a:prstGeom>
          <a:noFill/>
        </p:spPr>
      </p:pic>
      <p:sp>
        <p:nvSpPr>
          <p:cNvPr id="2" name="Rectangle 1"/>
          <p:cNvSpPr/>
          <p:nvPr/>
        </p:nvSpPr>
        <p:spPr>
          <a:xfrm>
            <a:off x="251520" y="3140967"/>
            <a:ext cx="8640960"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altLang="en-US" sz="3200" b="1" dirty="0">
                <a:solidFill>
                  <a:srgbClr val="002060"/>
                </a:solidFill>
              </a:rPr>
              <a:t>Have you met today’s objectives?</a:t>
            </a:r>
          </a:p>
          <a:p>
            <a:r>
              <a:rPr lang="en-GB" altLang="en-US" sz="3200" b="1" dirty="0">
                <a:solidFill>
                  <a:srgbClr val="FF0000"/>
                </a:solidFill>
              </a:rPr>
              <a:t>1. To explain what is meant by freedom of speech. </a:t>
            </a:r>
            <a:br>
              <a:rPr lang="en-GB" altLang="en-US" sz="3200" b="1" dirty="0">
                <a:solidFill>
                  <a:srgbClr val="FF0000"/>
                </a:solidFill>
              </a:rPr>
            </a:br>
            <a:r>
              <a:rPr lang="en-GB" altLang="en-US" sz="3200" b="1" dirty="0">
                <a:solidFill>
                  <a:srgbClr val="00B050"/>
                </a:solidFill>
              </a:rPr>
              <a:t>2. To suggest why some human rights might be limited</a:t>
            </a:r>
            <a:endParaRPr lang="en-GB" sz="3200" dirty="0"/>
          </a:p>
        </p:txBody>
      </p:sp>
    </p:spTree>
    <p:extLst>
      <p:ext uri="{BB962C8B-B14F-4D97-AF65-F5344CB8AC3E}">
        <p14:creationId xmlns:p14="http://schemas.microsoft.com/office/powerpoint/2010/main" val="3204581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791</TotalTime>
  <Words>284</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Corbel</vt:lpstr>
      <vt:lpstr>Tahoma</vt:lpstr>
      <vt:lpstr>Wingdings</vt:lpstr>
      <vt:lpstr>Wingdings 2</vt:lpstr>
      <vt:lpstr>Wingdings 3</vt:lpstr>
      <vt:lpstr>Module</vt:lpstr>
      <vt:lpstr>Balancing Human Rights      </vt:lpstr>
      <vt:lpstr>PowerPoint Presentation</vt:lpstr>
      <vt:lpstr>PowerPoint Presentation</vt:lpstr>
      <vt:lpstr> Tasks</vt:lpstr>
      <vt:lpstr>Balancing Human Rights      </vt:lpstr>
    </vt:vector>
  </TitlesOfParts>
  <Company>Ryde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Employees</dc:title>
  <dc:creator>GodfreD</dc:creator>
  <cp:lastModifiedBy>Craig Thompson</cp:lastModifiedBy>
  <cp:revision>61</cp:revision>
  <dcterms:created xsi:type="dcterms:W3CDTF">2010-09-28T07:58:51Z</dcterms:created>
  <dcterms:modified xsi:type="dcterms:W3CDTF">2020-03-13T06:31:22Z</dcterms:modified>
</cp:coreProperties>
</file>