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12"/>
  </p:notesMasterIdLst>
  <p:sldIdLst>
    <p:sldId id="256" r:id="rId2"/>
    <p:sldId id="268" r:id="rId3"/>
    <p:sldId id="264" r:id="rId4"/>
    <p:sldId id="284" r:id="rId5"/>
    <p:sldId id="280" r:id="rId6"/>
    <p:sldId id="296" r:id="rId7"/>
    <p:sldId id="297" r:id="rId8"/>
    <p:sldId id="298" r:id="rId9"/>
    <p:sldId id="270" r:id="rId10"/>
    <p:sldId id="267"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p:cViewPr varScale="1">
        <p:scale>
          <a:sx n="54" d="100"/>
          <a:sy n="54" d="100"/>
        </p:scale>
        <p:origin x="11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GB" altLang="en-US"/>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GB" alt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GB" alt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DF8B54-2B48-4B62-B88B-6A22CDA9D4E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FE6C9D1F-1043-48CD-B646-6D654406A90C}" type="slidenum">
              <a:rPr lang="en-GB" altLang="en-US" smtClean="0"/>
              <a:pPr/>
              <a:t>‹#›</a:t>
            </a:fld>
            <a:endParaRPr lang="en-GB" alt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8920330B-D6E2-40C7-A09D-2D52705BDCAA}" type="slidenum">
              <a:rPr lang="en-GB" altLang="en-US" smtClean="0"/>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a:xfrm>
            <a:off x="2640597" y="6377459"/>
            <a:ext cx="3836404" cy="365125"/>
          </a:xfrm>
        </p:spPr>
        <p:txBody>
          <a:bodyPr/>
          <a:lstStyle/>
          <a:p>
            <a:endParaRPr lang="en-GB" altLang="en-US"/>
          </a:p>
        </p:txBody>
      </p:sp>
      <p:sp>
        <p:nvSpPr>
          <p:cNvPr id="6" name="Slide Number Placeholder 5"/>
          <p:cNvSpPr>
            <a:spLocks noGrp="1"/>
          </p:cNvSpPr>
          <p:nvPr>
            <p:ph type="sldNum" sz="quarter" idx="12"/>
          </p:nvPr>
        </p:nvSpPr>
        <p:spPr/>
        <p:txBody>
          <a:bodyPr/>
          <a:lstStyle/>
          <a:p>
            <a:fld id="{AD7522D4-444F-4CE5-8D2F-C534BD7F242D}" type="slidenum">
              <a:rPr lang="en-GB" altLang="en-US" smtClean="0"/>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905FCF7-C70F-4395-83C7-297519886D9A}" type="slidenum">
              <a:rPr lang="en-GB" altLang="en-US" smtClean="0"/>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2C8EDDF8-0ED3-4022-B40F-C773658741F3}" type="slidenum">
              <a:rPr lang="en-GB" altLang="en-US" smtClean="0"/>
              <a:pPr/>
              <a:t>‹#›</a:t>
            </a:fld>
            <a:endParaRPr lang="en-GB"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39ABCD87-1667-41D8-872F-E82622F0A388}" type="slidenum">
              <a:rPr lang="en-GB" altLang="en-US" smtClean="0"/>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28EBB534-0AEE-4626-A1D1-C301ACE894CD}" type="slidenum">
              <a:rPr lang="en-GB" altLang="en-US" smtClean="0"/>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CA15F132-A82B-4FA1-BE40-0070C7F5FFFC}" type="slidenum">
              <a:rPr lang="en-GB" altLang="en-US" smtClean="0"/>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6ABBB91F-3359-443D-975E-897CAFFEDE02}" type="slidenum">
              <a:rPr lang="en-GB" altLang="en-US" smtClean="0"/>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0837765E-C425-4ADA-AA04-0C673594ADD5}" type="slidenum">
              <a:rPr lang="en-GB" altLang="en-US" smtClean="0"/>
              <a:pPr/>
              <a:t>‹#›</a:t>
            </a:fld>
            <a:endParaRPr lang="en-GB" alt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GB" alt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ltLang="en-US"/>
          </a:p>
        </p:txBody>
      </p:sp>
      <p:sp>
        <p:nvSpPr>
          <p:cNvPr id="7" name="Slide Number Placeholder 6"/>
          <p:cNvSpPr>
            <a:spLocks noGrp="1"/>
          </p:cNvSpPr>
          <p:nvPr>
            <p:ph type="sldNum" sz="quarter" idx="12"/>
          </p:nvPr>
        </p:nvSpPr>
        <p:spPr>
          <a:xfrm>
            <a:off x="8339328" y="1170432"/>
            <a:ext cx="733864" cy="201168"/>
          </a:xfrm>
        </p:spPr>
        <p:txBody>
          <a:bodyPr/>
          <a:lstStyle/>
          <a:p>
            <a:fld id="{3574BE91-0FF0-4594-B67C-F63616A68D3E}" type="slidenum">
              <a:rPr lang="en-GB" altLang="en-US" smtClean="0"/>
              <a:pPr/>
              <a:t>‹#›</a:t>
            </a:fld>
            <a:endParaRPr lang="en-GB"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GB" alt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lt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5E759D6-5F35-479B-8088-E6C968B04772}" type="slidenum">
              <a:rPr lang="en-GB" altLang="en-US" smtClean="0"/>
              <a:pPr/>
              <a:t>‹#›</a:t>
            </a:fld>
            <a:endParaRPr lang="en-GB"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theguardian.com/uk-news/2018/oct/10/uk-supreme-court-backs-bakery-that-refused-to-make-gay-wedding-cak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7504" y="116633"/>
            <a:ext cx="8928992" cy="864096"/>
          </a:xfrm>
          <a:solidFill>
            <a:schemeClr val="accent1">
              <a:lumMod val="20000"/>
              <a:lumOff val="80000"/>
            </a:schemeClr>
          </a:solidFill>
        </p:spPr>
        <p:txBody>
          <a:bodyPr>
            <a:normAutofit fontScale="90000"/>
          </a:bodyPr>
          <a:lstStyle/>
          <a:p>
            <a:pPr algn="ctr" eaLnBrk="1" hangingPunct="1">
              <a:defRPr/>
            </a:pPr>
            <a:r>
              <a:rPr lang="en-GB" altLang="en-US" dirty="0">
                <a:solidFill>
                  <a:schemeClr val="bg1"/>
                </a:solidFill>
              </a:rPr>
              <a:t>c/w Balancing Human Rights  </a:t>
            </a:r>
            <a:br>
              <a:rPr lang="en-GB" altLang="en-US" u="sng" dirty="0"/>
            </a:br>
            <a:br>
              <a:rPr lang="en-GB" altLang="en-US" u="sng" dirty="0"/>
            </a:br>
            <a:br>
              <a:rPr lang="en-GB" altLang="en-US" dirty="0"/>
            </a:br>
            <a:br>
              <a:rPr lang="en-GB" altLang="en-US" dirty="0"/>
            </a:br>
            <a:endParaRPr lang="en-GB" altLang="en-US" sz="4400" dirty="0"/>
          </a:p>
        </p:txBody>
      </p:sp>
      <p:sp>
        <p:nvSpPr>
          <p:cNvPr id="2" name="Rectangle 1"/>
          <p:cNvSpPr/>
          <p:nvPr/>
        </p:nvSpPr>
        <p:spPr>
          <a:xfrm>
            <a:off x="107504" y="2492896"/>
            <a:ext cx="8928992" cy="412420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altLang="en-US" sz="3200" b="1" dirty="0">
                <a:solidFill>
                  <a:srgbClr val="002060"/>
                </a:solidFill>
              </a:rPr>
              <a:t>Objectives:</a:t>
            </a:r>
          </a:p>
          <a:p>
            <a:endParaRPr lang="en-GB" altLang="en-US" sz="3200" b="1" dirty="0">
              <a:solidFill>
                <a:srgbClr val="002060"/>
              </a:solidFill>
            </a:endParaRPr>
          </a:p>
          <a:p>
            <a:pPr lvl="0"/>
            <a:r>
              <a:rPr lang="en-GB" altLang="en-US" sz="3000" b="1" dirty="0">
                <a:solidFill>
                  <a:srgbClr val="FF0000"/>
                </a:solidFill>
              </a:rPr>
              <a:t> 1. </a:t>
            </a:r>
            <a:r>
              <a:rPr lang="en-US" sz="3000" b="1" dirty="0">
                <a:solidFill>
                  <a:srgbClr val="FF0000"/>
                </a:solidFill>
              </a:rPr>
              <a:t>To explain how human rights can conflict (AO2)</a:t>
            </a:r>
          </a:p>
          <a:p>
            <a:pPr lvl="0"/>
            <a:endParaRPr lang="en-GB" dirty="0"/>
          </a:p>
          <a:p>
            <a:pPr lvl="0"/>
            <a:r>
              <a:rPr lang="en-US" b="1" dirty="0"/>
              <a:t>  </a:t>
            </a:r>
            <a:r>
              <a:rPr lang="en-US" sz="3000" b="1" dirty="0">
                <a:solidFill>
                  <a:srgbClr val="00B050"/>
                </a:solidFill>
              </a:rPr>
              <a:t>2. To evaluate why it may be important to limit human rights (AO3)</a:t>
            </a:r>
          </a:p>
          <a:p>
            <a:pPr lvl="0"/>
            <a:endParaRPr lang="en-US" sz="3000" b="1" dirty="0">
              <a:solidFill>
                <a:srgbClr val="00B050"/>
              </a:solidFill>
            </a:endParaRPr>
          </a:p>
          <a:p>
            <a:pPr lvl="0"/>
            <a:r>
              <a:rPr lang="en-US" sz="3000" b="1" dirty="0">
                <a:solidFill>
                  <a:srgbClr val="7030A0"/>
                </a:solidFill>
              </a:rPr>
              <a:t>Keywords: Conflict/Limit</a:t>
            </a:r>
            <a:endParaRPr lang="en-GB" sz="3000" dirty="0">
              <a:solidFill>
                <a:srgbClr val="7030A0"/>
              </a:solidFill>
            </a:endParaRPr>
          </a:p>
          <a:p>
            <a:endParaRPr lang="en-GB" sz="3000"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332657"/>
            <a:ext cx="8640960" cy="576063"/>
          </a:xfrm>
          <a:solidFill>
            <a:schemeClr val="accent1">
              <a:lumMod val="20000"/>
              <a:lumOff val="80000"/>
            </a:schemeClr>
          </a:solidFill>
        </p:spPr>
        <p:txBody>
          <a:bodyPr>
            <a:normAutofit fontScale="90000"/>
          </a:bodyPr>
          <a:lstStyle/>
          <a:p>
            <a:pPr algn="ctr" eaLnBrk="1" hangingPunct="1">
              <a:defRPr/>
            </a:pPr>
            <a:r>
              <a:rPr lang="en-GB" altLang="en-US" sz="3600" dirty="0">
                <a:solidFill>
                  <a:schemeClr val="bg1"/>
                </a:solidFill>
              </a:rPr>
              <a:t>Balancing Human Rights  </a:t>
            </a:r>
            <a:br>
              <a:rPr lang="en-GB" altLang="en-US" sz="3600" u="sng" dirty="0"/>
            </a:br>
            <a:br>
              <a:rPr lang="en-GB" altLang="en-US" sz="3600" u="sng" dirty="0"/>
            </a:br>
            <a:br>
              <a:rPr lang="en-GB" altLang="en-US" dirty="0"/>
            </a:br>
            <a:br>
              <a:rPr lang="en-GB" altLang="en-US" dirty="0"/>
            </a:br>
            <a:endParaRPr lang="en-GB" altLang="en-US" sz="4400" dirty="0"/>
          </a:p>
        </p:txBody>
      </p:sp>
      <p:sp>
        <p:nvSpPr>
          <p:cNvPr id="2" name="Rectangle 1"/>
          <p:cNvSpPr/>
          <p:nvPr/>
        </p:nvSpPr>
        <p:spPr>
          <a:xfrm>
            <a:off x="251520" y="3140967"/>
            <a:ext cx="8640960"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altLang="en-US" sz="3200" b="1" dirty="0">
                <a:solidFill>
                  <a:srgbClr val="002060"/>
                </a:solidFill>
              </a:rPr>
              <a:t>Have you met today’s objectives?</a:t>
            </a:r>
          </a:p>
          <a:p>
            <a:r>
              <a:rPr lang="en-GB" altLang="en-US" sz="3200" b="1" dirty="0">
                <a:solidFill>
                  <a:srgbClr val="FF0000"/>
                </a:solidFill>
              </a:rPr>
              <a:t>1. To explain what is meant by freedom of speech. </a:t>
            </a:r>
            <a:br>
              <a:rPr lang="en-GB" altLang="en-US" sz="3200" b="1" dirty="0">
                <a:solidFill>
                  <a:srgbClr val="FF0000"/>
                </a:solidFill>
              </a:rPr>
            </a:br>
            <a:r>
              <a:rPr lang="en-GB" altLang="en-US" sz="3200" b="1" dirty="0">
                <a:solidFill>
                  <a:srgbClr val="00B050"/>
                </a:solidFill>
              </a:rPr>
              <a:t>2. To suggest why some human rights might be limited</a:t>
            </a:r>
            <a:endParaRPr lang="en-GB" sz="3200" dirty="0"/>
          </a:p>
        </p:txBody>
      </p:sp>
    </p:spTree>
    <p:extLst>
      <p:ext uri="{BB962C8B-B14F-4D97-AF65-F5344CB8AC3E}">
        <p14:creationId xmlns:p14="http://schemas.microsoft.com/office/powerpoint/2010/main" val="320458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5448"/>
            <a:ext cx="8784976" cy="1252728"/>
          </a:xfrm>
        </p:spPr>
        <p:txBody>
          <a:bodyPr/>
          <a:lstStyle/>
          <a:p>
            <a:r>
              <a:rPr lang="en-GB" dirty="0"/>
              <a:t>Key words Taboo</a:t>
            </a:r>
          </a:p>
        </p:txBody>
      </p:sp>
      <p:sp>
        <p:nvSpPr>
          <p:cNvPr id="3" name="Content Placeholder 2"/>
          <p:cNvSpPr>
            <a:spLocks noGrp="1"/>
          </p:cNvSpPr>
          <p:nvPr>
            <p:ph idx="1"/>
          </p:nvPr>
        </p:nvSpPr>
        <p:spPr>
          <a:xfrm>
            <a:off x="179512" y="1408176"/>
            <a:ext cx="8784976" cy="5261183"/>
          </a:xfrm>
        </p:spPr>
        <p:txBody>
          <a:bodyPr/>
          <a:lstStyle/>
          <a:p>
            <a:r>
              <a:rPr lang="en-GB" sz="4800" dirty="0"/>
              <a:t>Human Rights</a:t>
            </a:r>
          </a:p>
          <a:p>
            <a:r>
              <a:rPr lang="en-GB" sz="4800" dirty="0"/>
              <a:t>Election</a:t>
            </a:r>
          </a:p>
          <a:p>
            <a:r>
              <a:rPr lang="en-GB" sz="4800" dirty="0"/>
              <a:t>Legal Rights</a:t>
            </a:r>
          </a:p>
          <a:p>
            <a:r>
              <a:rPr lang="en-GB" sz="4800" dirty="0"/>
              <a:t>Member of Parliament</a:t>
            </a:r>
          </a:p>
          <a:p>
            <a:r>
              <a:rPr lang="en-GB" sz="4800" dirty="0"/>
              <a:t>National Minimum Wage</a:t>
            </a:r>
          </a:p>
          <a:p>
            <a:r>
              <a:rPr lang="en-GB" sz="4800" dirty="0"/>
              <a:t>Contract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155448"/>
            <a:ext cx="885825" cy="1295400"/>
          </a:xfrm>
          <a:prstGeom prst="rect">
            <a:avLst/>
          </a:prstGeom>
        </p:spPr>
      </p:pic>
    </p:spTree>
    <p:extLst>
      <p:ext uri="{BB962C8B-B14F-4D97-AF65-F5344CB8AC3E}">
        <p14:creationId xmlns:p14="http://schemas.microsoft.com/office/powerpoint/2010/main" val="249371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 Task</a:t>
            </a:r>
          </a:p>
        </p:txBody>
      </p:sp>
      <p:sp>
        <p:nvSpPr>
          <p:cNvPr id="3" name="Content Placeholder 2"/>
          <p:cNvSpPr>
            <a:spLocks noGrp="1"/>
          </p:cNvSpPr>
          <p:nvPr>
            <p:ph idx="1"/>
          </p:nvPr>
        </p:nvSpPr>
        <p:spPr/>
        <p:txBody>
          <a:bodyPr/>
          <a:lstStyle/>
          <a:p>
            <a:pPr marL="118872" indent="0">
              <a:buNone/>
            </a:pPr>
            <a:endParaRPr lang="en-GB" dirty="0"/>
          </a:p>
          <a:p>
            <a:endParaRPr lang="en-GB" dirty="0"/>
          </a:p>
        </p:txBody>
      </p:sp>
      <p:sp>
        <p:nvSpPr>
          <p:cNvPr id="4" name="Rectangle 3"/>
          <p:cNvSpPr/>
          <p:nvPr/>
        </p:nvSpPr>
        <p:spPr>
          <a:xfrm>
            <a:off x="107504" y="1556792"/>
            <a:ext cx="8856984"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400" b="1" dirty="0">
                <a:solidFill>
                  <a:srgbClr val="002060"/>
                </a:solidFill>
              </a:rPr>
              <a:t>1. Read ‘Naomi Campbell wins her case!’ then complete the worksheet. </a:t>
            </a:r>
          </a:p>
          <a:p>
            <a:r>
              <a:rPr lang="en-GB" sz="3400" b="1" dirty="0">
                <a:solidFill>
                  <a:srgbClr val="002060"/>
                </a:solidFill>
              </a:rPr>
              <a:t>2. Complete the limiting human rights task on the other side of your worksheet.</a:t>
            </a:r>
          </a:p>
          <a:p>
            <a:pPr algn="ctr"/>
            <a:endParaRPr lang="en-GB" dirty="0"/>
          </a:p>
          <a:p>
            <a:pPr algn="ctr"/>
            <a:endParaRPr lang="en-GB" dirty="0"/>
          </a:p>
        </p:txBody>
      </p:sp>
      <p:pic>
        <p:nvPicPr>
          <p:cNvPr id="5" name="Picture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3861048"/>
            <a:ext cx="4464496" cy="253793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7"/>
          <p:cNvSpPr txBox="1">
            <a:spLocks noChangeArrowheads="1"/>
          </p:cNvSpPr>
          <p:nvPr/>
        </p:nvSpPr>
        <p:spPr bwMode="auto">
          <a:xfrm>
            <a:off x="107504" y="3905300"/>
            <a:ext cx="8856984"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GB" altLang="en-US" sz="2400" dirty="0">
                <a:latin typeface="Arial" panose="020B0604020202020204" pitchFamily="34" charset="0"/>
              </a:rPr>
              <a:t>The newspaper’s right to express their views and opinions was in conflict with Naomi’s right to respect for private and family life so the paper’s rights need to be limited. </a:t>
            </a:r>
          </a:p>
          <a:p>
            <a:pPr eaLnBrk="1" hangingPunct="1">
              <a:spcBef>
                <a:spcPct val="0"/>
              </a:spcBef>
              <a:buNone/>
            </a:pPr>
            <a:endParaRPr lang="en-GB" altLang="en-US" sz="2400" dirty="0">
              <a:latin typeface="Arial" panose="020B0604020202020204" pitchFamily="34" charset="0"/>
              <a:cs typeface="Arial" panose="020B0604020202020204" pitchFamily="34" charset="0"/>
            </a:endParaRPr>
          </a:p>
          <a:p>
            <a:pPr eaLnBrk="1" hangingPunct="1">
              <a:spcBef>
                <a:spcPct val="0"/>
              </a:spcBef>
              <a:buNone/>
            </a:pPr>
            <a:r>
              <a:rPr lang="en-GB" altLang="en-US" sz="2400" dirty="0">
                <a:latin typeface="Arial" panose="020B0604020202020204" pitchFamily="34" charset="0"/>
                <a:cs typeface="Arial" panose="020B0604020202020204" pitchFamily="34" charset="0"/>
              </a:rPr>
              <a:t>When we are using our right to express our view and opinion in a way that it incites racial hatred or encourages crime, then it can be limited.</a:t>
            </a:r>
          </a:p>
          <a:p>
            <a:pPr eaLnBrk="1" hangingPunct="1">
              <a:spcBef>
                <a:spcPct val="0"/>
              </a:spcBef>
              <a:buFontTx/>
              <a:buNone/>
            </a:pPr>
            <a:r>
              <a:rPr lang="en-GB" altLang="en-US" sz="1800" dirty="0">
                <a:latin typeface="Arial" panose="020B0604020202020204" pitchFamily="34" charset="0"/>
              </a:rPr>
              <a:t> </a:t>
            </a:r>
          </a:p>
        </p:txBody>
      </p:sp>
      <p:cxnSp>
        <p:nvCxnSpPr>
          <p:cNvPr id="15" name="Straight Connector 14"/>
          <p:cNvCxnSpPr/>
          <p:nvPr/>
        </p:nvCxnSpPr>
        <p:spPr>
          <a:xfrm rot="5400000">
            <a:off x="3686889" y="2355008"/>
            <a:ext cx="1079500" cy="43338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4177683" y="2320082"/>
            <a:ext cx="1079500" cy="50323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ounded Rectangular Callout 16"/>
          <p:cNvSpPr/>
          <p:nvPr/>
        </p:nvSpPr>
        <p:spPr>
          <a:xfrm>
            <a:off x="107504" y="476672"/>
            <a:ext cx="2592289" cy="1872208"/>
          </a:xfrm>
          <a:prstGeom prst="wedgeRoundRectCallout">
            <a:avLst>
              <a:gd name="adj1" fmla="val 18735"/>
              <a:gd name="adj2" fmla="val 94072"/>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rgbClr val="FFFFFF"/>
                </a:solidFill>
                <a:latin typeface="Arial" charset="0"/>
                <a:cs typeface="Arial" charset="0"/>
              </a:rPr>
              <a:t>Naomi: Right to respect for private and family life</a:t>
            </a:r>
          </a:p>
        </p:txBody>
      </p:sp>
      <p:sp>
        <p:nvSpPr>
          <p:cNvPr id="18" name="Rounded Rectangular Callout 17"/>
          <p:cNvSpPr/>
          <p:nvPr/>
        </p:nvSpPr>
        <p:spPr>
          <a:xfrm>
            <a:off x="6084888" y="1124744"/>
            <a:ext cx="2879600" cy="2161380"/>
          </a:xfrm>
          <a:prstGeom prst="wedgeRoundRectCallout">
            <a:avLst>
              <a:gd name="adj1" fmla="val -55936"/>
              <a:gd name="adj2" fmla="val 90094"/>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rgbClr val="FFFFFF"/>
                </a:solidFill>
                <a:latin typeface="Arial" charset="0"/>
                <a:cs typeface="Arial" charset="0"/>
              </a:rPr>
              <a:t>Newspaper: Right to express your view and opinion</a:t>
            </a:r>
          </a:p>
        </p:txBody>
      </p:sp>
      <p:cxnSp>
        <p:nvCxnSpPr>
          <p:cNvPr id="19" name="Straight Arrow Connector 18"/>
          <p:cNvCxnSpPr/>
          <p:nvPr/>
        </p:nvCxnSpPr>
        <p:spPr>
          <a:xfrm>
            <a:off x="2844800" y="1412776"/>
            <a:ext cx="3168650" cy="1081088"/>
          </a:xfrm>
          <a:prstGeom prst="straightConnector1">
            <a:avLst/>
          </a:prstGeom>
          <a:ln w="3810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p:txBody>
          <a:bodyPr/>
          <a:lstStyle/>
          <a:p>
            <a:r>
              <a:rPr lang="en-GB" altLang="en-US" sz="3200" b="1" dirty="0">
                <a:latin typeface="Arial" panose="020B0604020202020204" pitchFamily="34" charset="0"/>
                <a:cs typeface="Arial" panose="020B0604020202020204" pitchFamily="34" charset="0"/>
              </a:rPr>
              <a:t>Absolute rights</a:t>
            </a:r>
          </a:p>
        </p:txBody>
      </p:sp>
      <p:sp>
        <p:nvSpPr>
          <p:cNvPr id="10243" name="Content Placeholder 2"/>
          <p:cNvSpPr>
            <a:spLocks noGrp="1"/>
          </p:cNvSpPr>
          <p:nvPr>
            <p:ph idx="4294967295"/>
          </p:nvPr>
        </p:nvSpPr>
        <p:spPr>
          <a:xfrm>
            <a:off x="179512" y="1196752"/>
            <a:ext cx="6399966" cy="4525963"/>
          </a:xfrm>
        </p:spPr>
        <p:txBody>
          <a:bodyPr/>
          <a:lstStyle/>
          <a:p>
            <a:r>
              <a:rPr lang="en-GB" altLang="en-US" sz="2000" dirty="0">
                <a:latin typeface="Arial" panose="020B0604020202020204" pitchFamily="34" charset="0"/>
                <a:cs typeface="Arial" panose="020B0604020202020204" pitchFamily="34" charset="0"/>
              </a:rPr>
              <a:t>Not every human right can be limited. Some must be upheld in all circumstances! </a:t>
            </a:r>
          </a:p>
        </p:txBody>
      </p:sp>
      <p:sp>
        <p:nvSpPr>
          <p:cNvPr id="4" name="Content Placeholder 2"/>
          <p:cNvSpPr txBox="1">
            <a:spLocks/>
          </p:cNvSpPr>
          <p:nvPr/>
        </p:nvSpPr>
        <p:spPr bwMode="auto">
          <a:xfrm>
            <a:off x="755576" y="2447814"/>
            <a:ext cx="5111824" cy="2349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buNone/>
            </a:pPr>
            <a:endParaRPr lang="en-GB" altLang="en-US" sz="2000" dirty="0">
              <a:latin typeface="Arial" panose="020B0604020202020204" pitchFamily="34" charset="0"/>
              <a:cs typeface="Arial" panose="020B0604020202020204" pitchFamily="34" charset="0"/>
            </a:endParaRP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9478" y="0"/>
            <a:ext cx="2278014" cy="2276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063" y="3664410"/>
            <a:ext cx="377507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r="5649"/>
          <a:stretch>
            <a:fillRect/>
          </a:stretch>
        </p:blipFill>
        <p:spPr bwMode="auto">
          <a:xfrm>
            <a:off x="6129338" y="2422525"/>
            <a:ext cx="30146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r>
              <a:rPr lang="en-GB" altLang="en-US" sz="3200" b="1">
                <a:latin typeface="Arial" panose="020B0604020202020204" pitchFamily="34" charset="0"/>
                <a:cs typeface="Arial" panose="020B0604020202020204" pitchFamily="34" charset="0"/>
              </a:rPr>
              <a:t>Absolute or not?</a:t>
            </a:r>
          </a:p>
        </p:txBody>
      </p:sp>
      <p:sp>
        <p:nvSpPr>
          <p:cNvPr id="26627" name="Content Placeholder 2"/>
          <p:cNvSpPr>
            <a:spLocks noGrp="1"/>
          </p:cNvSpPr>
          <p:nvPr>
            <p:ph idx="4294967295"/>
          </p:nvPr>
        </p:nvSpPr>
        <p:spPr/>
        <p:txBody>
          <a:bodyPr/>
          <a:lstStyle/>
          <a:p>
            <a:r>
              <a:rPr lang="en-GB" altLang="en-US" sz="2000">
                <a:latin typeface="Arial" panose="020B0604020202020204" pitchFamily="34" charset="0"/>
                <a:cs typeface="Arial" panose="020B0604020202020204" pitchFamily="34" charset="0"/>
              </a:rPr>
              <a:t>Scenario: An illegal immigrant who has committed a crime in the UK is allowed to stay in Britain because if they were sent home, they would be tortured in their own country. </a:t>
            </a:r>
          </a:p>
          <a:p>
            <a:pPr>
              <a:buFont typeface="Arial" panose="020B0604020202020204" pitchFamily="34" charset="0"/>
              <a:buNone/>
            </a:pPr>
            <a:endParaRPr lang="en-GB" altLang="en-US" sz="2000" i="1">
              <a:latin typeface="Arial" panose="020B0604020202020204" pitchFamily="34" charset="0"/>
              <a:cs typeface="Arial" panose="020B0604020202020204" pitchFamily="34" charset="0"/>
            </a:endParaRPr>
          </a:p>
        </p:txBody>
      </p:sp>
      <p:sp>
        <p:nvSpPr>
          <p:cNvPr id="4" name="Flowchart: Sequential Access Storage 3"/>
          <p:cNvSpPr/>
          <p:nvPr/>
        </p:nvSpPr>
        <p:spPr>
          <a:xfrm>
            <a:off x="179388" y="2924175"/>
            <a:ext cx="4032250" cy="1944688"/>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itchFamily="34" charset="0"/>
                <a:cs typeface="Arial" pitchFamily="34" charset="0"/>
              </a:rPr>
              <a:t>They are in our country illegally and have committed a crime so they should be sent home!</a:t>
            </a:r>
          </a:p>
        </p:txBody>
      </p:sp>
      <p:sp>
        <p:nvSpPr>
          <p:cNvPr id="5" name="Flowchart: Sequential Access Storage 4"/>
          <p:cNvSpPr/>
          <p:nvPr/>
        </p:nvSpPr>
        <p:spPr>
          <a:xfrm>
            <a:off x="4572000" y="2997200"/>
            <a:ext cx="3960813" cy="1871663"/>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latin typeface="Arial" pitchFamily="34" charset="0"/>
                <a:cs typeface="Arial" pitchFamily="34" charset="0"/>
              </a:rPr>
              <a:t>Torture must never be allowed. It is an absolute human right because no human being should ever be tortured. They should not be sent home.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r>
              <a:rPr lang="en-GB" altLang="en-US" sz="3200" b="1">
                <a:latin typeface="Arial" panose="020B0604020202020204" pitchFamily="34" charset="0"/>
                <a:cs typeface="Arial" panose="020B0604020202020204" pitchFamily="34" charset="0"/>
              </a:rPr>
              <a:t>Absolute or not?</a:t>
            </a:r>
          </a:p>
        </p:txBody>
      </p:sp>
      <p:sp>
        <p:nvSpPr>
          <p:cNvPr id="27651" name="Content Placeholder 2"/>
          <p:cNvSpPr>
            <a:spLocks noGrp="1"/>
          </p:cNvSpPr>
          <p:nvPr>
            <p:ph idx="4294967295"/>
          </p:nvPr>
        </p:nvSpPr>
        <p:spPr/>
        <p:txBody>
          <a:bodyPr/>
          <a:lstStyle/>
          <a:p>
            <a:r>
              <a:rPr lang="en-GB" altLang="en-US" sz="2000">
                <a:latin typeface="Arial" panose="020B0604020202020204" pitchFamily="34" charset="0"/>
                <a:cs typeface="Arial" panose="020B0604020202020204" pitchFamily="34" charset="0"/>
              </a:rPr>
              <a:t>In reality, the courts would decide how to resolve this situation.</a:t>
            </a:r>
          </a:p>
          <a:p>
            <a:pPr>
              <a:buFont typeface="Arial" panose="020B0604020202020204" pitchFamily="34" charset="0"/>
              <a:buNone/>
            </a:pPr>
            <a:endParaRPr lang="en-GB" altLang="en-US" sz="2000">
              <a:latin typeface="Arial" panose="020B0604020202020204" pitchFamily="34" charset="0"/>
              <a:cs typeface="Arial" panose="020B0604020202020204" pitchFamily="34" charset="0"/>
            </a:endParaRPr>
          </a:p>
          <a:p>
            <a:r>
              <a:rPr lang="en-GB" altLang="en-US" sz="2000">
                <a:latin typeface="Arial" panose="020B0604020202020204" pitchFamily="34" charset="0"/>
                <a:cs typeface="Arial" panose="020B0604020202020204" pitchFamily="34" charset="0"/>
              </a:rPr>
              <a:t>They would:</a:t>
            </a:r>
          </a:p>
          <a:p>
            <a:pPr lvl="1"/>
            <a:r>
              <a:rPr lang="en-GB" altLang="en-US" sz="2000">
                <a:latin typeface="Arial" panose="020B0604020202020204" pitchFamily="34" charset="0"/>
                <a:cs typeface="Arial" panose="020B0604020202020204" pitchFamily="34" charset="0"/>
              </a:rPr>
              <a:t>Firstly decide whether there is a </a:t>
            </a:r>
            <a:r>
              <a:rPr lang="en-GB" altLang="en-US" sz="2000" b="1">
                <a:latin typeface="Arial" panose="020B0604020202020204" pitchFamily="34" charset="0"/>
                <a:cs typeface="Arial" panose="020B0604020202020204" pitchFamily="34" charset="0"/>
              </a:rPr>
              <a:t>real threat </a:t>
            </a:r>
            <a:r>
              <a:rPr lang="en-GB" altLang="en-US" sz="2000">
                <a:latin typeface="Arial" panose="020B0604020202020204" pitchFamily="34" charset="0"/>
                <a:cs typeface="Arial" panose="020B0604020202020204" pitchFamily="34" charset="0"/>
              </a:rPr>
              <a:t>of torture taking place. This is determined by examining the facts and evidence of the case, for example, whether the individual has suffered torture in the past, has been threatened with torture, or is associated with a group of individuals that have been or are at risk of torture.</a:t>
            </a:r>
          </a:p>
          <a:p>
            <a:pPr lvl="1"/>
            <a:r>
              <a:rPr lang="en-GB" altLang="en-US" sz="2000">
                <a:latin typeface="Arial" panose="020B0604020202020204" pitchFamily="34" charset="0"/>
                <a:cs typeface="Arial" panose="020B0604020202020204" pitchFamily="34" charset="0"/>
              </a:rPr>
              <a:t>Secondly they consider the level of </a:t>
            </a:r>
            <a:r>
              <a:rPr lang="en-GB" altLang="en-US" sz="2000" b="1">
                <a:latin typeface="Arial" panose="020B0604020202020204" pitchFamily="34" charset="0"/>
                <a:cs typeface="Arial" panose="020B0604020202020204" pitchFamily="34" charset="0"/>
              </a:rPr>
              <a:t>severity</a:t>
            </a:r>
            <a:r>
              <a:rPr lang="en-GB" altLang="en-US" sz="2000">
                <a:latin typeface="Arial" panose="020B0604020202020204" pitchFamily="34" charset="0"/>
                <a:cs typeface="Arial" panose="020B0604020202020204" pitchFamily="34" charset="0"/>
              </a:rPr>
              <a:t> of the torture. There must be a minimum level of severity for the case to be considered.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GB" altLang="en-US" sz="3200" b="1">
                <a:latin typeface="Arial" panose="020B0604020202020204" pitchFamily="34" charset="0"/>
                <a:cs typeface="Arial" panose="020B0604020202020204" pitchFamily="34" charset="0"/>
              </a:rPr>
              <a:t>Absolute or not?</a:t>
            </a:r>
          </a:p>
        </p:txBody>
      </p:sp>
      <p:sp>
        <p:nvSpPr>
          <p:cNvPr id="28675" name="Content Placeholder 2"/>
          <p:cNvSpPr>
            <a:spLocks noGrp="1"/>
          </p:cNvSpPr>
          <p:nvPr>
            <p:ph idx="4294967295"/>
          </p:nvPr>
        </p:nvSpPr>
        <p:spPr/>
        <p:txBody>
          <a:bodyPr/>
          <a:lstStyle/>
          <a:p>
            <a:r>
              <a:rPr lang="en-GB" altLang="en-US" sz="2000">
                <a:latin typeface="Arial" panose="020B0604020202020204" pitchFamily="34" charset="0"/>
                <a:cs typeface="Arial" panose="020B0604020202020204" pitchFamily="34" charset="0"/>
              </a:rPr>
              <a:t>If it is determined that the threat of torture is (1) real and (2) presents a severe risk, then the absolute right to be protected from torture will be upheld.</a:t>
            </a:r>
          </a:p>
          <a:p>
            <a:r>
              <a:rPr lang="en-GB" altLang="en-US" sz="2000">
                <a:latin typeface="Arial" panose="020B0604020202020204" pitchFamily="34" charset="0"/>
                <a:cs typeface="Arial" panose="020B0604020202020204" pitchFamily="34" charset="0"/>
              </a:rPr>
              <a:t>Unlike limited human rights, it won’t need to be balanced with the possibility that the individual might commit further crime.</a:t>
            </a:r>
          </a:p>
          <a:p>
            <a:endParaRPr lang="en-GB" altLang="en-US" sz="2000">
              <a:latin typeface="Arial" panose="020B0604020202020204" pitchFamily="34" charset="0"/>
              <a:cs typeface="Arial" panose="020B0604020202020204" pitchFamily="34" charset="0"/>
            </a:endParaRPr>
          </a:p>
          <a:p>
            <a:pPr>
              <a:buFont typeface="Arial" panose="020B0604020202020204" pitchFamily="34" charset="0"/>
              <a:buNone/>
            </a:pPr>
            <a:endParaRPr lang="en-GB" altLang="en-US" sz="2000" i="1">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342900" indent="-342900" algn="ctr">
              <a:buAutoNum type="arabicPeriod"/>
            </a:pPr>
            <a:r>
              <a:rPr lang="en-GB" b="1" dirty="0">
                <a:solidFill>
                  <a:srgbClr val="002060"/>
                </a:solidFill>
              </a:rPr>
              <a:t>Skim read page 42 and 43 then write a paragraph to answer this statement:</a:t>
            </a:r>
          </a:p>
          <a:p>
            <a:pPr algn="ctr"/>
            <a:r>
              <a:rPr lang="en-GB" b="1" dirty="0">
                <a:solidFill>
                  <a:srgbClr val="002060"/>
                </a:solidFill>
              </a:rPr>
              <a:t>‘Human rights should never be limited’</a:t>
            </a:r>
          </a:p>
          <a:p>
            <a:endParaRPr lang="en-GB" dirty="0"/>
          </a:p>
        </p:txBody>
      </p:sp>
    </p:spTree>
    <p:extLst>
      <p:ext uri="{BB962C8B-B14F-4D97-AF65-F5344CB8AC3E}">
        <p14:creationId xmlns:p14="http://schemas.microsoft.com/office/powerpoint/2010/main" val="586236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2512</TotalTime>
  <Words>490</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Corbel</vt:lpstr>
      <vt:lpstr>Tahoma</vt:lpstr>
      <vt:lpstr>Wingdings</vt:lpstr>
      <vt:lpstr>Wingdings 2</vt:lpstr>
      <vt:lpstr>Wingdings 3</vt:lpstr>
      <vt:lpstr>Module</vt:lpstr>
      <vt:lpstr>c/w Balancing Human Rights      </vt:lpstr>
      <vt:lpstr>Key words Taboo</vt:lpstr>
      <vt:lpstr> Task</vt:lpstr>
      <vt:lpstr>PowerPoint Presentation</vt:lpstr>
      <vt:lpstr>Absolute rights</vt:lpstr>
      <vt:lpstr>Absolute or not?</vt:lpstr>
      <vt:lpstr>Absolute or not?</vt:lpstr>
      <vt:lpstr>Absolute or not?</vt:lpstr>
      <vt:lpstr>PowerPoint Presentation</vt:lpstr>
      <vt:lpstr>Balancing Human Rights      </vt:lpstr>
    </vt:vector>
  </TitlesOfParts>
  <Company>Ryde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Employees</dc:title>
  <dc:creator>GodfreD</dc:creator>
  <cp:lastModifiedBy>Craig Thompson</cp:lastModifiedBy>
  <cp:revision>83</cp:revision>
  <dcterms:created xsi:type="dcterms:W3CDTF">2010-09-28T07:58:51Z</dcterms:created>
  <dcterms:modified xsi:type="dcterms:W3CDTF">2020-03-18T07:08:55Z</dcterms:modified>
</cp:coreProperties>
</file>