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5" r:id="rId3"/>
    <p:sldId id="270" r:id="rId4"/>
    <p:sldId id="258" r:id="rId5"/>
    <p:sldId id="272" r:id="rId6"/>
    <p:sldId id="273" r:id="rId7"/>
    <p:sldId id="268" r:id="rId8"/>
    <p:sldId id="269" r:id="rId9"/>
    <p:sldId id="263"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00"/>
    <a:srgbClr val="FF0066"/>
    <a:srgbClr val="990099"/>
    <a:srgbClr val="43E927"/>
    <a:srgbClr val="FF9900"/>
    <a:srgbClr val="00CC00"/>
    <a:srgbClr val="E13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38" autoAdjust="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35" tIns="45718" rIns="91435" bIns="45718"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35" tIns="45718" rIns="91435" bIns="45718" rtlCol="0"/>
          <a:lstStyle>
            <a:lvl1pPr algn="r">
              <a:defRPr sz="1200"/>
            </a:lvl1pPr>
          </a:lstStyle>
          <a:p>
            <a:fld id="{EECF77C6-8C97-41FB-88C6-95E4D22FED8B}" type="datetimeFigureOut">
              <a:rPr lang="en-GB" smtClean="0"/>
              <a:t>18/07/2019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35" tIns="45718" rIns="91435" bIns="45718"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35" tIns="45718" rIns="91435" bIns="45718" rtlCol="0" anchor="b"/>
          <a:lstStyle>
            <a:lvl1pPr algn="r">
              <a:defRPr sz="1200"/>
            </a:lvl1pPr>
          </a:lstStyle>
          <a:p>
            <a:fld id="{9EAE0BD4-88B5-424A-8101-DA8C19154763}" type="slidenum">
              <a:rPr lang="en-GB" smtClean="0"/>
              <a:t>‹#›</a:t>
            </a:fld>
            <a:endParaRPr lang="en-GB"/>
          </a:p>
        </p:txBody>
      </p:sp>
    </p:spTree>
    <p:extLst>
      <p:ext uri="{BB962C8B-B14F-4D97-AF65-F5344CB8AC3E}">
        <p14:creationId xmlns:p14="http://schemas.microsoft.com/office/powerpoint/2010/main" val="203098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35" tIns="45718" rIns="91435" bIns="45718"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35" tIns="45718" rIns="91435" bIns="45718" rtlCol="0"/>
          <a:lstStyle>
            <a:lvl1pPr algn="r">
              <a:defRPr sz="1200"/>
            </a:lvl1pPr>
          </a:lstStyle>
          <a:p>
            <a:fld id="{5C2C0659-5DC7-4304-947E-146C795B30DA}" type="datetimeFigureOut">
              <a:rPr lang="en-GB" smtClean="0"/>
              <a:t>18/07/2019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5" tIns="45718" rIns="91435" bIns="45718"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35" tIns="45718" rIns="91435"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35" tIns="45718" rIns="91435" bIns="45718" rtlCol="0" anchor="b"/>
          <a:lstStyle>
            <a:lvl1pPr algn="r">
              <a:defRPr sz="1200"/>
            </a:lvl1pPr>
          </a:lstStyle>
          <a:p>
            <a:fld id="{B420DB3E-218C-4D65-99D8-1EE9F22803F1}" type="slidenum">
              <a:rPr lang="en-GB" smtClean="0"/>
              <a:t>‹#›</a:t>
            </a:fld>
            <a:endParaRPr lang="en-GB"/>
          </a:p>
        </p:txBody>
      </p:sp>
    </p:spTree>
    <p:extLst>
      <p:ext uri="{BB962C8B-B14F-4D97-AF65-F5344CB8AC3E}">
        <p14:creationId xmlns:p14="http://schemas.microsoft.com/office/powerpoint/2010/main" val="305920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alktofrank.com/drug/legal-high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http://www.classtools.net/education-games-php/fruit_machine </a:t>
            </a:r>
          </a:p>
          <a:p>
            <a:r>
              <a:rPr lang="en-GB" dirty="0" smtClean="0"/>
              <a:t>3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1</a:t>
            </a:fld>
            <a:endParaRPr lang="en-GB"/>
          </a:p>
        </p:txBody>
      </p:sp>
    </p:spTree>
    <p:extLst>
      <p:ext uri="{BB962C8B-B14F-4D97-AF65-F5344CB8AC3E}">
        <p14:creationId xmlns:p14="http://schemas.microsoft.com/office/powerpoint/2010/main" val="48038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2</a:t>
            </a:fld>
            <a:endParaRPr lang="en-GB"/>
          </a:p>
        </p:txBody>
      </p:sp>
    </p:spTree>
    <p:extLst>
      <p:ext uri="{BB962C8B-B14F-4D97-AF65-F5344CB8AC3E}">
        <p14:creationId xmlns:p14="http://schemas.microsoft.com/office/powerpoint/2010/main" val="70118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GB" dirty="0" smtClean="0">
                <a:hlinkClick r:id="rId3"/>
              </a:rPr>
              <a:t>http://www.talktofrank.com/drug/legal-highs</a:t>
            </a:r>
            <a:r>
              <a:rPr lang="en-GB" dirty="0" smtClean="0"/>
              <a:t> </a:t>
            </a:r>
          </a:p>
          <a:p>
            <a:pPr defTabSz="914350">
              <a:defRPr/>
            </a:pPr>
            <a:r>
              <a:rPr lang="en-GB" dirty="0" smtClean="0"/>
              <a:t>10 minutes</a:t>
            </a:r>
          </a:p>
          <a:p>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3</a:t>
            </a:fld>
            <a:endParaRPr lang="en-GB"/>
          </a:p>
        </p:txBody>
      </p:sp>
    </p:spTree>
    <p:extLst>
      <p:ext uri="{BB962C8B-B14F-4D97-AF65-F5344CB8AC3E}">
        <p14:creationId xmlns:p14="http://schemas.microsoft.com/office/powerpoint/2010/main" val="307929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4</a:t>
            </a:fld>
            <a:endParaRPr lang="en-GB"/>
          </a:p>
        </p:txBody>
      </p:sp>
    </p:spTree>
    <p:extLst>
      <p:ext uri="{BB962C8B-B14F-4D97-AF65-F5344CB8AC3E}">
        <p14:creationId xmlns:p14="http://schemas.microsoft.com/office/powerpoint/2010/main" val="131893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5</a:t>
            </a:fld>
            <a:endParaRPr lang="en-GB"/>
          </a:p>
        </p:txBody>
      </p:sp>
    </p:spTree>
    <p:extLst>
      <p:ext uri="{BB962C8B-B14F-4D97-AF65-F5344CB8AC3E}">
        <p14:creationId xmlns:p14="http://schemas.microsoft.com/office/powerpoint/2010/main" val="166816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6</a:t>
            </a:fld>
            <a:endParaRPr lang="en-GB"/>
          </a:p>
        </p:txBody>
      </p:sp>
    </p:spTree>
    <p:extLst>
      <p:ext uri="{BB962C8B-B14F-4D97-AF65-F5344CB8AC3E}">
        <p14:creationId xmlns:p14="http://schemas.microsoft.com/office/powerpoint/2010/main" val="178548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7</a:t>
            </a:fld>
            <a:endParaRPr lang="en-GB"/>
          </a:p>
        </p:txBody>
      </p:sp>
    </p:spTree>
    <p:extLst>
      <p:ext uri="{BB962C8B-B14F-4D97-AF65-F5344CB8AC3E}">
        <p14:creationId xmlns:p14="http://schemas.microsoft.com/office/powerpoint/2010/main" val="11746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8</a:t>
            </a:fld>
            <a:endParaRPr lang="en-GB"/>
          </a:p>
        </p:txBody>
      </p:sp>
    </p:spTree>
    <p:extLst>
      <p:ext uri="{BB962C8B-B14F-4D97-AF65-F5344CB8AC3E}">
        <p14:creationId xmlns:p14="http://schemas.microsoft.com/office/powerpoint/2010/main" val="3533224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a:t>
            </a:r>
            <a:r>
              <a:rPr lang="en-GB" baseline="0" dirty="0" smtClean="0"/>
              <a:t> minutes</a:t>
            </a:r>
            <a:endParaRPr lang="en-GB" dirty="0"/>
          </a:p>
        </p:txBody>
      </p:sp>
      <p:sp>
        <p:nvSpPr>
          <p:cNvPr id="4" name="Slide Number Placeholder 3"/>
          <p:cNvSpPr>
            <a:spLocks noGrp="1"/>
          </p:cNvSpPr>
          <p:nvPr>
            <p:ph type="sldNum" sz="quarter" idx="10"/>
          </p:nvPr>
        </p:nvSpPr>
        <p:spPr/>
        <p:txBody>
          <a:bodyPr/>
          <a:lstStyle/>
          <a:p>
            <a:fld id="{B420DB3E-218C-4D65-99D8-1EE9F22803F1}" type="slidenum">
              <a:rPr lang="en-GB" smtClean="0"/>
              <a:t>9</a:t>
            </a:fld>
            <a:endParaRPr lang="en-GB"/>
          </a:p>
        </p:txBody>
      </p:sp>
    </p:spTree>
    <p:extLst>
      <p:ext uri="{BB962C8B-B14F-4D97-AF65-F5344CB8AC3E}">
        <p14:creationId xmlns:p14="http://schemas.microsoft.com/office/powerpoint/2010/main" val="277737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542A3D-FF9B-4B25-8758-C0977A69D348}"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97891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42A3D-FF9B-4B25-8758-C0977A69D348}"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304384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42A3D-FF9B-4B25-8758-C0977A69D348}"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122566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42A3D-FF9B-4B25-8758-C0977A69D348}"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71158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42A3D-FF9B-4B25-8758-C0977A69D348}"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388868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542A3D-FF9B-4B25-8758-C0977A69D348}"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364807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542A3D-FF9B-4B25-8758-C0977A69D348}" type="datetimeFigureOut">
              <a:rPr lang="en-GB" smtClean="0"/>
              <a:t>18/07/2019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326830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542A3D-FF9B-4B25-8758-C0977A69D348}" type="datetimeFigureOut">
              <a:rPr lang="en-GB" smtClean="0"/>
              <a:t>18/07/2019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101071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42A3D-FF9B-4B25-8758-C0977A69D348}" type="datetimeFigureOut">
              <a:rPr lang="en-GB" smtClean="0"/>
              <a:t>18/07/2019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319847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42A3D-FF9B-4B25-8758-C0977A69D348}"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138860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42A3D-FF9B-4B25-8758-C0977A69D348}"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4D48A-A4D6-4E84-8080-FA3D8D2C449D}" type="slidenum">
              <a:rPr lang="en-GB" smtClean="0"/>
              <a:t>‹#›</a:t>
            </a:fld>
            <a:endParaRPr lang="en-GB"/>
          </a:p>
        </p:txBody>
      </p:sp>
    </p:spTree>
    <p:extLst>
      <p:ext uri="{BB962C8B-B14F-4D97-AF65-F5344CB8AC3E}">
        <p14:creationId xmlns:p14="http://schemas.microsoft.com/office/powerpoint/2010/main" val="28233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42A3D-FF9B-4B25-8758-C0977A69D348}" type="datetimeFigureOut">
              <a:rPr lang="en-GB" smtClean="0"/>
              <a:t>18/07/2019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D48A-A4D6-4E84-8080-FA3D8D2C449D}" type="slidenum">
              <a:rPr lang="en-GB" smtClean="0"/>
              <a:t>‹#›</a:t>
            </a:fld>
            <a:endParaRPr lang="en-GB"/>
          </a:p>
        </p:txBody>
      </p:sp>
    </p:spTree>
    <p:extLst>
      <p:ext uri="{BB962C8B-B14F-4D97-AF65-F5344CB8AC3E}">
        <p14:creationId xmlns:p14="http://schemas.microsoft.com/office/powerpoint/2010/main" val="365120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news/uk-362805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720874" y="620688"/>
            <a:ext cx="7632848" cy="1224136"/>
          </a:xfrm>
          <a:prstGeom prst="roundRect">
            <a:avLst>
              <a:gd name="adj" fmla="val 22892"/>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Comic Sans MS" panose="030F0702030302020204" pitchFamily="66" charset="0"/>
              </a:rPr>
              <a:t>LO: To </a:t>
            </a:r>
            <a:r>
              <a:rPr lang="en-GB" sz="3200" dirty="0" smtClean="0">
                <a:solidFill>
                  <a:schemeClr val="tx1"/>
                </a:solidFill>
                <a:latin typeface="Comic Sans MS" panose="030F0702030302020204" pitchFamily="66" charset="0"/>
              </a:rPr>
              <a:t>explain the </a:t>
            </a:r>
            <a:r>
              <a:rPr lang="en-GB" sz="3200" dirty="0" smtClean="0">
                <a:solidFill>
                  <a:schemeClr val="tx1"/>
                </a:solidFill>
                <a:latin typeface="Comic Sans MS" panose="030F0702030302020204" pitchFamily="66" charset="0"/>
              </a:rPr>
              <a:t>effects of Legal </a:t>
            </a:r>
            <a:r>
              <a:rPr lang="en-GB" sz="3200" dirty="0">
                <a:solidFill>
                  <a:schemeClr val="tx1"/>
                </a:solidFill>
                <a:latin typeface="Comic Sans MS" panose="030F0702030302020204" pitchFamily="66" charset="0"/>
              </a:rPr>
              <a:t>h</a:t>
            </a:r>
            <a:r>
              <a:rPr lang="en-GB" sz="3200" dirty="0" smtClean="0">
                <a:solidFill>
                  <a:schemeClr val="tx1"/>
                </a:solidFill>
                <a:latin typeface="Comic Sans MS" panose="030F0702030302020204" pitchFamily="66" charset="0"/>
              </a:rPr>
              <a:t>ighs</a:t>
            </a:r>
            <a:r>
              <a:rPr lang="en-GB" sz="3200" dirty="0" smtClean="0">
                <a:solidFill>
                  <a:schemeClr val="tx1"/>
                </a:solidFill>
                <a:latin typeface="Comic Sans MS" panose="030F0702030302020204" pitchFamily="66" charset="0"/>
              </a:rPr>
              <a:t>.</a:t>
            </a:r>
            <a:endParaRPr lang="en-GB" sz="3200" dirty="0">
              <a:solidFill>
                <a:schemeClr val="tx1"/>
              </a:solidFill>
              <a:latin typeface="Comic Sans MS" panose="030F0702030302020204" pitchFamily="66" charset="0"/>
            </a:endParaRPr>
          </a:p>
        </p:txBody>
      </p:sp>
      <p:sp>
        <p:nvSpPr>
          <p:cNvPr id="7" name="Rounded Rectangle 6"/>
          <p:cNvSpPr/>
          <p:nvPr/>
        </p:nvSpPr>
        <p:spPr>
          <a:xfrm>
            <a:off x="539552" y="2016224"/>
            <a:ext cx="8136904" cy="2852936"/>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smtClean="0">
                <a:solidFill>
                  <a:srgbClr val="009900"/>
                </a:solidFill>
                <a:latin typeface="Comic Sans MS" panose="030F0702030302020204" pitchFamily="66" charset="0"/>
                <a:sym typeface="Wingdings" panose="05000000000000000000" pitchFamily="2" charset="2"/>
              </a:rPr>
              <a:t>All:</a:t>
            </a:r>
            <a:r>
              <a:rPr lang="en-GB" sz="2600" b="1" dirty="0" smtClean="0">
                <a:solidFill>
                  <a:srgbClr val="009900"/>
                </a:solidFill>
                <a:latin typeface="Comic Sans MS" panose="030F0702030302020204" pitchFamily="66" charset="0"/>
                <a:sym typeface="Wingdings" panose="05000000000000000000" pitchFamily="2" charset="2"/>
              </a:rPr>
              <a:t> </a:t>
            </a:r>
            <a:r>
              <a:rPr lang="en-GB" sz="2600" b="1" dirty="0" smtClean="0">
                <a:solidFill>
                  <a:srgbClr val="009900"/>
                </a:solidFill>
                <a:latin typeface="Comic Sans MS" panose="030F0702030302020204" pitchFamily="66" charset="0"/>
                <a:sym typeface="Wingdings" panose="05000000000000000000" pitchFamily="2" charset="2"/>
              </a:rPr>
              <a:t>I can </a:t>
            </a:r>
            <a:r>
              <a:rPr lang="en-GB" sz="2600" b="1" u="sng" dirty="0" smtClean="0">
                <a:solidFill>
                  <a:srgbClr val="009900"/>
                </a:solidFill>
                <a:latin typeface="Comic Sans MS" panose="030F0702030302020204" pitchFamily="66" charset="0"/>
                <a:sym typeface="Wingdings" panose="05000000000000000000" pitchFamily="2" charset="2"/>
              </a:rPr>
              <a:t>identify</a:t>
            </a:r>
            <a:r>
              <a:rPr lang="en-GB" sz="2600" b="1" dirty="0" smtClean="0">
                <a:solidFill>
                  <a:srgbClr val="009900"/>
                </a:solidFill>
                <a:latin typeface="Comic Sans MS" panose="030F0702030302020204" pitchFamily="66" charset="0"/>
                <a:sym typeface="Wingdings" panose="05000000000000000000" pitchFamily="2" charset="2"/>
              </a:rPr>
              <a:t> what a </a:t>
            </a:r>
            <a:r>
              <a:rPr lang="en-GB" sz="2600" b="1" dirty="0" smtClean="0">
                <a:solidFill>
                  <a:srgbClr val="009900"/>
                </a:solidFill>
                <a:latin typeface="Comic Sans MS" panose="030F0702030302020204" pitchFamily="66" charset="0"/>
                <a:sym typeface="Wingdings" panose="05000000000000000000" pitchFamily="2" charset="2"/>
              </a:rPr>
              <a:t>legal </a:t>
            </a:r>
            <a:r>
              <a:rPr lang="en-GB" sz="2600" b="1" dirty="0">
                <a:solidFill>
                  <a:srgbClr val="009900"/>
                </a:solidFill>
                <a:latin typeface="Comic Sans MS" panose="030F0702030302020204" pitchFamily="66" charset="0"/>
                <a:sym typeface="Wingdings" panose="05000000000000000000" pitchFamily="2" charset="2"/>
              </a:rPr>
              <a:t>h</a:t>
            </a:r>
            <a:r>
              <a:rPr lang="en-GB" sz="2600" b="1" dirty="0" smtClean="0">
                <a:solidFill>
                  <a:srgbClr val="009900"/>
                </a:solidFill>
                <a:latin typeface="Comic Sans MS" panose="030F0702030302020204" pitchFamily="66" charset="0"/>
                <a:sym typeface="Wingdings" panose="05000000000000000000" pitchFamily="2" charset="2"/>
              </a:rPr>
              <a:t>igh is</a:t>
            </a:r>
            <a:endParaRPr lang="en-GB" sz="2600" b="1" dirty="0" smtClean="0">
              <a:solidFill>
                <a:schemeClr val="tx1"/>
              </a:solidFill>
              <a:latin typeface="Comic Sans MS" panose="030F0702030302020204" pitchFamily="66" charset="0"/>
              <a:sym typeface="Wingdings" panose="05000000000000000000" pitchFamily="2" charset="2"/>
            </a:endParaRPr>
          </a:p>
          <a:p>
            <a:endParaRPr lang="en-GB" sz="2600" b="1" dirty="0" smtClean="0">
              <a:solidFill>
                <a:srgbClr val="FF6600"/>
              </a:solidFill>
              <a:latin typeface="Comic Sans MS" panose="030F0702030302020204" pitchFamily="66" charset="0"/>
              <a:sym typeface="Wingdings" panose="05000000000000000000" pitchFamily="2" charset="2"/>
            </a:endParaRPr>
          </a:p>
          <a:p>
            <a:r>
              <a:rPr lang="en-GB" sz="2600" b="1" dirty="0" smtClean="0">
                <a:solidFill>
                  <a:srgbClr val="FF6600"/>
                </a:solidFill>
                <a:latin typeface="Comic Sans MS" panose="030F0702030302020204" pitchFamily="66" charset="0"/>
                <a:sym typeface="Wingdings" panose="05000000000000000000" pitchFamily="2" charset="2"/>
              </a:rPr>
              <a:t>Most: </a:t>
            </a:r>
            <a:r>
              <a:rPr lang="en-GB" sz="2600" b="1" dirty="0" smtClean="0">
                <a:solidFill>
                  <a:srgbClr val="FF6600"/>
                </a:solidFill>
                <a:latin typeface="Comic Sans MS" panose="030F0702030302020204" pitchFamily="66" charset="0"/>
                <a:sym typeface="Wingdings" panose="05000000000000000000" pitchFamily="2" charset="2"/>
              </a:rPr>
              <a:t>I </a:t>
            </a:r>
            <a:r>
              <a:rPr lang="en-GB" sz="2600" b="1" dirty="0" smtClean="0">
                <a:solidFill>
                  <a:srgbClr val="FF6600"/>
                </a:solidFill>
                <a:latin typeface="Comic Sans MS" panose="030F0702030302020204" pitchFamily="66" charset="0"/>
                <a:sym typeface="Wingdings" panose="05000000000000000000" pitchFamily="2" charset="2"/>
              </a:rPr>
              <a:t>can </a:t>
            </a:r>
            <a:r>
              <a:rPr lang="en-GB" sz="2600" b="1" u="sng" dirty="0" smtClean="0">
                <a:solidFill>
                  <a:srgbClr val="FF6600"/>
                </a:solidFill>
                <a:latin typeface="Comic Sans MS" panose="030F0702030302020204" pitchFamily="66" charset="0"/>
                <a:sym typeface="Wingdings" panose="05000000000000000000" pitchFamily="2" charset="2"/>
              </a:rPr>
              <a:t>classify</a:t>
            </a:r>
            <a:r>
              <a:rPr lang="en-GB" sz="2600" b="1" dirty="0" smtClean="0">
                <a:solidFill>
                  <a:srgbClr val="FF6600"/>
                </a:solidFill>
                <a:latin typeface="Comic Sans MS" panose="030F0702030302020204" pitchFamily="66" charset="0"/>
                <a:sym typeface="Wingdings" panose="05000000000000000000" pitchFamily="2" charset="2"/>
              </a:rPr>
              <a:t> the effects, the risks and the laws associated with </a:t>
            </a:r>
            <a:r>
              <a:rPr lang="en-GB" sz="2600" b="1" dirty="0" smtClean="0">
                <a:solidFill>
                  <a:srgbClr val="FF6600"/>
                </a:solidFill>
                <a:latin typeface="Comic Sans MS" panose="030F0702030302020204" pitchFamily="66" charset="0"/>
                <a:sym typeface="Wingdings" panose="05000000000000000000" pitchFamily="2" charset="2"/>
              </a:rPr>
              <a:t>legal highs </a:t>
            </a:r>
            <a:endParaRPr lang="en-GB" sz="2600" b="1" dirty="0" smtClean="0">
              <a:solidFill>
                <a:schemeClr val="tx1"/>
              </a:solidFill>
              <a:latin typeface="Comic Sans MS" panose="030F0702030302020204" pitchFamily="66" charset="0"/>
              <a:sym typeface="Wingdings" panose="05000000000000000000" pitchFamily="2" charset="2"/>
            </a:endParaRPr>
          </a:p>
          <a:p>
            <a:endParaRPr lang="en-GB" sz="2600" b="1" dirty="0" smtClean="0">
              <a:solidFill>
                <a:srgbClr val="FF0000"/>
              </a:solidFill>
              <a:latin typeface="Comic Sans MS" panose="030F0702030302020204" pitchFamily="66" charset="0"/>
              <a:sym typeface="Wingdings" panose="05000000000000000000" pitchFamily="2" charset="2"/>
            </a:endParaRPr>
          </a:p>
          <a:p>
            <a:r>
              <a:rPr lang="en-GB" sz="2600" b="1" dirty="0" smtClean="0">
                <a:solidFill>
                  <a:srgbClr val="FF0000"/>
                </a:solidFill>
                <a:latin typeface="Comic Sans MS" panose="030F0702030302020204" pitchFamily="66" charset="0"/>
                <a:sym typeface="Wingdings" panose="05000000000000000000" pitchFamily="2" charset="2"/>
              </a:rPr>
              <a:t>Challenge </a:t>
            </a:r>
            <a:r>
              <a:rPr lang="en-GB" sz="2600" b="1" dirty="0" smtClean="0">
                <a:solidFill>
                  <a:srgbClr val="FF0000"/>
                </a:solidFill>
                <a:latin typeface="Comic Sans MS" panose="030F0702030302020204" pitchFamily="66" charset="0"/>
                <a:sym typeface="Wingdings" panose="05000000000000000000" pitchFamily="2" charset="2"/>
              </a:rPr>
              <a:t> I can </a:t>
            </a:r>
            <a:r>
              <a:rPr lang="en-GB" sz="2600" b="1" u="sng" dirty="0" smtClean="0">
                <a:solidFill>
                  <a:srgbClr val="FF0000"/>
                </a:solidFill>
                <a:latin typeface="Comic Sans MS" panose="030F0702030302020204" pitchFamily="66" charset="0"/>
                <a:sym typeface="Wingdings" panose="05000000000000000000" pitchFamily="2" charset="2"/>
              </a:rPr>
              <a:t>suggest</a:t>
            </a:r>
            <a:r>
              <a:rPr lang="en-GB" sz="2600" b="1" dirty="0" smtClean="0">
                <a:solidFill>
                  <a:srgbClr val="FF0000"/>
                </a:solidFill>
                <a:latin typeface="Comic Sans MS" panose="030F0702030302020204" pitchFamily="66" charset="0"/>
                <a:sym typeface="Wingdings" panose="05000000000000000000" pitchFamily="2" charset="2"/>
              </a:rPr>
              <a:t> </a:t>
            </a:r>
            <a:r>
              <a:rPr lang="en-GB" sz="2600" b="1" dirty="0" smtClean="0">
                <a:solidFill>
                  <a:srgbClr val="FF0000"/>
                </a:solidFill>
                <a:latin typeface="Comic Sans MS" panose="030F0702030302020204" pitchFamily="66" charset="0"/>
                <a:sym typeface="Wingdings" panose="05000000000000000000" pitchFamily="2" charset="2"/>
              </a:rPr>
              <a:t>the long term effects of an addiction to </a:t>
            </a:r>
            <a:r>
              <a:rPr lang="en-GB" sz="2600" b="1" dirty="0" smtClean="0">
                <a:solidFill>
                  <a:srgbClr val="FF0000"/>
                </a:solidFill>
                <a:latin typeface="Comic Sans MS" panose="030F0702030302020204" pitchFamily="66" charset="0"/>
                <a:sym typeface="Wingdings" panose="05000000000000000000" pitchFamily="2" charset="2"/>
              </a:rPr>
              <a:t>legal </a:t>
            </a:r>
            <a:r>
              <a:rPr lang="en-GB" sz="2600" b="1" dirty="0" smtClean="0">
                <a:solidFill>
                  <a:srgbClr val="FF0000"/>
                </a:solidFill>
                <a:latin typeface="Comic Sans MS" panose="030F0702030302020204" pitchFamily="66" charset="0"/>
                <a:sym typeface="Wingdings" panose="05000000000000000000" pitchFamily="2" charset="2"/>
              </a:rPr>
              <a:t>h</a:t>
            </a:r>
            <a:r>
              <a:rPr lang="en-GB" sz="2600" b="1" dirty="0" smtClean="0">
                <a:solidFill>
                  <a:srgbClr val="FF0000"/>
                </a:solidFill>
                <a:latin typeface="Comic Sans MS" panose="030F0702030302020204" pitchFamily="66" charset="0"/>
                <a:sym typeface="Wingdings" panose="05000000000000000000" pitchFamily="2" charset="2"/>
              </a:rPr>
              <a:t>ighs</a:t>
            </a:r>
            <a:endParaRPr lang="en-GB" sz="2600" b="1" dirty="0">
              <a:solidFill>
                <a:srgbClr val="FF0000"/>
              </a:solidFill>
              <a:latin typeface="Comic Sans MS" panose="030F0702030302020204" pitchFamily="66" charset="0"/>
            </a:endParaRPr>
          </a:p>
        </p:txBody>
      </p:sp>
      <p:sp>
        <p:nvSpPr>
          <p:cNvPr id="8" name="Rounded Rectangle 7"/>
          <p:cNvSpPr/>
          <p:nvPr/>
        </p:nvSpPr>
        <p:spPr>
          <a:xfrm>
            <a:off x="237076" y="4954860"/>
            <a:ext cx="8424936" cy="1817440"/>
          </a:xfrm>
          <a:prstGeom prst="roundRect">
            <a:avLst/>
          </a:prstGeom>
          <a:solidFill>
            <a:srgbClr val="43E9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latin typeface="Comic Sans MS" panose="030F0702030302020204" pitchFamily="66" charset="0"/>
              </a:rPr>
              <a:t>Key Words</a:t>
            </a:r>
            <a:r>
              <a:rPr lang="en-GB" sz="2800" dirty="0" smtClean="0">
                <a:solidFill>
                  <a:schemeClr val="tx1"/>
                </a:solidFill>
                <a:latin typeface="Comic Sans MS" panose="030F0702030302020204" pitchFamily="66" charset="0"/>
              </a:rPr>
              <a:t>:</a:t>
            </a:r>
          </a:p>
          <a:p>
            <a:r>
              <a:rPr lang="en-GB" sz="2800" dirty="0" smtClean="0">
                <a:solidFill>
                  <a:schemeClr val="tx1"/>
                </a:solidFill>
                <a:latin typeface="Comic Sans MS" panose="030F0702030302020204" pitchFamily="66" charset="0"/>
              </a:rPr>
              <a:t>Legal, Illegal</a:t>
            </a:r>
            <a:endParaRPr lang="en-GB" sz="2800" dirty="0" smtClean="0">
              <a:solidFill>
                <a:schemeClr val="tx1"/>
              </a:solidFill>
              <a:latin typeface="Comic Sans MS" panose="030F0702030302020204" pitchFamily="66" charset="0"/>
            </a:endParaRPr>
          </a:p>
          <a:p>
            <a:r>
              <a:rPr lang="en-GB" sz="2800" dirty="0" smtClean="0">
                <a:solidFill>
                  <a:schemeClr val="tx1"/>
                </a:solidFill>
                <a:latin typeface="Comic Sans MS" panose="030F0702030302020204" pitchFamily="66" charset="0"/>
              </a:rPr>
              <a:t>Substance, Addiction</a:t>
            </a:r>
            <a:endParaRPr lang="en-GB" sz="2800" dirty="0">
              <a:solidFill>
                <a:schemeClr val="tx1"/>
              </a:solidFill>
              <a:latin typeface="Comic Sans MS" panose="030F0702030302020204" pitchFamily="66" charset="0"/>
            </a:endParaRPr>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691"/>
          <a:stretch/>
        </p:blipFill>
        <p:spPr bwMode="auto">
          <a:xfrm>
            <a:off x="5148064" y="5181903"/>
            <a:ext cx="254127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99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26"/>
            <a:ext cx="9144000" cy="6835374"/>
          </a:xfrm>
          <a:prstGeom prst="rect">
            <a:avLst/>
          </a:prstGeom>
          <a:solidFill>
            <a:srgbClr val="FF006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963" t="7737" r="22910" b="6251"/>
          <a:stretch/>
        </p:blipFill>
        <p:spPr bwMode="auto">
          <a:xfrm rot="20364004">
            <a:off x="1491034" y="1269137"/>
            <a:ext cx="4363864" cy="333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259" t="8532" r="37977" b="6250"/>
          <a:stretch/>
        </p:blipFill>
        <p:spPr bwMode="auto">
          <a:xfrm>
            <a:off x="5934089" y="22626"/>
            <a:ext cx="3209911" cy="291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690" t="28314" r="28491" b="46875"/>
          <a:stretch/>
        </p:blipFill>
        <p:spPr bwMode="auto">
          <a:xfrm rot="1582536">
            <a:off x="3800270" y="1026242"/>
            <a:ext cx="3761509" cy="90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2253" t="19034" r="25032" b="12608"/>
          <a:stretch/>
        </p:blipFill>
        <p:spPr bwMode="auto">
          <a:xfrm>
            <a:off x="347980" y="3933056"/>
            <a:ext cx="3751872" cy="273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0072" t="16703" r="31824" b="11099"/>
          <a:stretch/>
        </p:blipFill>
        <p:spPr bwMode="auto">
          <a:xfrm rot="849673">
            <a:off x="5457654" y="3288614"/>
            <a:ext cx="3516956" cy="296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3043" t="52694" r="40912" b="13901"/>
          <a:stretch/>
        </p:blipFill>
        <p:spPr bwMode="auto">
          <a:xfrm>
            <a:off x="2835963" y="5383042"/>
            <a:ext cx="3132664" cy="127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47980" y="237943"/>
            <a:ext cx="2639844" cy="12420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Use the newspaper articles to help you predict the topic of today’s lesson!</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8552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sz="4000" dirty="0" smtClean="0">
                <a:solidFill>
                  <a:srgbClr val="990099"/>
                </a:solidFill>
                <a:latin typeface="Comic Sans MS" panose="030F0702030302020204" pitchFamily="66" charset="0"/>
              </a:rPr>
              <a:t>Starter Activity </a:t>
            </a:r>
            <a:r>
              <a:rPr lang="en-GB" sz="4800" dirty="0">
                <a:solidFill>
                  <a:srgbClr val="990099"/>
                </a:solidFill>
                <a:latin typeface="Comic Sans MS" panose="030F0702030302020204" pitchFamily="66" charset="0"/>
                <a:sym typeface="Wingdings" panose="05000000000000000000" pitchFamily="2" charset="2"/>
              </a:rPr>
              <a:t/>
            </a:r>
            <a:br>
              <a:rPr lang="en-GB" sz="4800" dirty="0">
                <a:solidFill>
                  <a:srgbClr val="990099"/>
                </a:solidFill>
                <a:latin typeface="Comic Sans MS" panose="030F0702030302020204" pitchFamily="66" charset="0"/>
                <a:sym typeface="Wingdings" panose="05000000000000000000" pitchFamily="2" charset="2"/>
              </a:rPr>
            </a:br>
            <a:r>
              <a:rPr lang="en-GB" sz="4800" dirty="0" smtClean="0">
                <a:solidFill>
                  <a:srgbClr val="990099"/>
                </a:solidFill>
                <a:latin typeface="Comic Sans MS" panose="030F0702030302020204" pitchFamily="66" charset="0"/>
                <a:sym typeface="Wingdings" panose="05000000000000000000" pitchFamily="2" charset="2"/>
              </a:rPr>
              <a:t> </a:t>
            </a:r>
            <a:r>
              <a:rPr lang="en-GB" sz="4000" dirty="0" smtClean="0">
                <a:solidFill>
                  <a:srgbClr val="990099"/>
                </a:solidFill>
                <a:latin typeface="Comic Sans MS" panose="030F0702030302020204" pitchFamily="66" charset="0"/>
              </a:rPr>
              <a:t>So, what is a Legal High? </a:t>
            </a:r>
            <a:r>
              <a:rPr lang="en-GB" sz="2700" dirty="0" smtClean="0">
                <a:solidFill>
                  <a:srgbClr val="FF0000"/>
                </a:solidFill>
                <a:latin typeface="Comic Sans MS" panose="030F0702030302020204" pitchFamily="66" charset="0"/>
              </a:rPr>
              <a:t>5 Minutes!</a:t>
            </a:r>
            <a:endParaRPr lang="en-GB" sz="2700" dirty="0">
              <a:solidFill>
                <a:srgbClr val="FF0000"/>
              </a:solidFill>
              <a:latin typeface="Comic Sans MS" panose="030F0702030302020204" pitchFamily="66" charset="0"/>
            </a:endParaRPr>
          </a:p>
        </p:txBody>
      </p:sp>
      <p:sp>
        <p:nvSpPr>
          <p:cNvPr id="4" name="TextBox 3"/>
          <p:cNvSpPr txBox="1"/>
          <p:nvPr/>
        </p:nvSpPr>
        <p:spPr>
          <a:xfrm>
            <a:off x="323528" y="1052736"/>
            <a:ext cx="8496944" cy="5447838"/>
          </a:xfrm>
          <a:prstGeom prst="rect">
            <a:avLst/>
          </a:prstGeom>
          <a:noFill/>
        </p:spPr>
        <p:txBody>
          <a:bodyPr wrap="square" rtlCol="0">
            <a:spAutoFit/>
          </a:bodyPr>
          <a:lstStyle/>
          <a:p>
            <a:pPr>
              <a:lnSpc>
                <a:spcPct val="150000"/>
              </a:lnSpc>
            </a:pPr>
            <a:r>
              <a:rPr lang="en-GB" dirty="0" smtClean="0">
                <a:latin typeface="Comic Sans MS" panose="030F0702030302020204" pitchFamily="66" charset="0"/>
              </a:rPr>
              <a:t>A Legal High is a substance that produces a similar effects to illegal  drugs. These new substances are not yet controlled under the Misuse of Drugs Act (1971) and there is often not enough research about them to know about their effects on the human body.</a:t>
            </a:r>
          </a:p>
          <a:p>
            <a:pPr>
              <a:lnSpc>
                <a:spcPct val="150000"/>
              </a:lnSpc>
            </a:pPr>
            <a:endParaRPr lang="en-GB" dirty="0">
              <a:latin typeface="Comic Sans MS" panose="030F0702030302020204" pitchFamily="66" charset="0"/>
            </a:endParaRPr>
          </a:p>
          <a:p>
            <a:pPr>
              <a:lnSpc>
                <a:spcPct val="150000"/>
              </a:lnSpc>
            </a:pPr>
            <a:r>
              <a:rPr lang="en-GB" dirty="0" smtClean="0">
                <a:latin typeface="Comic Sans MS" panose="030F0702030302020204" pitchFamily="66" charset="0"/>
              </a:rPr>
              <a:t>In recent months more and more research is being carried out on ‘legal highs’ to see what their dangers are, and to see whether they should be made illegal. Legal highs cannot be sold for human consumption so they are often sold as different products  (such as plant food) to get around the law.</a:t>
            </a:r>
          </a:p>
          <a:p>
            <a:pPr>
              <a:lnSpc>
                <a:spcPct val="150000"/>
              </a:lnSpc>
            </a:pPr>
            <a:endParaRPr lang="en-GB" dirty="0">
              <a:latin typeface="Comic Sans MS" panose="030F0702030302020204" pitchFamily="66" charset="0"/>
            </a:endParaRPr>
          </a:p>
          <a:p>
            <a:pPr>
              <a:lnSpc>
                <a:spcPct val="150000"/>
              </a:lnSpc>
            </a:pPr>
            <a:r>
              <a:rPr lang="en-GB" dirty="0" smtClean="0">
                <a:latin typeface="Comic Sans MS" panose="030F0702030302020204" pitchFamily="66" charset="0"/>
              </a:rPr>
              <a:t>Just because a substance is sold as ‘legal’ it does not mean that it is safe, you can never really be sure if the legal high that you have bought or been given will cause you harm.</a:t>
            </a:r>
          </a:p>
        </p:txBody>
      </p:sp>
      <p:sp>
        <p:nvSpPr>
          <p:cNvPr id="3" name="Explosion 1 2"/>
          <p:cNvSpPr/>
          <p:nvPr/>
        </p:nvSpPr>
        <p:spPr>
          <a:xfrm>
            <a:off x="683567" y="1268760"/>
            <a:ext cx="7719453" cy="4990150"/>
          </a:xfrm>
          <a:prstGeom prst="irregularSeal1">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Comic Sans MS" panose="030F0702030302020204" pitchFamily="66" charset="0"/>
              </a:rPr>
              <a:t>Find out the information about Legal highs by putting the paragraphs back together!</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019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GB" sz="3600" dirty="0" smtClean="0">
                <a:solidFill>
                  <a:srgbClr val="FF0066"/>
                </a:solidFill>
                <a:latin typeface="Comic Sans MS" panose="030F0702030302020204" pitchFamily="66" charset="0"/>
              </a:rPr>
              <a:t>Alternative Starter </a:t>
            </a:r>
            <a:r>
              <a:rPr lang="en-GB" sz="3600" dirty="0" smtClean="0">
                <a:solidFill>
                  <a:srgbClr val="FF0066"/>
                </a:solidFill>
                <a:latin typeface="Comic Sans MS" panose="030F0702030302020204" pitchFamily="66" charset="0"/>
                <a:sym typeface="Wingdings" panose="05000000000000000000" pitchFamily="2" charset="2"/>
              </a:rPr>
              <a:t> </a:t>
            </a:r>
            <a:r>
              <a:rPr lang="en-GB" sz="3600" dirty="0" smtClean="0">
                <a:solidFill>
                  <a:srgbClr val="FF0066"/>
                </a:solidFill>
                <a:latin typeface="Comic Sans MS" panose="030F0702030302020204" pitchFamily="66" charset="0"/>
              </a:rPr>
              <a:t>You have </a:t>
            </a:r>
            <a:r>
              <a:rPr lang="en-GB" sz="3600" dirty="0">
                <a:solidFill>
                  <a:srgbClr val="FF0066"/>
                </a:solidFill>
                <a:latin typeface="Comic Sans MS" panose="030F0702030302020204" pitchFamily="66" charset="0"/>
              </a:rPr>
              <a:t>3</a:t>
            </a:r>
            <a:r>
              <a:rPr lang="en-GB" sz="3600" dirty="0" smtClean="0">
                <a:solidFill>
                  <a:srgbClr val="FF0066"/>
                </a:solidFill>
                <a:latin typeface="Comic Sans MS" panose="030F0702030302020204" pitchFamily="66" charset="0"/>
              </a:rPr>
              <a:t> minutes to mind-map everything that you already know about drugs!</a:t>
            </a:r>
            <a:endParaRPr lang="en-GB" sz="3600" dirty="0">
              <a:solidFill>
                <a:srgbClr val="FF0066"/>
              </a:solidFill>
              <a:latin typeface="Comic Sans MS" panose="030F0702030302020204"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79261"/>
            <a:ext cx="8568952" cy="477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28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44" y="1556792"/>
            <a:ext cx="8496944" cy="5112568"/>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chemeClr val="tx1"/>
              </a:solidFill>
              <a:latin typeface="Comic Sans MS" panose="030F0702030302020204" pitchFamily="66" charset="0"/>
            </a:endParaRPr>
          </a:p>
          <a:p>
            <a:pPr algn="ctr"/>
            <a:r>
              <a:rPr lang="en-GB" sz="2800" dirty="0" smtClean="0">
                <a:solidFill>
                  <a:schemeClr val="tx1"/>
                </a:solidFill>
                <a:latin typeface="Comic Sans MS" panose="030F0702030302020204" pitchFamily="66" charset="0"/>
              </a:rPr>
              <a:t>Carousel Activity – Success Criteria</a:t>
            </a:r>
          </a:p>
          <a:p>
            <a:pPr algn="ctr"/>
            <a:endParaRPr lang="en-GB" sz="2800" dirty="0">
              <a:solidFill>
                <a:schemeClr val="tx1"/>
              </a:solidFill>
              <a:latin typeface="Comic Sans MS" panose="030F0702030302020204" pitchFamily="66" charset="0"/>
            </a:endParaRPr>
          </a:p>
          <a:p>
            <a:pPr algn="ctr"/>
            <a:r>
              <a:rPr lang="en-GB" sz="2800" dirty="0" smtClean="0">
                <a:solidFill>
                  <a:schemeClr val="tx1"/>
                </a:solidFill>
                <a:latin typeface="Comic Sans MS" panose="030F0702030302020204" pitchFamily="66" charset="0"/>
              </a:rPr>
              <a:t>Your task is to investigate the effects, laws and risks associated with Legal highs, to do this you will have to go around each of the workstations and complete the set activities.</a:t>
            </a:r>
          </a:p>
          <a:p>
            <a:pPr algn="ctr"/>
            <a:endParaRPr lang="en-GB" sz="2800" dirty="0">
              <a:solidFill>
                <a:schemeClr val="tx1"/>
              </a:solidFill>
              <a:latin typeface="Comic Sans MS" panose="030F0702030302020204" pitchFamily="66" charset="0"/>
            </a:endParaRPr>
          </a:p>
          <a:p>
            <a:pPr algn="ctr"/>
            <a:r>
              <a:rPr lang="en-GB" sz="2800" dirty="0" smtClean="0">
                <a:solidFill>
                  <a:schemeClr val="tx1"/>
                </a:solidFill>
                <a:latin typeface="Comic Sans MS" panose="030F0702030302020204" pitchFamily="66" charset="0"/>
              </a:rPr>
              <a:t>You will have 5 minutes on each activity so you must work as a team!</a:t>
            </a:r>
          </a:p>
          <a:p>
            <a:pPr algn="ctr"/>
            <a:endParaRPr lang="en-GB" sz="2800" dirty="0">
              <a:solidFill>
                <a:schemeClr val="tx1"/>
              </a:solidFill>
              <a:latin typeface="Comic Sans MS" panose="030F0702030302020204" pitchFamily="66" charset="0"/>
            </a:endParaRPr>
          </a:p>
          <a:p>
            <a:pPr algn="ctr"/>
            <a:endParaRPr lang="en-GB" sz="2800" dirty="0">
              <a:solidFill>
                <a:schemeClr val="tx1"/>
              </a:solidFill>
              <a:latin typeface="Comic Sans MS" panose="030F0702030302020204" pitchFamily="66" charset="0"/>
            </a:endParaRPr>
          </a:p>
        </p:txBody>
      </p:sp>
      <p:sp>
        <p:nvSpPr>
          <p:cNvPr id="6" name="Flowchart: Punched Tape 5"/>
          <p:cNvSpPr/>
          <p:nvPr/>
        </p:nvSpPr>
        <p:spPr>
          <a:xfrm>
            <a:off x="467544" y="116632"/>
            <a:ext cx="7776864" cy="1286162"/>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FF6600"/>
                </a:solidFill>
                <a:latin typeface="Comic Sans MS" panose="030F0702030302020204" pitchFamily="66" charset="0"/>
                <a:sym typeface="Wingdings" panose="05000000000000000000" pitchFamily="2" charset="2"/>
              </a:rPr>
              <a:t>Most:</a:t>
            </a:r>
            <a:r>
              <a:rPr lang="en-GB" sz="2400" b="1" dirty="0" smtClean="0">
                <a:solidFill>
                  <a:srgbClr val="FF6600"/>
                </a:solidFill>
                <a:latin typeface="Comic Sans MS" panose="030F0702030302020204" pitchFamily="66" charset="0"/>
                <a:sym typeface="Wingdings" panose="05000000000000000000" pitchFamily="2" charset="2"/>
              </a:rPr>
              <a:t> </a:t>
            </a:r>
            <a:r>
              <a:rPr lang="en-GB" sz="2400" b="1" dirty="0">
                <a:solidFill>
                  <a:srgbClr val="FF6600"/>
                </a:solidFill>
                <a:latin typeface="Comic Sans MS" panose="030F0702030302020204" pitchFamily="66" charset="0"/>
                <a:sym typeface="Wingdings" panose="05000000000000000000" pitchFamily="2" charset="2"/>
              </a:rPr>
              <a:t>I can </a:t>
            </a:r>
            <a:r>
              <a:rPr lang="en-GB" sz="2400" b="1" u="sng" dirty="0">
                <a:solidFill>
                  <a:srgbClr val="FF6600"/>
                </a:solidFill>
                <a:latin typeface="Comic Sans MS" panose="030F0702030302020204" pitchFamily="66" charset="0"/>
                <a:sym typeface="Wingdings" panose="05000000000000000000" pitchFamily="2" charset="2"/>
              </a:rPr>
              <a:t>classify</a:t>
            </a:r>
            <a:r>
              <a:rPr lang="en-GB" sz="2400" b="1"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1302846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67544" y="1340768"/>
            <a:ext cx="8280920" cy="5400600"/>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rgbClr val="009900"/>
                </a:solidFill>
                <a:latin typeface="Comic Sans MS" panose="030F0702030302020204" pitchFamily="66" charset="0"/>
                <a:sym typeface="Wingdings" panose="05000000000000000000" pitchFamily="2" charset="2"/>
              </a:rPr>
              <a:t>All:</a:t>
            </a:r>
            <a:r>
              <a:rPr lang="en-GB" sz="3200" b="1" dirty="0" smtClean="0">
                <a:solidFill>
                  <a:srgbClr val="009900"/>
                </a:solidFill>
                <a:latin typeface="Comic Sans MS" panose="030F0702030302020204" pitchFamily="66" charset="0"/>
                <a:sym typeface="Wingdings" panose="05000000000000000000" pitchFamily="2" charset="2"/>
              </a:rPr>
              <a:t> </a:t>
            </a:r>
            <a:r>
              <a:rPr lang="en-GB" sz="3200" b="1" dirty="0" smtClean="0">
                <a:solidFill>
                  <a:srgbClr val="009900"/>
                </a:solidFill>
                <a:latin typeface="Comic Sans MS" panose="030F0702030302020204" pitchFamily="66" charset="0"/>
                <a:sym typeface="Wingdings" panose="05000000000000000000" pitchFamily="2" charset="2"/>
              </a:rPr>
              <a:t>I can </a:t>
            </a:r>
            <a:r>
              <a:rPr lang="en-GB" sz="3200" b="1" u="sng" dirty="0" smtClean="0">
                <a:solidFill>
                  <a:srgbClr val="009900"/>
                </a:solidFill>
                <a:latin typeface="Comic Sans MS" panose="030F0702030302020204" pitchFamily="66" charset="0"/>
                <a:sym typeface="Wingdings" panose="05000000000000000000" pitchFamily="2" charset="2"/>
              </a:rPr>
              <a:t>identify</a:t>
            </a:r>
            <a:r>
              <a:rPr lang="en-GB" sz="3200" b="1" dirty="0" smtClean="0">
                <a:solidFill>
                  <a:srgbClr val="009900"/>
                </a:solidFill>
                <a:latin typeface="Comic Sans MS" panose="030F0702030302020204" pitchFamily="66" charset="0"/>
                <a:sym typeface="Wingdings" panose="05000000000000000000" pitchFamily="2" charset="2"/>
              </a:rPr>
              <a:t> what a Legal </a:t>
            </a:r>
            <a:r>
              <a:rPr lang="en-GB" sz="3200" b="1" dirty="0">
                <a:solidFill>
                  <a:srgbClr val="009900"/>
                </a:solidFill>
                <a:latin typeface="Comic Sans MS" panose="030F0702030302020204" pitchFamily="66" charset="0"/>
                <a:sym typeface="Wingdings" panose="05000000000000000000" pitchFamily="2" charset="2"/>
              </a:rPr>
              <a:t>H</a:t>
            </a:r>
            <a:r>
              <a:rPr lang="en-GB" sz="3200" b="1" dirty="0" smtClean="0">
                <a:solidFill>
                  <a:srgbClr val="009900"/>
                </a:solidFill>
                <a:latin typeface="Comic Sans MS" panose="030F0702030302020204" pitchFamily="66" charset="0"/>
                <a:sym typeface="Wingdings" panose="05000000000000000000" pitchFamily="2" charset="2"/>
              </a:rPr>
              <a:t>igh </a:t>
            </a:r>
            <a:r>
              <a:rPr lang="en-GB" sz="3200" b="1" dirty="0" smtClean="0">
                <a:solidFill>
                  <a:srgbClr val="009900"/>
                </a:solidFill>
                <a:latin typeface="Comic Sans MS" panose="030F0702030302020204" pitchFamily="66" charset="0"/>
                <a:sym typeface="Wingdings" panose="05000000000000000000" pitchFamily="2" charset="2"/>
              </a:rPr>
              <a:t>is</a:t>
            </a:r>
          </a:p>
          <a:p>
            <a:r>
              <a:rPr lang="en-GB" sz="3200" b="1" dirty="0" smtClean="0">
                <a:solidFill>
                  <a:srgbClr val="FF6600"/>
                </a:solidFill>
                <a:latin typeface="Comic Sans MS" panose="030F0702030302020204" pitchFamily="66" charset="0"/>
                <a:sym typeface="Wingdings" panose="05000000000000000000" pitchFamily="2" charset="2"/>
              </a:rPr>
              <a:t>Most:</a:t>
            </a:r>
            <a:r>
              <a:rPr lang="en-GB" sz="3200" b="1" dirty="0" smtClean="0">
                <a:solidFill>
                  <a:srgbClr val="FF6600"/>
                </a:solidFill>
                <a:latin typeface="Comic Sans MS" panose="030F0702030302020204" pitchFamily="66" charset="0"/>
                <a:sym typeface="Wingdings" panose="05000000000000000000" pitchFamily="2" charset="2"/>
              </a:rPr>
              <a:t> </a:t>
            </a:r>
            <a:r>
              <a:rPr lang="en-GB" sz="3200" b="1" dirty="0" smtClean="0">
                <a:solidFill>
                  <a:srgbClr val="FF6600"/>
                </a:solidFill>
                <a:latin typeface="Comic Sans MS" panose="030F0702030302020204" pitchFamily="66" charset="0"/>
                <a:sym typeface="Wingdings" panose="05000000000000000000" pitchFamily="2" charset="2"/>
              </a:rPr>
              <a:t>I can </a:t>
            </a:r>
            <a:r>
              <a:rPr lang="en-GB" sz="3200" b="1" u="sng" dirty="0" smtClean="0">
                <a:solidFill>
                  <a:srgbClr val="FF6600"/>
                </a:solidFill>
                <a:latin typeface="Comic Sans MS" panose="030F0702030302020204" pitchFamily="66" charset="0"/>
                <a:sym typeface="Wingdings" panose="05000000000000000000" pitchFamily="2" charset="2"/>
              </a:rPr>
              <a:t>classify</a:t>
            </a:r>
            <a:r>
              <a:rPr lang="en-GB" sz="3200" b="1" dirty="0" smtClean="0">
                <a:solidFill>
                  <a:srgbClr val="FF6600"/>
                </a:solidFill>
                <a:latin typeface="Comic Sans MS" panose="030F0702030302020204" pitchFamily="66" charset="0"/>
                <a:sym typeface="Wingdings" panose="05000000000000000000" pitchFamily="2" charset="2"/>
              </a:rPr>
              <a:t> the effects, the risks and the laws associated with </a:t>
            </a:r>
            <a:r>
              <a:rPr lang="en-GB" sz="3200" b="1" dirty="0" smtClean="0">
                <a:solidFill>
                  <a:srgbClr val="FF6600"/>
                </a:solidFill>
                <a:latin typeface="Comic Sans MS" panose="030F0702030302020204" pitchFamily="66" charset="0"/>
                <a:sym typeface="Wingdings" panose="05000000000000000000" pitchFamily="2" charset="2"/>
              </a:rPr>
              <a:t>legal highs </a:t>
            </a:r>
          </a:p>
          <a:p>
            <a:r>
              <a:rPr lang="en-GB" sz="3200" b="1" dirty="0" smtClean="0">
                <a:solidFill>
                  <a:srgbClr val="FF0000"/>
                </a:solidFill>
                <a:latin typeface="Comic Sans MS" panose="030F0702030302020204" pitchFamily="66" charset="0"/>
                <a:sym typeface="Wingdings" panose="05000000000000000000" pitchFamily="2" charset="2"/>
              </a:rPr>
              <a:t>Challenge: </a:t>
            </a:r>
            <a:r>
              <a:rPr lang="en-GB" sz="3200" b="1" dirty="0" smtClean="0">
                <a:solidFill>
                  <a:srgbClr val="FF0000"/>
                </a:solidFill>
                <a:latin typeface="Comic Sans MS" panose="030F0702030302020204" pitchFamily="66" charset="0"/>
                <a:sym typeface="Wingdings" panose="05000000000000000000" pitchFamily="2" charset="2"/>
              </a:rPr>
              <a:t>I </a:t>
            </a:r>
            <a:r>
              <a:rPr lang="en-GB" sz="3200" b="1" dirty="0" smtClean="0">
                <a:solidFill>
                  <a:srgbClr val="FF0000"/>
                </a:solidFill>
                <a:latin typeface="Comic Sans MS" panose="030F0702030302020204" pitchFamily="66" charset="0"/>
                <a:sym typeface="Wingdings" panose="05000000000000000000" pitchFamily="2" charset="2"/>
              </a:rPr>
              <a:t>can </a:t>
            </a:r>
            <a:r>
              <a:rPr lang="en-GB" sz="3200" b="1" u="sng" dirty="0" smtClean="0">
                <a:solidFill>
                  <a:srgbClr val="FF0000"/>
                </a:solidFill>
                <a:latin typeface="Comic Sans MS" panose="030F0702030302020204" pitchFamily="66" charset="0"/>
                <a:sym typeface="Wingdings" panose="05000000000000000000" pitchFamily="2" charset="2"/>
              </a:rPr>
              <a:t>suggest</a:t>
            </a:r>
            <a:r>
              <a:rPr lang="en-GB" sz="3200" b="1" dirty="0" smtClean="0">
                <a:solidFill>
                  <a:srgbClr val="FF0000"/>
                </a:solidFill>
                <a:latin typeface="Comic Sans MS" panose="030F0702030302020204" pitchFamily="66" charset="0"/>
                <a:sym typeface="Wingdings" panose="05000000000000000000" pitchFamily="2" charset="2"/>
              </a:rPr>
              <a:t> </a:t>
            </a:r>
            <a:r>
              <a:rPr lang="en-GB" sz="3200" b="1" dirty="0" smtClean="0">
                <a:solidFill>
                  <a:srgbClr val="FF0000"/>
                </a:solidFill>
                <a:latin typeface="Comic Sans MS" panose="030F0702030302020204" pitchFamily="66" charset="0"/>
                <a:sym typeface="Wingdings" panose="05000000000000000000" pitchFamily="2" charset="2"/>
              </a:rPr>
              <a:t>the long term effects of an addiction to l</a:t>
            </a:r>
            <a:r>
              <a:rPr lang="en-GB" sz="3200" b="1" dirty="0" smtClean="0">
                <a:solidFill>
                  <a:srgbClr val="FF0000"/>
                </a:solidFill>
                <a:latin typeface="Comic Sans MS" panose="030F0702030302020204" pitchFamily="66" charset="0"/>
                <a:sym typeface="Wingdings" panose="05000000000000000000" pitchFamily="2" charset="2"/>
              </a:rPr>
              <a:t>egal </a:t>
            </a:r>
            <a:r>
              <a:rPr lang="en-GB" sz="3200" b="1" dirty="0">
                <a:solidFill>
                  <a:srgbClr val="FF0000"/>
                </a:solidFill>
                <a:latin typeface="Comic Sans MS" panose="030F0702030302020204" pitchFamily="66" charset="0"/>
                <a:sym typeface="Wingdings" panose="05000000000000000000" pitchFamily="2" charset="2"/>
              </a:rPr>
              <a:t>h</a:t>
            </a:r>
            <a:r>
              <a:rPr lang="en-GB" sz="3200" b="1" dirty="0" smtClean="0">
                <a:solidFill>
                  <a:srgbClr val="FF0000"/>
                </a:solidFill>
                <a:latin typeface="Comic Sans MS" panose="030F0702030302020204" pitchFamily="66" charset="0"/>
                <a:sym typeface="Wingdings" panose="05000000000000000000" pitchFamily="2" charset="2"/>
              </a:rPr>
              <a:t>ighs</a:t>
            </a:r>
            <a:endParaRPr lang="en-GB" sz="3200" b="1" dirty="0">
              <a:solidFill>
                <a:srgbClr val="FF0000"/>
              </a:solidFill>
              <a:latin typeface="Comic Sans MS" panose="030F0702030302020204" pitchFamily="66" charset="0"/>
            </a:endParaRPr>
          </a:p>
        </p:txBody>
      </p:sp>
      <p:sp>
        <p:nvSpPr>
          <p:cNvPr id="3" name="TextBox 2"/>
          <p:cNvSpPr txBox="1"/>
          <p:nvPr/>
        </p:nvSpPr>
        <p:spPr>
          <a:xfrm>
            <a:off x="1187624" y="548680"/>
            <a:ext cx="6624736" cy="584775"/>
          </a:xfrm>
          <a:prstGeom prst="rect">
            <a:avLst/>
          </a:prstGeom>
          <a:noFill/>
        </p:spPr>
        <p:txBody>
          <a:bodyPr wrap="square" rtlCol="0">
            <a:spAutoFit/>
          </a:bodyPr>
          <a:lstStyle/>
          <a:p>
            <a:pPr algn="ctr"/>
            <a:r>
              <a:rPr lang="en-GB" sz="3200" dirty="0" smtClean="0">
                <a:solidFill>
                  <a:srgbClr val="7030A0"/>
                </a:solidFill>
                <a:latin typeface="Comic Sans MS" panose="030F0702030302020204" pitchFamily="66" charset="0"/>
              </a:rPr>
              <a:t>What have you learned today?</a:t>
            </a:r>
            <a:endParaRPr lang="en-GB" sz="32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38822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latin typeface="Comic Sans MS" panose="030F0702030302020204" pitchFamily="66" charset="0"/>
              </a:rPr>
              <a:t>How has Dean’s addiction to Spice affected his life?</a:t>
            </a:r>
            <a:endParaRPr lang="en-GB" dirty="0">
              <a:solidFill>
                <a:srgbClr val="00B0F0"/>
              </a:solidFill>
              <a:latin typeface="Comic Sans MS" panose="030F0702030302020204" pitchFamily="66" charset="0"/>
            </a:endParaRPr>
          </a:p>
        </p:txBody>
      </p:sp>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86" t="28571" r="40765" b="19047"/>
          <a:stretch/>
        </p:blipFill>
        <p:spPr bwMode="auto">
          <a:xfrm>
            <a:off x="1741714" y="1513113"/>
            <a:ext cx="5965372"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3"/>
          <p:cNvSpPr/>
          <p:nvPr/>
        </p:nvSpPr>
        <p:spPr>
          <a:xfrm>
            <a:off x="6948264" y="1593345"/>
            <a:ext cx="2016224" cy="1656184"/>
          </a:xfrm>
          <a:prstGeom prst="cloud">
            <a:avLst/>
          </a:prstGeom>
          <a:solidFill>
            <a:srgbClr val="43E9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Why did Dean start taking the drug?</a:t>
            </a:r>
            <a:endParaRPr lang="en-GB" sz="1600" dirty="0">
              <a:solidFill>
                <a:schemeClr val="tx1"/>
              </a:solidFill>
              <a:latin typeface="Comic Sans MS" panose="030F0702030302020204" pitchFamily="66" charset="0"/>
            </a:endParaRPr>
          </a:p>
        </p:txBody>
      </p:sp>
      <p:sp>
        <p:nvSpPr>
          <p:cNvPr id="6" name="Cloud 5"/>
          <p:cNvSpPr/>
          <p:nvPr/>
        </p:nvSpPr>
        <p:spPr>
          <a:xfrm>
            <a:off x="6910529" y="4797152"/>
            <a:ext cx="2160240" cy="1800200"/>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How did the drug effect Dean the first time that he smoked it?</a:t>
            </a:r>
            <a:endParaRPr lang="en-GB" sz="1400" dirty="0">
              <a:solidFill>
                <a:schemeClr val="tx1"/>
              </a:solidFill>
              <a:latin typeface="Comic Sans MS" panose="030F0702030302020204" pitchFamily="66" charset="0"/>
            </a:endParaRPr>
          </a:p>
        </p:txBody>
      </p:sp>
      <p:sp>
        <p:nvSpPr>
          <p:cNvPr id="7" name="Cloud 6"/>
          <p:cNvSpPr/>
          <p:nvPr/>
        </p:nvSpPr>
        <p:spPr>
          <a:xfrm>
            <a:off x="44624" y="1460567"/>
            <a:ext cx="2173204" cy="1921740"/>
          </a:xfrm>
          <a:prstGeom prst="clou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How long did it take for Dean to become addicted to Spice?</a:t>
            </a:r>
            <a:endParaRPr lang="en-GB" sz="1400" dirty="0">
              <a:solidFill>
                <a:schemeClr val="tx1"/>
              </a:solidFill>
              <a:latin typeface="Comic Sans MS" panose="030F0702030302020204" pitchFamily="66" charset="0"/>
            </a:endParaRPr>
          </a:p>
        </p:txBody>
      </p:sp>
      <p:sp>
        <p:nvSpPr>
          <p:cNvPr id="8" name="Cloud 7"/>
          <p:cNvSpPr/>
          <p:nvPr/>
        </p:nvSpPr>
        <p:spPr>
          <a:xfrm>
            <a:off x="123114" y="4689140"/>
            <a:ext cx="2016224" cy="1656184"/>
          </a:xfrm>
          <a:prstGeom prst="cloud">
            <a:avLst/>
          </a:prstGeom>
          <a:solidFill>
            <a:srgbClr val="E13F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Why does Dean smoke Spice?</a:t>
            </a:r>
            <a:endParaRPr lang="en-GB" sz="1600" dirty="0">
              <a:solidFill>
                <a:schemeClr val="tx1"/>
              </a:solidFill>
              <a:latin typeface="Comic Sans MS" panose="030F0702030302020204" pitchFamily="66" charset="0"/>
            </a:endParaRPr>
          </a:p>
        </p:txBody>
      </p:sp>
      <p:sp>
        <p:nvSpPr>
          <p:cNvPr id="5" name="Right Arrow 4"/>
          <p:cNvSpPr/>
          <p:nvPr/>
        </p:nvSpPr>
        <p:spPr>
          <a:xfrm>
            <a:off x="7308304" y="3415248"/>
            <a:ext cx="1656184" cy="7935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After</a:t>
            </a:r>
            <a:endParaRPr lang="en-GB" dirty="0">
              <a:solidFill>
                <a:schemeClr val="tx1"/>
              </a:solidFill>
              <a:latin typeface="Comic Sans MS" panose="030F0702030302020204" pitchFamily="66" charset="0"/>
            </a:endParaRPr>
          </a:p>
        </p:txBody>
      </p:sp>
      <p:sp>
        <p:nvSpPr>
          <p:cNvPr id="9" name="Left Arrow 8"/>
          <p:cNvSpPr/>
          <p:nvPr/>
        </p:nvSpPr>
        <p:spPr>
          <a:xfrm>
            <a:off x="359532" y="3382307"/>
            <a:ext cx="1656184" cy="826486"/>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Before</a:t>
            </a:r>
            <a:endParaRPr lang="en-GB" dirty="0">
              <a:solidFill>
                <a:schemeClr val="tx1"/>
              </a:solidFill>
              <a:latin typeface="Comic Sans MS" panose="030F0702030302020204" pitchFamily="66" charset="0"/>
            </a:endParaRPr>
          </a:p>
        </p:txBody>
      </p:sp>
      <p:sp>
        <p:nvSpPr>
          <p:cNvPr id="10" name="Flowchart: Punched Tape 9"/>
          <p:cNvSpPr/>
          <p:nvPr/>
        </p:nvSpPr>
        <p:spPr>
          <a:xfrm>
            <a:off x="2708176" y="5344886"/>
            <a:ext cx="3808040" cy="1252466"/>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FF0000"/>
                </a:solidFill>
                <a:latin typeface="Comic Sans MS" panose="030F0702030302020204" pitchFamily="66" charset="0"/>
                <a:sym typeface="Wingdings" panose="05000000000000000000" pitchFamily="2" charset="2"/>
              </a:rPr>
              <a:t>Challenge  I can </a:t>
            </a:r>
            <a:r>
              <a:rPr lang="en-GB" sz="1400" b="1" u="sng" dirty="0" smtClean="0">
                <a:solidFill>
                  <a:srgbClr val="FF0000"/>
                </a:solidFill>
                <a:latin typeface="Comic Sans MS" panose="030F0702030302020204" pitchFamily="66" charset="0"/>
                <a:sym typeface="Wingdings" panose="05000000000000000000" pitchFamily="2" charset="2"/>
              </a:rPr>
              <a:t>suggest</a:t>
            </a:r>
            <a:r>
              <a:rPr lang="en-GB" sz="1400" b="1" dirty="0" smtClean="0">
                <a:solidFill>
                  <a:srgbClr val="FF0000"/>
                </a:solidFill>
                <a:latin typeface="Comic Sans MS" panose="030F0702030302020204" pitchFamily="66" charset="0"/>
                <a:sym typeface="Wingdings" panose="05000000000000000000" pitchFamily="2" charset="2"/>
              </a:rPr>
              <a:t> </a:t>
            </a:r>
            <a:r>
              <a:rPr lang="en-GB" sz="1400" b="1" dirty="0">
                <a:solidFill>
                  <a:srgbClr val="FF0000"/>
                </a:solidFill>
                <a:latin typeface="Comic Sans MS" panose="030F0702030302020204" pitchFamily="66" charset="0"/>
                <a:sym typeface="Wingdings" panose="05000000000000000000" pitchFamily="2" charset="2"/>
              </a:rPr>
              <a:t>the long term effects of an addiction to </a:t>
            </a:r>
            <a:r>
              <a:rPr lang="en-GB" sz="1400" b="1" dirty="0">
                <a:solidFill>
                  <a:srgbClr val="FF0000"/>
                </a:solidFill>
                <a:latin typeface="Comic Sans MS" panose="030F0702030302020204" pitchFamily="66" charset="0"/>
                <a:sym typeface="Wingdings" panose="05000000000000000000" pitchFamily="2" charset="2"/>
              </a:rPr>
              <a:t>l</a:t>
            </a:r>
            <a:r>
              <a:rPr lang="en-GB" sz="1400" b="1" dirty="0" smtClean="0">
                <a:solidFill>
                  <a:srgbClr val="FF0000"/>
                </a:solidFill>
                <a:latin typeface="Comic Sans MS" panose="030F0702030302020204" pitchFamily="66" charset="0"/>
                <a:sym typeface="Wingdings" panose="05000000000000000000" pitchFamily="2" charset="2"/>
              </a:rPr>
              <a:t>egal </a:t>
            </a:r>
            <a:r>
              <a:rPr lang="en-GB" sz="1400" b="1" dirty="0">
                <a:solidFill>
                  <a:srgbClr val="FF0000"/>
                </a:solidFill>
                <a:latin typeface="Comic Sans MS" panose="030F0702030302020204" pitchFamily="66" charset="0"/>
                <a:sym typeface="Wingdings" panose="05000000000000000000" pitchFamily="2" charset="2"/>
              </a:rPr>
              <a:t>h</a:t>
            </a:r>
            <a:r>
              <a:rPr lang="en-GB" sz="1400" b="1" dirty="0" smtClean="0">
                <a:solidFill>
                  <a:srgbClr val="FF0000"/>
                </a:solidFill>
                <a:latin typeface="Comic Sans MS" panose="030F0702030302020204" pitchFamily="66" charset="0"/>
                <a:sym typeface="Wingdings" panose="05000000000000000000" pitchFamily="2" charset="2"/>
              </a:rPr>
              <a:t>ighs </a:t>
            </a:r>
            <a:endParaRPr lang="en-GB"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991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548680"/>
            <a:ext cx="5184576" cy="1143000"/>
          </a:xfrm>
        </p:spPr>
        <p:txBody>
          <a:bodyPr>
            <a:noAutofit/>
          </a:bodyPr>
          <a:lstStyle/>
          <a:p>
            <a:r>
              <a:rPr lang="en-GB" sz="3200" b="1" dirty="0" smtClean="0">
                <a:latin typeface="Comic Sans MS" panose="030F0702030302020204" pitchFamily="66" charset="0"/>
              </a:rPr>
              <a:t>Extension </a:t>
            </a:r>
            <a:r>
              <a:rPr lang="en-GB" sz="3200" b="1" dirty="0" smtClean="0">
                <a:latin typeface="Comic Sans MS" panose="030F0702030302020204" pitchFamily="66" charset="0"/>
                <a:sym typeface="Wingdings" panose="05000000000000000000" pitchFamily="2" charset="2"/>
              </a:rPr>
              <a:t> </a:t>
            </a:r>
            <a:r>
              <a:rPr lang="en-GB" sz="3200" b="1" dirty="0" smtClean="0">
                <a:latin typeface="Comic Sans MS" panose="030F0702030302020204" pitchFamily="66" charset="0"/>
              </a:rPr>
              <a:t>Dean’s Addiction to Spice</a:t>
            </a: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000" dirty="0" smtClean="0">
                <a:solidFill>
                  <a:schemeClr val="bg1"/>
                </a:solidFill>
                <a:latin typeface="Comic Sans MS" panose="030F0702030302020204" pitchFamily="66" charset="0"/>
              </a:rPr>
              <a:t>Using the ideas that we discussed complete your table about Dean’s lifestyle now that he is addicted to Spice.</a:t>
            </a:r>
            <a:endParaRPr lang="en-GB" sz="2000"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51264490"/>
              </p:ext>
            </p:extLst>
          </p:nvPr>
        </p:nvGraphicFramePr>
        <p:xfrm>
          <a:off x="323528" y="2204864"/>
          <a:ext cx="8568951" cy="4391020"/>
        </p:xfrm>
        <a:graphic>
          <a:graphicData uri="http://schemas.openxmlformats.org/drawingml/2006/table">
            <a:tbl>
              <a:tblPr firstRow="1" bandRow="1">
                <a:tableStyleId>{F5AB1C69-6EDB-4FF4-983F-18BD219EF322}</a:tableStyleId>
              </a:tblPr>
              <a:tblGrid>
                <a:gridCol w="2856317">
                  <a:extLst>
                    <a:ext uri="{9D8B030D-6E8A-4147-A177-3AD203B41FA5}">
                      <a16:colId xmlns:a16="http://schemas.microsoft.com/office/drawing/2014/main" val="20000"/>
                    </a:ext>
                  </a:extLst>
                </a:gridCol>
                <a:gridCol w="2856317">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504056">
                <a:tc>
                  <a:txBody>
                    <a:bodyPr/>
                    <a:lstStyle/>
                    <a:p>
                      <a:r>
                        <a:rPr lang="en-GB" b="0" dirty="0" smtClean="0">
                          <a:solidFill>
                            <a:schemeClr val="tx1"/>
                          </a:solidFill>
                          <a:latin typeface="Comic Sans MS" panose="030F0702030302020204" pitchFamily="66" charset="0"/>
                        </a:rPr>
                        <a:t>Before Dean’s Addiction</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0" dirty="0" smtClean="0">
                          <a:solidFill>
                            <a:schemeClr val="tx1"/>
                          </a:solidFill>
                          <a:latin typeface="Comic Sans MS" panose="030F0702030302020204" pitchFamily="66" charset="0"/>
                        </a:rPr>
                        <a:t>Dean’s Current</a:t>
                      </a:r>
                      <a:r>
                        <a:rPr lang="en-GB" b="0" baseline="0" dirty="0" smtClean="0">
                          <a:solidFill>
                            <a:schemeClr val="tx1"/>
                          </a:solidFill>
                          <a:latin typeface="Comic Sans MS" panose="030F0702030302020204" pitchFamily="66" charset="0"/>
                        </a:rPr>
                        <a:t> Lifestyle</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0" dirty="0" smtClean="0">
                          <a:solidFill>
                            <a:schemeClr val="tx1"/>
                          </a:solidFill>
                          <a:latin typeface="Comic Sans MS" panose="030F0702030302020204" pitchFamily="66" charset="0"/>
                        </a:rPr>
                        <a:t>The Future for Dean</a:t>
                      </a:r>
                      <a:endParaRPr lang="en-GB"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8696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44" t="32540" r="41435" b="16666"/>
          <a:stretch/>
        </p:blipFill>
        <p:spPr bwMode="auto">
          <a:xfrm>
            <a:off x="6084168" y="188640"/>
            <a:ext cx="2853386" cy="182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 y="0"/>
            <a:ext cx="91303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39552" y="3429000"/>
            <a:ext cx="3888432" cy="31683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B0F0"/>
                </a:solidFill>
                <a:latin typeface="Comic Sans MS" panose="030F0702030302020204" pitchFamily="66" charset="0"/>
              </a:rPr>
              <a:t>Write down four things </a:t>
            </a:r>
            <a:r>
              <a:rPr lang="en-GB" sz="2000" b="1" dirty="0" smtClean="0">
                <a:solidFill>
                  <a:srgbClr val="00B0F0"/>
                </a:solidFill>
                <a:latin typeface="Comic Sans MS" panose="030F0702030302020204" pitchFamily="66" charset="0"/>
              </a:rPr>
              <a:t>that you have learnt this lesson!</a:t>
            </a:r>
          </a:p>
          <a:p>
            <a:pPr algn="ctr"/>
            <a:endParaRPr lang="en-GB" sz="2000" b="1" dirty="0">
              <a:solidFill>
                <a:srgbClr val="00B0F0"/>
              </a:solidFill>
              <a:latin typeface="Comic Sans MS" panose="030F0702030302020204" pitchFamily="66" charset="0"/>
            </a:endParaRPr>
          </a:p>
          <a:p>
            <a:pPr algn="ctr"/>
            <a:r>
              <a:rPr lang="en-GB" sz="2000" b="1" dirty="0" smtClean="0">
                <a:solidFill>
                  <a:srgbClr val="00B0F0"/>
                </a:solidFill>
                <a:latin typeface="Comic Sans MS" panose="030F0702030302020204" pitchFamily="66" charset="0"/>
              </a:rPr>
              <a:t> Come up with one challenging </a:t>
            </a:r>
            <a:r>
              <a:rPr lang="en-GB" sz="2000" b="1" dirty="0" smtClean="0">
                <a:solidFill>
                  <a:srgbClr val="00B0F0"/>
                </a:solidFill>
                <a:latin typeface="Comic Sans MS" panose="030F0702030302020204" pitchFamily="66" charset="0"/>
              </a:rPr>
              <a:t>question for someone else in the class.</a:t>
            </a:r>
            <a:endParaRPr lang="en-GB" sz="2000" b="1"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149216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527</Words>
  <Application>Microsoft Office PowerPoint</Application>
  <PresentationFormat>On-screen Show (4:3)</PresentationFormat>
  <Paragraphs>64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Wingdings</vt:lpstr>
      <vt:lpstr>Office Theme</vt:lpstr>
      <vt:lpstr>PowerPoint Presentation</vt:lpstr>
      <vt:lpstr>PowerPoint Presentation</vt:lpstr>
      <vt:lpstr>Starter Activity   So, what is a Legal High? 5 Minutes!</vt:lpstr>
      <vt:lpstr>Alternative Starter  You have 3 minutes to mind-map everything that you already know about drugs!</vt:lpstr>
      <vt:lpstr>PowerPoint Presentation</vt:lpstr>
      <vt:lpstr>PowerPoint Presentation</vt:lpstr>
      <vt:lpstr>How has Dean’s addiction to Spice affected his life?</vt:lpstr>
      <vt:lpstr>Extension  Dean’s Addiction to Spice Using the ideas that we discussed complete your table about Dean’s lifestyle now that he is addicted to Spice.</vt:lpstr>
      <vt:lpstr>PowerPoint Presentation</vt:lpstr>
    </vt:vector>
  </TitlesOfParts>
  <Company>Cheddar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(Image based)</dc:title>
  <dc:creator>Daisy Lewis</dc:creator>
  <cp:lastModifiedBy>Gibson, K</cp:lastModifiedBy>
  <cp:revision>23</cp:revision>
  <cp:lastPrinted>2016-05-18T12:21:20Z</cp:lastPrinted>
  <dcterms:created xsi:type="dcterms:W3CDTF">2016-05-16T20:47:39Z</dcterms:created>
  <dcterms:modified xsi:type="dcterms:W3CDTF">2019-07-18T09:49:36Z</dcterms:modified>
</cp:coreProperties>
</file>