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1" r:id="rId3"/>
    <p:sldId id="268" r:id="rId4"/>
    <p:sldId id="267" r:id="rId5"/>
    <p:sldId id="256" r:id="rId6"/>
    <p:sldId id="257" r:id="rId7"/>
    <p:sldId id="258" r:id="rId8"/>
    <p:sldId id="259" r:id="rId9"/>
    <p:sldId id="263" r:id="rId10"/>
    <p:sldId id="264" r:id="rId11"/>
    <p:sldId id="265" r:id="rId12"/>
    <p:sldId id="266" r:id="rId13"/>
    <p:sldId id="260" r:id="rId14"/>
    <p:sldId id="269" r:id="rId15"/>
    <p:sldId id="270" r:id="rId16"/>
    <p:sldId id="271" r:id="rId17"/>
    <p:sldId id="262" r:id="rId18"/>
    <p:sldId id="273" r:id="rId19"/>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E34"/>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2076"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5FB8490-E171-4997-AB7D-53273341AB25}"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294124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FB8490-E171-4997-AB7D-53273341AB25}"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54491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FB8490-E171-4997-AB7D-53273341AB25}"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50557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FB8490-E171-4997-AB7D-53273341AB25}"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420974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B8490-E171-4997-AB7D-53273341AB25}" type="datetimeFigureOut">
              <a:rPr lang="en-GB" smtClean="0"/>
              <a:t>18/07/2019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43690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5FB8490-E171-4997-AB7D-53273341AB25}"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400117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5FB8490-E171-4997-AB7D-53273341AB25}" type="datetimeFigureOut">
              <a:rPr lang="en-GB" smtClean="0"/>
              <a:t>18/07/2019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323690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FB8490-E171-4997-AB7D-53273341AB25}" type="datetimeFigureOut">
              <a:rPr lang="en-GB" smtClean="0"/>
              <a:t>18/07/2019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67324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B8490-E171-4997-AB7D-53273341AB25}" type="datetimeFigureOut">
              <a:rPr lang="en-GB" smtClean="0"/>
              <a:t>18/07/2019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21625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B8490-E171-4997-AB7D-53273341AB25}"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269869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B8490-E171-4997-AB7D-53273341AB25}" type="datetimeFigureOut">
              <a:rPr lang="en-GB" smtClean="0"/>
              <a:t>18/07/2019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B166B-7252-426B-AD63-CD411FC51EF1}" type="slidenum">
              <a:rPr lang="en-GB" smtClean="0"/>
              <a:t>‹#›</a:t>
            </a:fld>
            <a:endParaRPr lang="en-GB"/>
          </a:p>
        </p:txBody>
      </p:sp>
    </p:spTree>
    <p:extLst>
      <p:ext uri="{BB962C8B-B14F-4D97-AF65-F5344CB8AC3E}">
        <p14:creationId xmlns:p14="http://schemas.microsoft.com/office/powerpoint/2010/main" val="14103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5FB8490-E171-4997-AB7D-53273341AB25}" type="datetimeFigureOut">
              <a:rPr lang="en-GB" smtClean="0"/>
              <a:t>18/07/2019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29B166B-7252-426B-AD63-CD411FC51EF1}" type="slidenum">
              <a:rPr lang="en-GB" smtClean="0"/>
              <a:t>‹#›</a:t>
            </a:fld>
            <a:endParaRPr lang="en-GB"/>
          </a:p>
        </p:txBody>
      </p:sp>
    </p:spTree>
    <p:extLst>
      <p:ext uri="{BB962C8B-B14F-4D97-AF65-F5344CB8AC3E}">
        <p14:creationId xmlns:p14="http://schemas.microsoft.com/office/powerpoint/2010/main" val="327469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bc.co.uk/news/uk-3628050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260648" y="179512"/>
            <a:ext cx="6408712" cy="2808312"/>
          </a:xfrm>
          <a:prstGeom prst="rect">
            <a:avLst/>
          </a:prstGeom>
          <a:solidFill>
            <a:srgbClr val="00B0F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latin typeface="Comic Sans MS" panose="030F0702030302020204" pitchFamily="66" charset="0"/>
              </a:rPr>
              <a:t>Hypothesise</a:t>
            </a:r>
          </a:p>
          <a:p>
            <a:pPr algn="ctr"/>
            <a:endParaRPr lang="en-GB" sz="1000" dirty="0" smtClean="0">
              <a:solidFill>
                <a:schemeClr val="tx1"/>
              </a:solidFill>
              <a:latin typeface="Comic Sans MS" panose="030F0702030302020204" pitchFamily="66" charset="0"/>
            </a:endParaRPr>
          </a:p>
          <a:p>
            <a:pPr algn="ctr"/>
            <a:r>
              <a:rPr lang="en-GB" sz="3200" dirty="0" smtClean="0">
                <a:solidFill>
                  <a:schemeClr val="tx1"/>
                </a:solidFill>
                <a:latin typeface="Comic Sans MS" panose="030F0702030302020204" pitchFamily="66" charset="0"/>
              </a:rPr>
              <a:t>Making a prediction about something based on limited evidence</a:t>
            </a:r>
            <a:endParaRPr lang="en-GB" sz="3200" dirty="0">
              <a:solidFill>
                <a:schemeClr val="tx1"/>
              </a:solidFill>
              <a:latin typeface="Comic Sans MS" panose="030F0702030302020204" pitchFamily="66" charset="0"/>
            </a:endParaRPr>
          </a:p>
        </p:txBody>
      </p:sp>
      <p:sp>
        <p:nvSpPr>
          <p:cNvPr id="5" name="Rectangle 4"/>
          <p:cNvSpPr/>
          <p:nvPr/>
        </p:nvSpPr>
        <p:spPr>
          <a:xfrm>
            <a:off x="280070" y="3203848"/>
            <a:ext cx="6408712" cy="2808312"/>
          </a:xfrm>
          <a:prstGeom prst="rect">
            <a:avLst/>
          </a:pr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latin typeface="Comic Sans MS" panose="030F0702030302020204" pitchFamily="66" charset="0"/>
              </a:rPr>
              <a:t>Classify</a:t>
            </a:r>
          </a:p>
          <a:p>
            <a:pPr algn="ctr"/>
            <a:r>
              <a:rPr lang="en-GB" sz="3200" dirty="0" smtClean="0">
                <a:solidFill>
                  <a:schemeClr val="tx1"/>
                </a:solidFill>
                <a:latin typeface="Comic Sans MS" panose="030F0702030302020204" pitchFamily="66" charset="0"/>
              </a:rPr>
              <a:t>To arrange a group people or things according to their shared qualities</a:t>
            </a:r>
          </a:p>
        </p:txBody>
      </p:sp>
      <p:sp>
        <p:nvSpPr>
          <p:cNvPr id="6" name="Rectangle 5"/>
          <p:cNvSpPr/>
          <p:nvPr/>
        </p:nvSpPr>
        <p:spPr>
          <a:xfrm>
            <a:off x="280070" y="6285012"/>
            <a:ext cx="6408712" cy="2808312"/>
          </a:xfrm>
          <a:prstGeom prst="rect">
            <a:avLst/>
          </a:prstGeom>
          <a:solidFill>
            <a:srgbClr val="12DE34"/>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tx1"/>
                </a:solidFill>
                <a:latin typeface="Comic Sans MS" panose="030F0702030302020204" pitchFamily="66" charset="0"/>
              </a:rPr>
              <a:t>Identify</a:t>
            </a:r>
          </a:p>
          <a:p>
            <a:pPr algn="ctr"/>
            <a:r>
              <a:rPr lang="en-GB" sz="3200" dirty="0" smtClean="0">
                <a:solidFill>
                  <a:schemeClr val="tx1"/>
                </a:solidFill>
                <a:latin typeface="Comic Sans MS" panose="030F0702030302020204" pitchFamily="66" charset="0"/>
              </a:rPr>
              <a:t>To recognise something for what it is</a:t>
            </a:r>
          </a:p>
        </p:txBody>
      </p:sp>
    </p:spTree>
    <p:extLst>
      <p:ext uri="{BB962C8B-B14F-4D97-AF65-F5344CB8AC3E}">
        <p14:creationId xmlns:p14="http://schemas.microsoft.com/office/powerpoint/2010/main" val="187228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6500"/>
            <a:ext cx="3429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75" t="6193"/>
          <a:stretch/>
        </p:blipFill>
        <p:spPr bwMode="auto">
          <a:xfrm>
            <a:off x="0" y="2762250"/>
            <a:ext cx="4122217" cy="350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2895600" cy="536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364088"/>
            <a:ext cx="3429000" cy="377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0" y="0"/>
            <a:ext cx="3966270" cy="268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001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3657"/>
            <a:ext cx="6857999" cy="912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869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281"/>
            <a:ext cx="6858000" cy="911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5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08" y="0"/>
            <a:ext cx="6172200" cy="1524000"/>
          </a:xfrm>
        </p:spPr>
        <p:txBody>
          <a:bodyPr>
            <a:normAutofit fontScale="90000"/>
          </a:bodyPr>
          <a:lstStyle/>
          <a:p>
            <a:r>
              <a:rPr lang="en-GB" sz="3600" u="sng" dirty="0" smtClean="0">
                <a:solidFill>
                  <a:srgbClr val="FF33CC"/>
                </a:solidFill>
                <a:latin typeface="Comic Sans MS" panose="030F0702030302020204" pitchFamily="66" charset="0"/>
              </a:rPr>
              <a:t>Workstation 3 </a:t>
            </a:r>
            <a:r>
              <a:rPr lang="en-GB" sz="3600" dirty="0" smtClean="0">
                <a:solidFill>
                  <a:srgbClr val="FF33CC"/>
                </a:solidFill>
                <a:latin typeface="Comic Sans MS" panose="030F0702030302020204" pitchFamily="66" charset="0"/>
              </a:rPr>
              <a:t/>
            </a:r>
            <a:br>
              <a:rPr lang="en-GB" sz="3600" dirty="0" smtClean="0">
                <a:solidFill>
                  <a:srgbClr val="FF33CC"/>
                </a:solidFill>
                <a:latin typeface="Comic Sans MS" panose="030F0702030302020204" pitchFamily="66" charset="0"/>
              </a:rPr>
            </a:br>
            <a:r>
              <a:rPr lang="en-GB" sz="3600" dirty="0" smtClean="0">
                <a:solidFill>
                  <a:srgbClr val="FF33CC"/>
                </a:solidFill>
                <a:latin typeface="Comic Sans MS" panose="030F0702030302020204" pitchFamily="66" charset="0"/>
              </a:rPr>
              <a:t>The Laws Associated with Legal Highs</a:t>
            </a:r>
            <a:endParaRPr lang="en-GB" sz="3600" dirty="0">
              <a:solidFill>
                <a:srgbClr val="FF33CC"/>
              </a:solidFill>
              <a:latin typeface="Comic Sans MS" panose="030F0702030302020204" pitchFamily="66" charset="0"/>
            </a:endParaRPr>
          </a:p>
        </p:txBody>
      </p:sp>
      <p:sp>
        <p:nvSpPr>
          <p:cNvPr id="3" name="Content Placeholder 2"/>
          <p:cNvSpPr>
            <a:spLocks noGrp="1"/>
          </p:cNvSpPr>
          <p:nvPr>
            <p:ph idx="1"/>
          </p:nvPr>
        </p:nvSpPr>
        <p:spPr>
          <a:xfrm>
            <a:off x="342900" y="1619673"/>
            <a:ext cx="6172200" cy="6048671"/>
          </a:xfrm>
        </p:spPr>
        <p:txBody>
          <a:bodyPr>
            <a:normAutofit fontScale="77500" lnSpcReduction="20000"/>
          </a:bodyPr>
          <a:lstStyle/>
          <a:p>
            <a:pPr marL="0" indent="0">
              <a:lnSpc>
                <a:spcPct val="120000"/>
              </a:lnSpc>
              <a:buNone/>
            </a:pPr>
            <a:r>
              <a:rPr lang="en-GB" sz="2300" dirty="0" smtClean="0">
                <a:latin typeface="Comic Sans MS" panose="030F0702030302020204" pitchFamily="66" charset="0"/>
              </a:rPr>
              <a:t>Just </a:t>
            </a:r>
            <a:r>
              <a:rPr lang="en-GB" sz="2300" dirty="0">
                <a:latin typeface="Comic Sans MS" panose="030F0702030302020204" pitchFamily="66" charset="0"/>
              </a:rPr>
              <a:t>the fact that someone claims that a substance is “legal” doesn’t mean that it’s </a:t>
            </a:r>
            <a:r>
              <a:rPr lang="en-GB" sz="2300" dirty="0" smtClean="0">
                <a:latin typeface="Comic Sans MS" panose="030F0702030302020204" pitchFamily="66" charset="0"/>
              </a:rPr>
              <a:t>_ _ _ _ </a:t>
            </a:r>
            <a:r>
              <a:rPr lang="en-GB" sz="2300" dirty="0">
                <a:latin typeface="Comic Sans MS" panose="030F0702030302020204" pitchFamily="66" charset="0"/>
              </a:rPr>
              <a:t>or </a:t>
            </a:r>
            <a:r>
              <a:rPr lang="en-GB" sz="2300" dirty="0" smtClean="0">
                <a:latin typeface="Comic Sans MS" panose="030F0702030302020204" pitchFamily="66" charset="0"/>
              </a:rPr>
              <a:t>_ _ _ _ _.  </a:t>
            </a:r>
            <a:r>
              <a:rPr lang="en-GB" sz="2300" dirty="0">
                <a:latin typeface="Comic Sans MS" panose="030F0702030302020204" pitchFamily="66" charset="0"/>
              </a:rPr>
              <a:t>Possessing or supplying (includes giving to a friend) a ‘legal high’ that contains a banned </a:t>
            </a:r>
            <a:r>
              <a:rPr lang="en-GB" sz="2300" dirty="0" smtClean="0">
                <a:latin typeface="Comic Sans MS" panose="030F0702030302020204" pitchFamily="66" charset="0"/>
              </a:rPr>
              <a:t>_ _ _ _ </a:t>
            </a:r>
            <a:r>
              <a:rPr lang="en-GB" sz="2300" dirty="0">
                <a:latin typeface="Comic Sans MS" panose="030F0702030302020204" pitchFamily="66" charset="0"/>
              </a:rPr>
              <a:t>is </a:t>
            </a:r>
            <a:endParaRPr lang="en-GB" sz="2300" dirty="0" smtClean="0">
              <a:latin typeface="Comic Sans MS" panose="030F0702030302020204" pitchFamily="66" charset="0"/>
            </a:endParaRPr>
          </a:p>
          <a:p>
            <a:pPr marL="0" indent="0">
              <a:lnSpc>
                <a:spcPct val="120000"/>
              </a:lnSpc>
              <a:buNone/>
            </a:pPr>
            <a:r>
              <a:rPr lang="en-GB" sz="2300" dirty="0" smtClean="0">
                <a:latin typeface="Comic Sans MS" panose="030F0702030302020204" pitchFamily="66" charset="0"/>
              </a:rPr>
              <a:t>an _ _ _ _ _ _ _ . </a:t>
            </a:r>
          </a:p>
          <a:p>
            <a:pPr marL="0" indent="0">
              <a:lnSpc>
                <a:spcPct val="120000"/>
              </a:lnSpc>
              <a:buNone/>
            </a:pPr>
            <a:endParaRPr lang="en-GB" sz="2300" dirty="0" smtClean="0">
              <a:latin typeface="Comic Sans MS" panose="030F0702030302020204" pitchFamily="66" charset="0"/>
            </a:endParaRPr>
          </a:p>
          <a:p>
            <a:pPr marL="0" indent="0">
              <a:lnSpc>
                <a:spcPct val="120000"/>
              </a:lnSpc>
              <a:buNone/>
            </a:pPr>
            <a:r>
              <a:rPr lang="en-GB" sz="2300" dirty="0" smtClean="0">
                <a:latin typeface="Comic Sans MS" panose="030F0702030302020204" pitchFamily="66" charset="0"/>
              </a:rPr>
              <a:t>So-called </a:t>
            </a:r>
            <a:r>
              <a:rPr lang="en-GB" sz="2300" dirty="0">
                <a:latin typeface="Comic Sans MS" panose="030F0702030302020204" pitchFamily="66" charset="0"/>
              </a:rPr>
              <a:t>legal </a:t>
            </a:r>
            <a:r>
              <a:rPr lang="en-GB" sz="2300" dirty="0" smtClean="0">
                <a:latin typeface="Comic Sans MS" panose="030F0702030302020204" pitchFamily="66" charset="0"/>
              </a:rPr>
              <a:t>_ _ _ _ _, </a:t>
            </a:r>
            <a:r>
              <a:rPr lang="en-GB" sz="2300" dirty="0">
                <a:latin typeface="Comic Sans MS" panose="030F0702030302020204" pitchFamily="66" charset="0"/>
              </a:rPr>
              <a:t>or New Psychoactive Substances (NPSs) as they are sometimes known, have long posed a problem to police forces that see them as </a:t>
            </a:r>
            <a:r>
              <a:rPr lang="en-GB" sz="2300" dirty="0" smtClean="0">
                <a:latin typeface="Comic Sans MS" panose="030F0702030302020204" pitchFamily="66" charset="0"/>
              </a:rPr>
              <a:t>_ _ _ _ _ _ _ _ _  </a:t>
            </a:r>
            <a:r>
              <a:rPr lang="en-GB" sz="2300" dirty="0">
                <a:latin typeface="Comic Sans MS" panose="030F0702030302020204" pitchFamily="66" charset="0"/>
              </a:rPr>
              <a:t>but </a:t>
            </a:r>
            <a:r>
              <a:rPr lang="en-GB" sz="2300" dirty="0" smtClean="0">
                <a:latin typeface="Comic Sans MS" panose="030F0702030302020204" pitchFamily="66" charset="0"/>
              </a:rPr>
              <a:t>_ _ _ _ _ _ </a:t>
            </a:r>
            <a:r>
              <a:rPr lang="en-GB" sz="2300" dirty="0">
                <a:latin typeface="Comic Sans MS" panose="030F0702030302020204" pitchFamily="66" charset="0"/>
              </a:rPr>
              <a:t>do anything about them due to their legality.</a:t>
            </a:r>
            <a:br>
              <a:rPr lang="en-GB" sz="2300" dirty="0">
                <a:latin typeface="Comic Sans MS" panose="030F0702030302020204" pitchFamily="66" charset="0"/>
              </a:rPr>
            </a:br>
            <a:r>
              <a:rPr lang="en-GB" sz="2300" dirty="0">
                <a:latin typeface="Comic Sans MS" panose="030F0702030302020204" pitchFamily="66" charset="0"/>
              </a:rPr>
              <a:t/>
            </a:r>
            <a:br>
              <a:rPr lang="en-GB" sz="2300" dirty="0">
                <a:latin typeface="Comic Sans MS" panose="030F0702030302020204" pitchFamily="66" charset="0"/>
              </a:rPr>
            </a:br>
            <a:r>
              <a:rPr lang="en-GB" sz="2300" dirty="0">
                <a:latin typeface="Comic Sans MS" panose="030F0702030302020204" pitchFamily="66" charset="0"/>
              </a:rPr>
              <a:t>The Psychoactive Substances </a:t>
            </a:r>
            <a:r>
              <a:rPr lang="en-GB" sz="2300" dirty="0" smtClean="0">
                <a:latin typeface="Comic Sans MS" panose="030F0702030302020204" pitchFamily="66" charset="0"/>
              </a:rPr>
              <a:t>_ _ _  </a:t>
            </a:r>
            <a:r>
              <a:rPr lang="en-GB" sz="2300" dirty="0">
                <a:latin typeface="Comic Sans MS" panose="030F0702030302020204" pitchFamily="66" charset="0"/>
              </a:rPr>
              <a:t>will provide a blanket ban on the production, </a:t>
            </a:r>
            <a:r>
              <a:rPr lang="en-GB" sz="2300" dirty="0" smtClean="0">
                <a:latin typeface="Comic Sans MS" panose="030F0702030302020204" pitchFamily="66" charset="0"/>
              </a:rPr>
              <a:t>_ _ _ _ _ _ </a:t>
            </a:r>
            <a:r>
              <a:rPr lang="en-GB" sz="2300" dirty="0">
                <a:latin typeface="Comic Sans MS" panose="030F0702030302020204" pitchFamily="66" charset="0"/>
              </a:rPr>
              <a:t>and importation of new psychoactive substances (NPS</a:t>
            </a:r>
            <a:r>
              <a:rPr lang="en-GB" sz="2300" dirty="0" smtClean="0">
                <a:latin typeface="Comic Sans MS" panose="030F0702030302020204" pitchFamily="66" charset="0"/>
              </a:rPr>
              <a:t>).</a:t>
            </a:r>
          </a:p>
          <a:p>
            <a:pPr marL="0" indent="0">
              <a:lnSpc>
                <a:spcPct val="120000"/>
              </a:lnSpc>
              <a:buNone/>
            </a:pPr>
            <a:endParaRPr lang="en-GB" sz="2300" dirty="0">
              <a:latin typeface="Comic Sans MS" panose="030F0702030302020204" pitchFamily="66" charset="0"/>
            </a:endParaRPr>
          </a:p>
          <a:p>
            <a:pPr marL="0" indent="0">
              <a:lnSpc>
                <a:spcPct val="120000"/>
              </a:lnSpc>
              <a:buNone/>
            </a:pPr>
            <a:r>
              <a:rPr lang="en-GB" sz="2300" dirty="0">
                <a:latin typeface="Comic Sans MS" panose="030F0702030302020204" pitchFamily="66" charset="0"/>
              </a:rPr>
              <a:t>The Act covers </a:t>
            </a:r>
            <a:r>
              <a:rPr lang="en-GB" sz="2300" dirty="0" smtClean="0">
                <a:latin typeface="Comic Sans MS" panose="030F0702030302020204" pitchFamily="66" charset="0"/>
              </a:rPr>
              <a:t>any _ _ _ _ _ _ _ _ _ </a:t>
            </a:r>
            <a:r>
              <a:rPr lang="en-GB" sz="2300" dirty="0">
                <a:latin typeface="Comic Sans MS" panose="030F0702030302020204" pitchFamily="66" charset="0"/>
              </a:rPr>
              <a:t>used for getting high and excludes nicotine</a:t>
            </a:r>
            <a:r>
              <a:rPr lang="en-GB" sz="2300" dirty="0" smtClean="0">
                <a:latin typeface="Comic Sans MS" panose="030F0702030302020204" pitchFamily="66" charset="0"/>
              </a:rPr>
              <a:t>, _ _ _ _ _ _ _ , </a:t>
            </a:r>
            <a:r>
              <a:rPr lang="en-GB" sz="2300" dirty="0">
                <a:latin typeface="Comic Sans MS" panose="030F0702030302020204" pitchFamily="66" charset="0"/>
              </a:rPr>
              <a:t>caffeine and medicinal </a:t>
            </a:r>
            <a:r>
              <a:rPr lang="en-GB" sz="2300" dirty="0" smtClean="0">
                <a:latin typeface="Comic Sans MS" panose="030F0702030302020204" pitchFamily="66" charset="0"/>
              </a:rPr>
              <a:t>products.</a:t>
            </a:r>
            <a:endParaRPr lang="en-GB" sz="2300" dirty="0">
              <a:latin typeface="Comic Sans MS" panose="030F0702030302020204" pitchFamily="66" charset="0"/>
            </a:endParaRPr>
          </a:p>
          <a:p>
            <a:pPr marL="0" indent="0">
              <a:buNone/>
            </a:pPr>
            <a:endParaRPr lang="en-GB" dirty="0"/>
          </a:p>
        </p:txBody>
      </p:sp>
      <p:sp>
        <p:nvSpPr>
          <p:cNvPr id="4" name="Rounded Rectangle 3"/>
          <p:cNvSpPr/>
          <p:nvPr/>
        </p:nvSpPr>
        <p:spPr>
          <a:xfrm>
            <a:off x="188640" y="7407109"/>
            <a:ext cx="4608512" cy="13681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Word Bank</a:t>
            </a:r>
          </a:p>
          <a:p>
            <a:pPr algn="ctr"/>
            <a:r>
              <a:rPr lang="en-GB" dirty="0" smtClean="0">
                <a:solidFill>
                  <a:schemeClr val="tx1"/>
                </a:solidFill>
                <a:latin typeface="Comic Sans MS" panose="030F0702030302020204" pitchFamily="66" charset="0"/>
              </a:rPr>
              <a:t>Safe    Legal    Drug    Offence    Highs</a:t>
            </a:r>
          </a:p>
          <a:p>
            <a:pPr algn="ctr"/>
            <a:r>
              <a:rPr lang="en-GB" dirty="0" smtClean="0">
                <a:solidFill>
                  <a:schemeClr val="tx1"/>
                </a:solidFill>
                <a:latin typeface="Comic Sans MS" panose="030F0702030302020204" pitchFamily="66" charset="0"/>
              </a:rPr>
              <a:t>Dangerous    Cannot    Act    Supply</a:t>
            </a:r>
          </a:p>
          <a:p>
            <a:pPr algn="ctr"/>
            <a:r>
              <a:rPr lang="en-GB" dirty="0" smtClean="0">
                <a:solidFill>
                  <a:schemeClr val="tx1"/>
                </a:solidFill>
                <a:latin typeface="Comic Sans MS" panose="030F0702030302020204" pitchFamily="66" charset="0"/>
              </a:rPr>
              <a:t>Substance    Alcohol</a:t>
            </a:r>
            <a:endParaRPr lang="en-GB" dirty="0">
              <a:solidFill>
                <a:schemeClr val="tx1"/>
              </a:solidFill>
              <a:latin typeface="Comic Sans MS" panose="030F0702030302020204" pitchFamily="66" charset="0"/>
            </a:endParaRPr>
          </a:p>
        </p:txBody>
      </p:sp>
      <p:sp>
        <p:nvSpPr>
          <p:cNvPr id="5" name="Flowchart: Punched Tape 4"/>
          <p:cNvSpPr/>
          <p:nvPr/>
        </p:nvSpPr>
        <p:spPr>
          <a:xfrm>
            <a:off x="4941168" y="7308305"/>
            <a:ext cx="1852600" cy="1507258"/>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smtClean="0">
              <a:solidFill>
                <a:srgbClr val="FF6600"/>
              </a:solidFill>
              <a:latin typeface="Comic Sans MS" panose="030F0702030302020204" pitchFamily="66" charset="0"/>
              <a:sym typeface="Wingdings" panose="05000000000000000000" pitchFamily="2" charset="2"/>
            </a:endParaRPr>
          </a:p>
          <a:p>
            <a:r>
              <a:rPr lang="en-GB" sz="1100" dirty="0" smtClean="0">
                <a:solidFill>
                  <a:srgbClr val="FF6600"/>
                </a:solidFill>
                <a:latin typeface="Comic Sans MS" panose="030F0702030302020204" pitchFamily="66" charset="0"/>
                <a:sym typeface="Wingdings" panose="05000000000000000000" pitchFamily="2" charset="2"/>
              </a:rPr>
              <a:t>Stretch </a:t>
            </a:r>
            <a:r>
              <a:rPr lang="en-GB" sz="1100" dirty="0">
                <a:solidFill>
                  <a:srgbClr val="FF6600"/>
                </a:solidFill>
                <a:latin typeface="Comic Sans MS" panose="030F0702030302020204" pitchFamily="66" charset="0"/>
                <a:sym typeface="Wingdings" panose="05000000000000000000" pitchFamily="2" charset="2"/>
              </a:rPr>
              <a:t> I can </a:t>
            </a:r>
            <a:r>
              <a:rPr lang="en-GB" sz="1100" u="sng" dirty="0">
                <a:solidFill>
                  <a:srgbClr val="FF6600"/>
                </a:solidFill>
                <a:latin typeface="Comic Sans MS" panose="030F0702030302020204" pitchFamily="66" charset="0"/>
                <a:sym typeface="Wingdings" panose="05000000000000000000" pitchFamily="2" charset="2"/>
              </a:rPr>
              <a:t>classify</a:t>
            </a:r>
            <a:r>
              <a:rPr lang="en-GB" sz="1100"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28055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133601"/>
            <a:ext cx="6172200" cy="6614863"/>
          </a:xfrm>
        </p:spPr>
        <p:txBody>
          <a:bodyPr>
            <a:normAutofit lnSpcReduction="10000"/>
          </a:bodyPr>
          <a:lstStyle/>
          <a:p>
            <a:pPr marL="0" indent="0">
              <a:lnSpc>
                <a:spcPct val="150000"/>
              </a:lnSpc>
              <a:buNone/>
            </a:pPr>
            <a:r>
              <a:rPr lang="en-GB" dirty="0" err="1" smtClean="0">
                <a:latin typeface="Comic Sans MS" panose="030F0702030302020204" pitchFamily="66" charset="0"/>
              </a:rPr>
              <a:t>Rgdu</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Diontcdai</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Nceatbuss</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Eglal</a:t>
            </a:r>
            <a:r>
              <a:rPr lang="en-GB" dirty="0" smtClean="0">
                <a:latin typeface="Comic Sans MS" panose="030F0702030302020204" pitchFamily="66" charset="0"/>
              </a:rPr>
              <a:t> </a:t>
            </a:r>
            <a:r>
              <a:rPr lang="en-GB" dirty="0" err="1" smtClean="0">
                <a:latin typeface="Comic Sans MS" panose="030F0702030302020204" pitchFamily="66" charset="0"/>
              </a:rPr>
              <a:t>ighh</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Tlnaumits</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Spresdtane</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Alw</a:t>
            </a:r>
            <a:endParaRPr lang="en-GB" dirty="0" smtClean="0">
              <a:latin typeface="Comic Sans MS" panose="030F0702030302020204" pitchFamily="66" charset="0"/>
            </a:endParaRPr>
          </a:p>
          <a:p>
            <a:pPr marL="0" indent="0">
              <a:lnSpc>
                <a:spcPct val="150000"/>
              </a:lnSpc>
              <a:buNone/>
            </a:pPr>
            <a:r>
              <a:rPr lang="en-GB" dirty="0" err="1" smtClean="0">
                <a:latin typeface="Comic Sans MS" panose="030F0702030302020204" pitchFamily="66" charset="0"/>
              </a:rPr>
              <a:t>Ceneffo</a:t>
            </a:r>
            <a:r>
              <a:rPr lang="en-GB" dirty="0" smtClean="0">
                <a:latin typeface="Comic Sans MS" panose="030F0702030302020204" pitchFamily="66" charset="0"/>
              </a:rPr>
              <a:t> </a:t>
            </a:r>
            <a:endParaRPr lang="en-GB" dirty="0">
              <a:latin typeface="Comic Sans MS" panose="030F0702030302020204" pitchFamily="66" charset="0"/>
            </a:endParaRPr>
          </a:p>
        </p:txBody>
      </p:sp>
      <p:sp>
        <p:nvSpPr>
          <p:cNvPr id="4" name="Rounded Rectangle 3"/>
          <p:cNvSpPr/>
          <p:nvPr/>
        </p:nvSpPr>
        <p:spPr>
          <a:xfrm>
            <a:off x="548680" y="323528"/>
            <a:ext cx="5688632" cy="1152128"/>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latin typeface="Comic Sans MS" panose="030F0702030302020204" pitchFamily="66" charset="0"/>
              </a:rPr>
              <a:t>Extension </a:t>
            </a:r>
            <a:r>
              <a:rPr lang="en-GB" sz="3200" dirty="0" smtClean="0">
                <a:solidFill>
                  <a:schemeClr val="tx1"/>
                </a:solidFill>
                <a:latin typeface="Comic Sans MS" panose="030F0702030302020204" pitchFamily="66" charset="0"/>
                <a:sym typeface="Wingdings" panose="05000000000000000000" pitchFamily="2" charset="2"/>
              </a:rPr>
              <a:t> key word anagrams</a:t>
            </a:r>
            <a:endParaRPr lang="en-GB" sz="3200" dirty="0">
              <a:solidFill>
                <a:schemeClr val="tx1"/>
              </a:solidFill>
              <a:latin typeface="Comic Sans MS" panose="030F0702030302020204" pitchFamily="66" charset="0"/>
            </a:endParaRPr>
          </a:p>
        </p:txBody>
      </p:sp>
      <p:sp>
        <p:nvSpPr>
          <p:cNvPr id="6" name="Flowchart: Punched Tape 5"/>
          <p:cNvSpPr/>
          <p:nvPr/>
        </p:nvSpPr>
        <p:spPr>
          <a:xfrm>
            <a:off x="4293096" y="7665529"/>
            <a:ext cx="2344588" cy="1175072"/>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smtClean="0">
              <a:solidFill>
                <a:srgbClr val="FF6600"/>
              </a:solidFill>
              <a:latin typeface="Comic Sans MS" panose="030F0702030302020204" pitchFamily="66" charset="0"/>
              <a:sym typeface="Wingdings" panose="05000000000000000000" pitchFamily="2" charset="2"/>
            </a:endParaRPr>
          </a:p>
          <a:p>
            <a:r>
              <a:rPr lang="en-GB" sz="1100" dirty="0" smtClean="0">
                <a:solidFill>
                  <a:srgbClr val="FF6600"/>
                </a:solidFill>
                <a:latin typeface="Comic Sans MS" panose="030F0702030302020204" pitchFamily="66" charset="0"/>
                <a:sym typeface="Wingdings" panose="05000000000000000000" pitchFamily="2" charset="2"/>
              </a:rPr>
              <a:t>Stretch </a:t>
            </a:r>
            <a:r>
              <a:rPr lang="en-GB" sz="1100" dirty="0">
                <a:solidFill>
                  <a:srgbClr val="FF6600"/>
                </a:solidFill>
                <a:latin typeface="Comic Sans MS" panose="030F0702030302020204" pitchFamily="66" charset="0"/>
                <a:sym typeface="Wingdings" panose="05000000000000000000" pitchFamily="2" charset="2"/>
              </a:rPr>
              <a:t> I can </a:t>
            </a:r>
            <a:r>
              <a:rPr lang="en-GB" sz="1100" u="sng" dirty="0">
                <a:solidFill>
                  <a:srgbClr val="FF6600"/>
                </a:solidFill>
                <a:latin typeface="Comic Sans MS" panose="030F0702030302020204" pitchFamily="66" charset="0"/>
                <a:sym typeface="Wingdings" panose="05000000000000000000" pitchFamily="2" charset="2"/>
              </a:rPr>
              <a:t>classify</a:t>
            </a:r>
            <a:r>
              <a:rPr lang="en-GB" sz="1100"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428125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ounded Rectangle 3"/>
          <p:cNvSpPr/>
          <p:nvPr/>
        </p:nvSpPr>
        <p:spPr>
          <a:xfrm>
            <a:off x="764704" y="1691680"/>
            <a:ext cx="5184576" cy="61926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latin typeface="Comic Sans MS" panose="030F0702030302020204" pitchFamily="66" charset="0"/>
              </a:rPr>
              <a:t>Drug</a:t>
            </a:r>
          </a:p>
          <a:p>
            <a:pPr algn="ctr"/>
            <a:r>
              <a:rPr lang="en-GB" sz="3600" dirty="0" smtClean="0">
                <a:solidFill>
                  <a:schemeClr val="tx1"/>
                </a:solidFill>
                <a:latin typeface="Comic Sans MS" panose="030F0702030302020204" pitchFamily="66" charset="0"/>
              </a:rPr>
              <a:t>Addiction</a:t>
            </a:r>
          </a:p>
          <a:p>
            <a:pPr algn="ctr"/>
            <a:r>
              <a:rPr lang="en-GB" sz="3600" dirty="0" smtClean="0">
                <a:solidFill>
                  <a:schemeClr val="tx1"/>
                </a:solidFill>
                <a:latin typeface="Comic Sans MS" panose="030F0702030302020204" pitchFamily="66" charset="0"/>
              </a:rPr>
              <a:t>Substance</a:t>
            </a:r>
          </a:p>
          <a:p>
            <a:pPr algn="ctr"/>
            <a:r>
              <a:rPr lang="en-GB" sz="3600" dirty="0" smtClean="0">
                <a:solidFill>
                  <a:schemeClr val="tx1"/>
                </a:solidFill>
                <a:latin typeface="Comic Sans MS" panose="030F0702030302020204" pitchFamily="66" charset="0"/>
              </a:rPr>
              <a:t>Legal High</a:t>
            </a:r>
          </a:p>
          <a:p>
            <a:pPr algn="ctr"/>
            <a:r>
              <a:rPr lang="en-GB" sz="3600" dirty="0" smtClean="0">
                <a:solidFill>
                  <a:schemeClr val="tx1"/>
                </a:solidFill>
                <a:latin typeface="Comic Sans MS" panose="030F0702030302020204" pitchFamily="66" charset="0"/>
              </a:rPr>
              <a:t>Stimulant</a:t>
            </a:r>
          </a:p>
          <a:p>
            <a:pPr algn="ctr"/>
            <a:r>
              <a:rPr lang="en-GB" sz="3600" dirty="0" smtClean="0">
                <a:solidFill>
                  <a:schemeClr val="tx1"/>
                </a:solidFill>
                <a:latin typeface="Comic Sans MS" panose="030F0702030302020204" pitchFamily="66" charset="0"/>
              </a:rPr>
              <a:t>Depressant</a:t>
            </a:r>
          </a:p>
          <a:p>
            <a:pPr algn="ctr"/>
            <a:r>
              <a:rPr lang="en-GB" sz="3600" dirty="0" smtClean="0">
                <a:solidFill>
                  <a:schemeClr val="tx1"/>
                </a:solidFill>
                <a:latin typeface="Comic Sans MS" panose="030F0702030302020204" pitchFamily="66" charset="0"/>
              </a:rPr>
              <a:t>Law</a:t>
            </a:r>
          </a:p>
          <a:p>
            <a:pPr algn="ctr"/>
            <a:r>
              <a:rPr lang="en-GB" sz="3600" dirty="0" smtClean="0">
                <a:solidFill>
                  <a:schemeClr val="tx1"/>
                </a:solidFill>
                <a:latin typeface="Comic Sans MS" panose="030F0702030302020204" pitchFamily="66" charset="0"/>
              </a:rPr>
              <a:t>Offence</a:t>
            </a:r>
            <a:endParaRPr lang="en-GB"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98051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4552" y="2417725"/>
            <a:ext cx="6302799" cy="2376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mic Sans MS" panose="030F0702030302020204" pitchFamily="66" charset="0"/>
            </a:endParaRPr>
          </a:p>
        </p:txBody>
      </p:sp>
      <p:sp>
        <p:nvSpPr>
          <p:cNvPr id="2" name="Title 1"/>
          <p:cNvSpPr>
            <a:spLocks noGrp="1"/>
          </p:cNvSpPr>
          <p:nvPr>
            <p:ph type="title"/>
          </p:nvPr>
        </p:nvSpPr>
        <p:spPr>
          <a:xfrm>
            <a:off x="294552" y="2345717"/>
            <a:ext cx="6172200" cy="2448272"/>
          </a:xfrm>
        </p:spPr>
        <p:txBody>
          <a:bodyPr>
            <a:normAutofit fontScale="90000"/>
          </a:bodyPr>
          <a:lstStyle/>
          <a:p>
            <a:pPr algn="l"/>
            <a:r>
              <a:rPr lang="en-GB" sz="2400" dirty="0" smtClean="0">
                <a:solidFill>
                  <a:srgbClr val="00B0F0"/>
                </a:solidFill>
                <a:latin typeface="Comic Sans MS" panose="030F0702030302020204" pitchFamily="66" charset="0"/>
              </a:rPr>
              <a:t/>
            </a:r>
            <a:br>
              <a:rPr lang="en-GB" sz="2400" dirty="0" smtClean="0">
                <a:solidFill>
                  <a:srgbClr val="00B0F0"/>
                </a:solidFill>
                <a:latin typeface="Comic Sans MS" panose="030F0702030302020204" pitchFamily="66" charset="0"/>
              </a:rPr>
            </a:br>
            <a:r>
              <a:rPr lang="en-GB" sz="2400" dirty="0" smtClean="0">
                <a:solidFill>
                  <a:srgbClr val="00B0F0"/>
                </a:solidFill>
                <a:latin typeface="Comic Sans MS" panose="030F0702030302020204" pitchFamily="66" charset="0"/>
              </a:rPr>
              <a:t>How has Dean’s addiction to Spice affected his life?</a:t>
            </a:r>
            <a:br>
              <a:rPr lang="en-GB" sz="2400" dirty="0" smtClean="0">
                <a:solidFill>
                  <a:srgbClr val="00B0F0"/>
                </a:solidFill>
                <a:latin typeface="Comic Sans MS" panose="030F0702030302020204" pitchFamily="66" charset="0"/>
              </a:rPr>
            </a:br>
            <a:r>
              <a:rPr lang="en-GB" sz="2400" dirty="0" smtClean="0">
                <a:solidFill>
                  <a:srgbClr val="00B0F0"/>
                </a:solidFill>
                <a:latin typeface="Comic Sans MS" panose="030F0702030302020204" pitchFamily="66" charset="0"/>
              </a:rPr>
              <a:t>&gt;</a:t>
            </a:r>
            <a:br>
              <a:rPr lang="en-GB" sz="2400" dirty="0" smtClean="0">
                <a:solidFill>
                  <a:srgbClr val="00B0F0"/>
                </a:solidFill>
                <a:latin typeface="Comic Sans MS" panose="030F0702030302020204" pitchFamily="66" charset="0"/>
              </a:rPr>
            </a:br>
            <a:r>
              <a:rPr lang="en-GB" sz="2400" dirty="0" smtClean="0">
                <a:solidFill>
                  <a:srgbClr val="00B0F0"/>
                </a:solidFill>
                <a:latin typeface="Comic Sans MS" panose="030F0702030302020204" pitchFamily="66" charset="0"/>
              </a:rPr>
              <a:t>&gt;</a:t>
            </a:r>
            <a:br>
              <a:rPr lang="en-GB" sz="2400" dirty="0" smtClean="0">
                <a:solidFill>
                  <a:srgbClr val="00B0F0"/>
                </a:solidFill>
                <a:latin typeface="Comic Sans MS" panose="030F0702030302020204" pitchFamily="66" charset="0"/>
              </a:rPr>
            </a:br>
            <a:r>
              <a:rPr lang="en-GB" sz="2400" dirty="0" smtClean="0">
                <a:solidFill>
                  <a:srgbClr val="00B0F0"/>
                </a:solidFill>
                <a:latin typeface="Comic Sans MS" panose="030F0702030302020204" pitchFamily="66" charset="0"/>
              </a:rPr>
              <a:t>&gt;</a:t>
            </a:r>
            <a:br>
              <a:rPr lang="en-GB" sz="2400" dirty="0" smtClean="0">
                <a:solidFill>
                  <a:srgbClr val="00B0F0"/>
                </a:solidFill>
                <a:latin typeface="Comic Sans MS" panose="030F0702030302020204" pitchFamily="66" charset="0"/>
              </a:rPr>
            </a:br>
            <a:r>
              <a:rPr lang="en-GB" sz="2400" dirty="0">
                <a:solidFill>
                  <a:srgbClr val="00B0F0"/>
                </a:solidFill>
                <a:latin typeface="Comic Sans MS" panose="030F0702030302020204" pitchFamily="66" charset="0"/>
              </a:rPr>
              <a:t>&gt;</a:t>
            </a:r>
            <a:r>
              <a:rPr lang="en-GB" sz="2400" dirty="0" smtClean="0">
                <a:solidFill>
                  <a:srgbClr val="00B0F0"/>
                </a:solidFill>
                <a:latin typeface="Comic Sans MS" panose="030F0702030302020204" pitchFamily="66" charset="0"/>
              </a:rPr>
              <a:t/>
            </a:r>
            <a:br>
              <a:rPr lang="en-GB" sz="2400" dirty="0" smtClean="0">
                <a:solidFill>
                  <a:srgbClr val="00B0F0"/>
                </a:solidFill>
                <a:latin typeface="Comic Sans MS" panose="030F0702030302020204" pitchFamily="66" charset="0"/>
              </a:rPr>
            </a:br>
            <a:endParaRPr lang="en-GB" sz="2400" dirty="0">
              <a:solidFill>
                <a:srgbClr val="00B0F0"/>
              </a:solidFill>
              <a:latin typeface="Comic Sans MS" panose="030F0702030302020204" pitchFamily="66" charset="0"/>
            </a:endParaRPr>
          </a:p>
        </p:txBody>
      </p:sp>
      <p:pic>
        <p:nvPicPr>
          <p:cNvPr id="2050"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86" t="28571" r="40765" b="19047"/>
          <a:stretch/>
        </p:blipFill>
        <p:spPr bwMode="auto">
          <a:xfrm>
            <a:off x="294552" y="251520"/>
            <a:ext cx="285537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3"/>
          <p:cNvSpPr/>
          <p:nvPr/>
        </p:nvSpPr>
        <p:spPr>
          <a:xfrm>
            <a:off x="1634203" y="4952889"/>
            <a:ext cx="1515719" cy="1563327"/>
          </a:xfrm>
          <a:prstGeom prst="cloud">
            <a:avLst/>
          </a:prstGeom>
          <a:solidFill>
            <a:srgbClr val="43E9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Why did Dean start taking the drug?</a:t>
            </a:r>
            <a:endParaRPr lang="en-GB" sz="1400" dirty="0">
              <a:solidFill>
                <a:schemeClr val="tx1"/>
              </a:solidFill>
              <a:latin typeface="Comic Sans MS" panose="030F0702030302020204" pitchFamily="66" charset="0"/>
            </a:endParaRPr>
          </a:p>
        </p:txBody>
      </p:sp>
      <p:sp>
        <p:nvSpPr>
          <p:cNvPr id="6" name="Cloud 5"/>
          <p:cNvSpPr/>
          <p:nvPr/>
        </p:nvSpPr>
        <p:spPr>
          <a:xfrm>
            <a:off x="4519418" y="5007030"/>
            <a:ext cx="2077933" cy="2136238"/>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How did the drug effect Dean the first time that he smoked it?</a:t>
            </a:r>
            <a:endParaRPr lang="en-GB" sz="1400" dirty="0">
              <a:solidFill>
                <a:schemeClr val="tx1"/>
              </a:solidFill>
              <a:latin typeface="Comic Sans MS" panose="030F0702030302020204" pitchFamily="66" charset="0"/>
            </a:endParaRPr>
          </a:p>
        </p:txBody>
      </p:sp>
      <p:sp>
        <p:nvSpPr>
          <p:cNvPr id="7" name="Cloud 6"/>
          <p:cNvSpPr/>
          <p:nvPr/>
        </p:nvSpPr>
        <p:spPr>
          <a:xfrm>
            <a:off x="285796" y="6784701"/>
            <a:ext cx="1896504" cy="2063380"/>
          </a:xfrm>
          <a:prstGeom prst="clou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How long did it take for Dean to become addicted to Spice?</a:t>
            </a:r>
            <a:endParaRPr lang="en-GB" sz="1400" dirty="0">
              <a:solidFill>
                <a:schemeClr val="tx1"/>
              </a:solidFill>
              <a:latin typeface="Comic Sans MS" panose="030F0702030302020204" pitchFamily="66" charset="0"/>
            </a:endParaRPr>
          </a:p>
        </p:txBody>
      </p:sp>
      <p:sp>
        <p:nvSpPr>
          <p:cNvPr id="8" name="Cloud 7"/>
          <p:cNvSpPr/>
          <p:nvPr/>
        </p:nvSpPr>
        <p:spPr>
          <a:xfrm>
            <a:off x="3047039" y="7308304"/>
            <a:ext cx="1472380" cy="1433413"/>
          </a:xfrm>
          <a:prstGeom prst="cloud">
            <a:avLst/>
          </a:prstGeom>
          <a:solidFill>
            <a:srgbClr val="E13F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Why does Dean smoke Spice?</a:t>
            </a:r>
            <a:endParaRPr lang="en-GB" sz="1400" dirty="0">
              <a:solidFill>
                <a:schemeClr val="tx1"/>
              </a:solidFill>
              <a:latin typeface="Comic Sans MS" panose="030F0702030302020204" pitchFamily="66" charset="0"/>
            </a:endParaRPr>
          </a:p>
        </p:txBody>
      </p:sp>
      <p:sp>
        <p:nvSpPr>
          <p:cNvPr id="10" name="Flowchart: Punched Tape 9"/>
          <p:cNvSpPr/>
          <p:nvPr/>
        </p:nvSpPr>
        <p:spPr>
          <a:xfrm>
            <a:off x="3573016" y="282402"/>
            <a:ext cx="2856030" cy="1669955"/>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FF0000"/>
                </a:solidFill>
                <a:latin typeface="Comic Sans MS" panose="030F0702030302020204" pitchFamily="66" charset="0"/>
                <a:sym typeface="Wingdings" panose="05000000000000000000" pitchFamily="2" charset="2"/>
              </a:rPr>
              <a:t>Challenge  I can </a:t>
            </a:r>
            <a:r>
              <a:rPr lang="en-GB" sz="1400" b="1" u="sng" dirty="0">
                <a:solidFill>
                  <a:srgbClr val="FF0000"/>
                </a:solidFill>
                <a:latin typeface="Comic Sans MS" panose="030F0702030302020204" pitchFamily="66" charset="0"/>
                <a:sym typeface="Wingdings" panose="05000000000000000000" pitchFamily="2" charset="2"/>
              </a:rPr>
              <a:t>hypothesise</a:t>
            </a:r>
            <a:r>
              <a:rPr lang="en-GB" sz="1400" b="1" dirty="0">
                <a:solidFill>
                  <a:srgbClr val="FF0000"/>
                </a:solidFill>
                <a:latin typeface="Comic Sans MS" panose="030F0702030302020204" pitchFamily="66" charset="0"/>
                <a:sym typeface="Wingdings" panose="05000000000000000000" pitchFamily="2" charset="2"/>
              </a:rPr>
              <a:t> the long term effects of an addiction to Legal Highs (Level 6-7)</a:t>
            </a:r>
            <a:endParaRPr lang="en-GB" sz="1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84413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58" y="731573"/>
            <a:ext cx="3888432" cy="1392155"/>
          </a:xfrm>
        </p:spPr>
        <p:txBody>
          <a:bodyPr>
            <a:noAutofit/>
          </a:bodyPr>
          <a:lstStyle/>
          <a:p>
            <a:r>
              <a:rPr lang="en-GB" sz="3200" b="1" dirty="0" smtClean="0">
                <a:latin typeface="Comic Sans MS" panose="030F0702030302020204" pitchFamily="66" charset="0"/>
              </a:rPr>
              <a:t>Extension </a:t>
            </a:r>
            <a:r>
              <a:rPr lang="en-GB" sz="3200" b="1" dirty="0" smtClean="0">
                <a:latin typeface="Comic Sans MS" panose="030F0702030302020204" pitchFamily="66" charset="0"/>
                <a:sym typeface="Wingdings" panose="05000000000000000000" pitchFamily="2" charset="2"/>
              </a:rPr>
              <a:t> </a:t>
            </a:r>
            <a:r>
              <a:rPr lang="en-GB" sz="3200" b="1" dirty="0" smtClean="0">
                <a:latin typeface="Comic Sans MS" panose="030F0702030302020204" pitchFamily="66" charset="0"/>
              </a:rPr>
              <a:t>Dean’s Addiction to Spice</a:t>
            </a:r>
            <a:r>
              <a:rPr lang="en-GB" sz="2800" dirty="0" smtClean="0">
                <a:latin typeface="Comic Sans MS" panose="030F0702030302020204" pitchFamily="66" charset="0"/>
              </a:rPr>
              <a:t/>
            </a:r>
            <a:br>
              <a:rPr lang="en-GB" sz="2800" dirty="0" smtClean="0">
                <a:latin typeface="Comic Sans MS" panose="030F0702030302020204" pitchFamily="66" charset="0"/>
              </a:rPr>
            </a:br>
            <a:r>
              <a:rPr lang="en-GB" sz="2000" dirty="0" smtClean="0">
                <a:latin typeface="Comic Sans MS" panose="030F0702030302020204" pitchFamily="66" charset="0"/>
              </a:rPr>
              <a:t>Using the ideas that we discussed complete your table about Dean’s lifestyle now that he is addicted to Spice.</a:t>
            </a:r>
            <a:endParaRPr lang="en-GB" sz="2000" dirty="0">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13721284"/>
              </p:ext>
            </p:extLst>
          </p:nvPr>
        </p:nvGraphicFramePr>
        <p:xfrm>
          <a:off x="276452" y="3203848"/>
          <a:ext cx="6426714" cy="5450559"/>
        </p:xfrm>
        <a:graphic>
          <a:graphicData uri="http://schemas.openxmlformats.org/drawingml/2006/table">
            <a:tbl>
              <a:tblPr firstRow="1" bandRow="1">
                <a:tableStyleId>{7DF18680-E054-41AD-8BC1-D1AEF772440D}</a:tableStyleId>
              </a:tblPr>
              <a:tblGrid>
                <a:gridCol w="2142238">
                  <a:extLst>
                    <a:ext uri="{9D8B030D-6E8A-4147-A177-3AD203B41FA5}">
                      <a16:colId xmlns:a16="http://schemas.microsoft.com/office/drawing/2014/main" val="20000"/>
                    </a:ext>
                  </a:extLst>
                </a:gridCol>
                <a:gridCol w="2142238">
                  <a:extLst>
                    <a:ext uri="{9D8B030D-6E8A-4147-A177-3AD203B41FA5}">
                      <a16:colId xmlns:a16="http://schemas.microsoft.com/office/drawing/2014/main" val="20001"/>
                    </a:ext>
                  </a:extLst>
                </a:gridCol>
                <a:gridCol w="2142238">
                  <a:extLst>
                    <a:ext uri="{9D8B030D-6E8A-4147-A177-3AD203B41FA5}">
                      <a16:colId xmlns:a16="http://schemas.microsoft.com/office/drawing/2014/main" val="20002"/>
                    </a:ext>
                  </a:extLst>
                </a:gridCol>
              </a:tblGrid>
              <a:tr h="1152128">
                <a:tc>
                  <a:txBody>
                    <a:bodyPr/>
                    <a:lstStyle/>
                    <a:p>
                      <a:pPr algn="ctr"/>
                      <a:r>
                        <a:rPr lang="en-GB" sz="2400" dirty="0" smtClean="0"/>
                        <a:t>Before Dean’s Addiction</a:t>
                      </a:r>
                      <a:endParaRPr lang="en-GB" sz="2400" b="0" dirty="0">
                        <a:solidFill>
                          <a:schemeClr val="tx1"/>
                        </a:solidFill>
                        <a:latin typeface="Comic Sans MS" panose="030F0702030302020204" pitchFamily="66"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Dean’s Current</a:t>
                      </a:r>
                      <a:r>
                        <a:rPr lang="en-GB" sz="2400" baseline="0" dirty="0" smtClean="0"/>
                        <a:t> Lifestyle</a:t>
                      </a:r>
                      <a:endParaRPr lang="en-GB" sz="2400" b="0" dirty="0">
                        <a:solidFill>
                          <a:schemeClr val="tx1"/>
                        </a:solidFill>
                        <a:latin typeface="Comic Sans MS" panose="030F0702030302020204" pitchFamily="66"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The Future for Dean</a:t>
                      </a:r>
                      <a:endParaRPr lang="en-GB" sz="2400" b="0" dirty="0">
                        <a:solidFill>
                          <a:schemeClr val="tx1"/>
                        </a:solidFill>
                        <a:latin typeface="Comic Sans MS" panose="030F0702030302020204" pitchFamily="66" charset="0"/>
                      </a:endParaRPr>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98431">
                <a:tc>
                  <a:txBody>
                    <a:bodyPr/>
                    <a:lstStyle/>
                    <a:p>
                      <a:endParaRPr lang="en-GB" sz="240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p>
                  </a:txBody>
                  <a:tcPr marL="68580" marR="6858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44" t="32540" r="41435" b="16666"/>
          <a:stretch/>
        </p:blipFill>
        <p:spPr bwMode="auto">
          <a:xfrm>
            <a:off x="4293096" y="251521"/>
            <a:ext cx="2410070" cy="14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201987" y="1907704"/>
            <a:ext cx="2592288" cy="100811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0000"/>
                </a:solidFill>
                <a:latin typeface="Comic Sans MS" panose="030F0702030302020204" pitchFamily="66" charset="0"/>
                <a:sym typeface="Wingdings" panose="05000000000000000000" pitchFamily="2" charset="2"/>
              </a:rPr>
              <a:t>Challenge  I can </a:t>
            </a:r>
            <a:r>
              <a:rPr lang="en-GB" sz="1400" u="sng" dirty="0">
                <a:solidFill>
                  <a:srgbClr val="FF0000"/>
                </a:solidFill>
                <a:latin typeface="Comic Sans MS" panose="030F0702030302020204" pitchFamily="66" charset="0"/>
                <a:sym typeface="Wingdings" panose="05000000000000000000" pitchFamily="2" charset="2"/>
              </a:rPr>
              <a:t>hypothesise</a:t>
            </a:r>
            <a:r>
              <a:rPr lang="en-GB" sz="1400" dirty="0">
                <a:solidFill>
                  <a:srgbClr val="FF0000"/>
                </a:solidFill>
                <a:latin typeface="Comic Sans MS" panose="030F0702030302020204" pitchFamily="66" charset="0"/>
                <a:sym typeface="Wingdings" panose="05000000000000000000" pitchFamily="2" charset="2"/>
              </a:rPr>
              <a:t> the long term effects of an addiction to Legal Highs (Level 6-7)</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76586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539552"/>
            <a:ext cx="4320480" cy="749432"/>
          </a:xfrm>
        </p:spPr>
        <p:txBody>
          <a:bodyPr>
            <a:normAutofit fontScale="90000"/>
          </a:bodyPr>
          <a:lstStyle/>
          <a:p>
            <a:r>
              <a:rPr lang="en-GB" sz="2800" dirty="0" smtClean="0">
                <a:latin typeface="Comic Sans MS" panose="030F0702030302020204" pitchFamily="66" charset="0"/>
              </a:rPr>
              <a:t>Self-Assessment Success Criteria</a:t>
            </a:r>
            <a:br>
              <a:rPr lang="en-GB" sz="2800" dirty="0" smtClean="0">
                <a:latin typeface="Comic Sans MS" panose="030F0702030302020204" pitchFamily="66" charset="0"/>
              </a:rPr>
            </a:br>
            <a:r>
              <a:rPr lang="en-GB" sz="2800" dirty="0" smtClean="0">
                <a:latin typeface="Comic Sans MS" panose="030F0702030302020204" pitchFamily="66" charset="0"/>
              </a:rPr>
              <a:t>An introduction to ‘Legal Highs’</a:t>
            </a:r>
            <a:endParaRPr lang="en-GB" sz="2800"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08363343"/>
              </p:ext>
            </p:extLst>
          </p:nvPr>
        </p:nvGraphicFramePr>
        <p:xfrm>
          <a:off x="332656" y="1763691"/>
          <a:ext cx="6192688" cy="6984773"/>
        </p:xfrm>
        <a:graphic>
          <a:graphicData uri="http://schemas.openxmlformats.org/drawingml/2006/table">
            <a:tbl>
              <a:tblPr firstRow="1" bandRow="1">
                <a:tableStyleId>{5940675A-B579-460E-94D1-54222C63F5DA}</a:tableStyleId>
              </a:tblPr>
              <a:tblGrid>
                <a:gridCol w="5047013">
                  <a:extLst>
                    <a:ext uri="{9D8B030D-6E8A-4147-A177-3AD203B41FA5}">
                      <a16:colId xmlns:a16="http://schemas.microsoft.com/office/drawing/2014/main" val="20000"/>
                    </a:ext>
                  </a:extLst>
                </a:gridCol>
                <a:gridCol w="1145675">
                  <a:extLst>
                    <a:ext uri="{9D8B030D-6E8A-4147-A177-3AD203B41FA5}">
                      <a16:colId xmlns:a16="http://schemas.microsoft.com/office/drawing/2014/main" val="20001"/>
                    </a:ext>
                  </a:extLst>
                </a:gridCol>
              </a:tblGrid>
              <a:tr h="421987">
                <a:tc>
                  <a:txBody>
                    <a:bodyPr/>
                    <a:lstStyle/>
                    <a:p>
                      <a:r>
                        <a:rPr lang="en-GB" sz="1600" b="1" dirty="0" smtClean="0">
                          <a:latin typeface="Comic Sans MS" panose="030F0702030302020204" pitchFamily="66" charset="0"/>
                        </a:rPr>
                        <a:t>Activity 1 – Effective Participator</a:t>
                      </a:r>
                      <a:endParaRPr lang="en-GB" sz="1600" b="1"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00"/>
                  </a:ext>
                </a:extLst>
              </a:tr>
              <a:tr h="421987">
                <a:tc>
                  <a:txBody>
                    <a:bodyPr/>
                    <a:lstStyle/>
                    <a:p>
                      <a:r>
                        <a:rPr lang="en-GB" sz="1600" dirty="0" smtClean="0">
                          <a:latin typeface="Comic Sans MS" panose="030F0702030302020204" pitchFamily="66" charset="0"/>
                        </a:rPr>
                        <a:t>I speak confidently and clearly</a:t>
                      </a:r>
                      <a:endParaRPr lang="en-GB" sz="1600"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10001"/>
                  </a:ext>
                </a:extLst>
              </a:tr>
              <a:tr h="421987">
                <a:tc>
                  <a:txBody>
                    <a:bodyPr/>
                    <a:lstStyle/>
                    <a:p>
                      <a:r>
                        <a:rPr lang="en-GB" sz="1600" dirty="0" smtClean="0">
                          <a:latin typeface="Comic Sans MS" panose="030F0702030302020204" pitchFamily="66" charset="0"/>
                        </a:rPr>
                        <a:t>I contribute</a:t>
                      </a:r>
                      <a:r>
                        <a:rPr lang="en-GB" sz="1600" baseline="0" dirty="0" smtClean="0">
                          <a:latin typeface="Comic Sans MS" panose="030F0702030302020204" pitchFamily="66" charset="0"/>
                        </a:rPr>
                        <a:t> to group discussions</a:t>
                      </a:r>
                      <a:endParaRPr lang="en-GB" sz="1600"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10002"/>
                  </a:ext>
                </a:extLst>
              </a:tr>
              <a:tr h="421987">
                <a:tc>
                  <a:txBody>
                    <a:bodyPr/>
                    <a:lstStyle/>
                    <a:p>
                      <a:r>
                        <a:rPr lang="en-GB" sz="1600" dirty="0" smtClean="0">
                          <a:latin typeface="Comic Sans MS" panose="030F0702030302020204" pitchFamily="66" charset="0"/>
                        </a:rPr>
                        <a:t>I take part in all activities</a:t>
                      </a:r>
                      <a:endParaRPr lang="en-GB" sz="1600"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10003"/>
                  </a:ext>
                </a:extLst>
              </a:tr>
              <a:tr h="421987">
                <a:tc>
                  <a:txBody>
                    <a:bodyPr/>
                    <a:lstStyle/>
                    <a:p>
                      <a:r>
                        <a:rPr lang="en-GB" sz="1600" b="1" dirty="0" smtClean="0">
                          <a:latin typeface="Comic Sans MS" panose="030F0702030302020204" pitchFamily="66" charset="0"/>
                        </a:rPr>
                        <a:t>Activity 2 – Team Worker</a:t>
                      </a:r>
                      <a:endParaRPr lang="en-GB" sz="1600" b="1" dirty="0">
                        <a:latin typeface="Comic Sans MS" panose="030F0702030302020204" pitchFamily="66" charset="0"/>
                      </a:endParaRPr>
                    </a:p>
                  </a:txBody>
                  <a:tcPr/>
                </a:tc>
                <a:tc>
                  <a:txBody>
                    <a:bodyPr/>
                    <a:lstStyle/>
                    <a:p>
                      <a:endParaRPr lang="en-GB" dirty="0"/>
                    </a:p>
                  </a:txBody>
                  <a:tcPr>
                    <a:solidFill>
                      <a:schemeClr val="tx1"/>
                    </a:solidFill>
                  </a:tcPr>
                </a:tc>
                <a:extLst>
                  <a:ext uri="{0D108BD9-81ED-4DB2-BD59-A6C34878D82A}">
                    <a16:rowId xmlns:a16="http://schemas.microsoft.com/office/drawing/2014/main" val="10004"/>
                  </a:ext>
                </a:extLst>
              </a:tr>
              <a:tr h="421987">
                <a:tc>
                  <a:txBody>
                    <a:bodyPr/>
                    <a:lstStyle/>
                    <a:p>
                      <a:r>
                        <a:rPr lang="en-GB" sz="1600" dirty="0" smtClean="0">
                          <a:latin typeface="Comic Sans MS" panose="030F0702030302020204" pitchFamily="66" charset="0"/>
                        </a:rPr>
                        <a:t>I listen to the ideas of others</a:t>
                      </a:r>
                      <a:endParaRPr lang="en-GB" sz="1600"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10005"/>
                  </a:ext>
                </a:extLst>
              </a:tr>
              <a:tr h="658994">
                <a:tc>
                  <a:txBody>
                    <a:bodyPr/>
                    <a:lstStyle/>
                    <a:p>
                      <a:r>
                        <a:rPr lang="en-GB" sz="1600" dirty="0" smtClean="0">
                          <a:latin typeface="Comic Sans MS" panose="030F0702030302020204" pitchFamily="66" charset="0"/>
                        </a:rPr>
                        <a:t>I know that I can</a:t>
                      </a:r>
                      <a:r>
                        <a:rPr lang="en-GB" sz="1600" baseline="0" dirty="0" smtClean="0">
                          <a:latin typeface="Comic Sans MS" panose="030F0702030302020204" pitchFamily="66" charset="0"/>
                        </a:rPr>
                        <a:t> achieve more by working in a team</a:t>
                      </a:r>
                      <a:endParaRPr lang="en-GB" sz="1600" dirty="0">
                        <a:latin typeface="Comic Sans MS" panose="030F0702030302020204" pitchFamily="66" charset="0"/>
                      </a:endParaRPr>
                    </a:p>
                  </a:txBody>
                  <a:tcPr/>
                </a:tc>
                <a:tc>
                  <a:txBody>
                    <a:bodyPr/>
                    <a:lstStyle/>
                    <a:p>
                      <a:endParaRPr lang="en-GB"/>
                    </a:p>
                  </a:txBody>
                  <a:tcPr/>
                </a:tc>
                <a:extLst>
                  <a:ext uri="{0D108BD9-81ED-4DB2-BD59-A6C34878D82A}">
                    <a16:rowId xmlns:a16="http://schemas.microsoft.com/office/drawing/2014/main" val="10006"/>
                  </a:ext>
                </a:extLst>
              </a:tr>
              <a:tr h="396977">
                <a:tc>
                  <a:txBody>
                    <a:bodyPr/>
                    <a:lstStyle/>
                    <a:p>
                      <a:r>
                        <a:rPr lang="en-GB" sz="1600" dirty="0" smtClean="0">
                          <a:latin typeface="Comic Sans MS" panose="030F0702030302020204" pitchFamily="66" charset="0"/>
                        </a:rPr>
                        <a:t>I can give helpful</a:t>
                      </a:r>
                      <a:r>
                        <a:rPr lang="en-GB" sz="1600" baseline="0" dirty="0" smtClean="0">
                          <a:latin typeface="Comic Sans MS" panose="030F0702030302020204" pitchFamily="66" charset="0"/>
                        </a:rPr>
                        <a:t> feedback and support</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07"/>
                  </a:ext>
                </a:extLst>
              </a:tr>
              <a:tr h="421987">
                <a:tc>
                  <a:txBody>
                    <a:bodyPr/>
                    <a:lstStyle/>
                    <a:p>
                      <a:r>
                        <a:rPr lang="en-GB" sz="1600" b="1" dirty="0" smtClean="0">
                          <a:latin typeface="Comic Sans MS" panose="030F0702030302020204" pitchFamily="66" charset="0"/>
                        </a:rPr>
                        <a:t>Activity 3 – Independent Enquirer </a:t>
                      </a:r>
                      <a:endParaRPr lang="en-GB" sz="1600" b="1" dirty="0">
                        <a:latin typeface="Comic Sans MS" panose="030F0702030302020204" pitchFamily="66" charset="0"/>
                      </a:endParaRPr>
                    </a:p>
                  </a:txBody>
                  <a:tcPr/>
                </a:tc>
                <a:tc>
                  <a:txBody>
                    <a:bodyPr/>
                    <a:lstStyle/>
                    <a:p>
                      <a:endParaRPr lang="en-GB" dirty="0"/>
                    </a:p>
                  </a:txBody>
                  <a:tcPr>
                    <a:solidFill>
                      <a:schemeClr val="tx1"/>
                    </a:solidFill>
                  </a:tcPr>
                </a:tc>
                <a:extLst>
                  <a:ext uri="{0D108BD9-81ED-4DB2-BD59-A6C34878D82A}">
                    <a16:rowId xmlns:a16="http://schemas.microsoft.com/office/drawing/2014/main" val="10008"/>
                  </a:ext>
                </a:extLst>
              </a:tr>
              <a:tr h="421987">
                <a:tc>
                  <a:txBody>
                    <a:bodyPr/>
                    <a:lstStyle/>
                    <a:p>
                      <a:r>
                        <a:rPr lang="en-GB" sz="1600" dirty="0" smtClean="0">
                          <a:latin typeface="Comic Sans MS" panose="030F0702030302020204" pitchFamily="66" charset="0"/>
                        </a:rPr>
                        <a:t>I</a:t>
                      </a:r>
                      <a:r>
                        <a:rPr lang="en-GB" sz="1600" baseline="0" dirty="0" smtClean="0">
                          <a:latin typeface="Comic Sans MS" panose="030F0702030302020204" pitchFamily="66" charset="0"/>
                        </a:rPr>
                        <a:t> ask questions to clarify subjects</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09"/>
                  </a:ext>
                </a:extLst>
              </a:tr>
              <a:tr h="421987">
                <a:tc>
                  <a:txBody>
                    <a:bodyPr/>
                    <a:lstStyle/>
                    <a:p>
                      <a:r>
                        <a:rPr lang="en-GB" sz="1600" dirty="0" smtClean="0">
                          <a:latin typeface="Comic Sans MS" panose="030F0702030302020204" pitchFamily="66" charset="0"/>
                        </a:rPr>
                        <a:t>I express</a:t>
                      </a:r>
                      <a:r>
                        <a:rPr lang="en-GB" sz="1600" baseline="0" dirty="0" smtClean="0">
                          <a:latin typeface="Comic Sans MS" panose="030F0702030302020204" pitchFamily="66" charset="0"/>
                        </a:rPr>
                        <a:t> my own ideas and views</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10"/>
                  </a:ext>
                </a:extLst>
              </a:tr>
              <a:tr h="421987">
                <a:tc>
                  <a:txBody>
                    <a:bodyPr/>
                    <a:lstStyle/>
                    <a:p>
                      <a:r>
                        <a:rPr lang="en-GB" sz="1600" dirty="0" smtClean="0">
                          <a:latin typeface="Comic Sans MS" panose="030F0702030302020204" pitchFamily="66" charset="0"/>
                        </a:rPr>
                        <a:t>I can work independently to research</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11"/>
                  </a:ext>
                </a:extLst>
              </a:tr>
              <a:tr h="421987">
                <a:tc>
                  <a:txBody>
                    <a:bodyPr/>
                    <a:lstStyle/>
                    <a:p>
                      <a:r>
                        <a:rPr lang="en-GB" sz="1600" b="1" dirty="0" smtClean="0">
                          <a:latin typeface="Comic Sans MS" panose="030F0702030302020204" pitchFamily="66" charset="0"/>
                        </a:rPr>
                        <a:t>Activity 4 – Reflective Learner</a:t>
                      </a:r>
                      <a:endParaRPr lang="en-GB" sz="1600" b="1" dirty="0">
                        <a:latin typeface="Comic Sans MS" panose="030F0702030302020204" pitchFamily="66" charset="0"/>
                      </a:endParaRPr>
                    </a:p>
                  </a:txBody>
                  <a:tcPr/>
                </a:tc>
                <a:tc>
                  <a:txBody>
                    <a:bodyPr/>
                    <a:lstStyle/>
                    <a:p>
                      <a:endParaRPr lang="en-GB" dirty="0"/>
                    </a:p>
                  </a:txBody>
                  <a:tcPr>
                    <a:solidFill>
                      <a:schemeClr val="tx1"/>
                    </a:solidFill>
                  </a:tcPr>
                </a:tc>
                <a:extLst>
                  <a:ext uri="{0D108BD9-81ED-4DB2-BD59-A6C34878D82A}">
                    <a16:rowId xmlns:a16="http://schemas.microsoft.com/office/drawing/2014/main" val="10012"/>
                  </a:ext>
                </a:extLst>
              </a:tr>
              <a:tr h="421987">
                <a:tc>
                  <a:txBody>
                    <a:bodyPr/>
                    <a:lstStyle/>
                    <a:p>
                      <a:r>
                        <a:rPr lang="en-GB" sz="1600" dirty="0" smtClean="0">
                          <a:latin typeface="Comic Sans MS" panose="030F0702030302020204" pitchFamily="66" charset="0"/>
                        </a:rPr>
                        <a:t>I can evaluate what I have done</a:t>
                      </a:r>
                      <a:r>
                        <a:rPr lang="en-GB" sz="1600" baseline="0" dirty="0" smtClean="0">
                          <a:latin typeface="Comic Sans MS" panose="030F0702030302020204" pitchFamily="66" charset="0"/>
                        </a:rPr>
                        <a:t> well</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13"/>
                  </a:ext>
                </a:extLst>
              </a:tr>
              <a:tr h="421987">
                <a:tc>
                  <a:txBody>
                    <a:bodyPr/>
                    <a:lstStyle/>
                    <a:p>
                      <a:r>
                        <a:rPr lang="en-GB" sz="1600" dirty="0" smtClean="0">
                          <a:latin typeface="Comic Sans MS" panose="030F0702030302020204" pitchFamily="66" charset="0"/>
                        </a:rPr>
                        <a:t>I am confident to question others</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14"/>
                  </a:ext>
                </a:extLst>
              </a:tr>
              <a:tr h="442971">
                <a:tc>
                  <a:txBody>
                    <a:bodyPr/>
                    <a:lstStyle/>
                    <a:p>
                      <a:r>
                        <a:rPr lang="en-GB" sz="1600" dirty="0" smtClean="0">
                          <a:latin typeface="Comic Sans MS" panose="030F0702030302020204" pitchFamily="66" charset="0"/>
                        </a:rPr>
                        <a:t>I can set targets</a:t>
                      </a:r>
                      <a:r>
                        <a:rPr lang="en-GB" sz="1600" baseline="0" dirty="0" smtClean="0">
                          <a:latin typeface="Comic Sans MS" panose="030F0702030302020204" pitchFamily="66" charset="0"/>
                        </a:rPr>
                        <a:t> for further learning</a:t>
                      </a:r>
                      <a:endParaRPr lang="en-GB" sz="1600" dirty="0">
                        <a:latin typeface="Comic Sans MS" panose="030F0702030302020204" pitchFamily="66" charset="0"/>
                      </a:endParaRPr>
                    </a:p>
                  </a:txBody>
                  <a:tcPr/>
                </a:tc>
                <a:tc>
                  <a:txBody>
                    <a:bodyPr/>
                    <a:lstStyle/>
                    <a:p>
                      <a:endParaRPr lang="en-GB" dirty="0"/>
                    </a:p>
                  </a:txBody>
                  <a:tcPr/>
                </a:tc>
                <a:extLst>
                  <a:ext uri="{0D108BD9-81ED-4DB2-BD59-A6C34878D82A}">
                    <a16:rowId xmlns:a16="http://schemas.microsoft.com/office/drawing/2014/main" val="10015"/>
                  </a:ext>
                </a:extLst>
              </a:tr>
            </a:tbl>
          </a:graphicData>
        </a:graphic>
      </p:graphicFrame>
      <p:pic>
        <p:nvPicPr>
          <p:cNvPr id="1026" name="Picture 2" descr="C:\Users\dlewis.C-GATEWAY\AppData\Local\Microsoft\Windows\Temporary Internet Files\Content.IE5\WIJZ6CV5\600px-Black_chec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115" y="1820702"/>
            <a:ext cx="337220" cy="3372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465" y="0"/>
            <a:ext cx="1689737" cy="142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28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23528"/>
            <a:ext cx="6172200" cy="8568951"/>
          </a:xfrm>
        </p:spPr>
        <p:txBody>
          <a:bodyPr>
            <a:normAutofit lnSpcReduction="10000"/>
          </a:bodyPr>
          <a:lstStyle/>
          <a:p>
            <a:pPr marL="0" lvl="0" indent="0">
              <a:lnSpc>
                <a:spcPct val="150000"/>
              </a:lnSpc>
              <a:spcBef>
                <a:spcPts val="0"/>
              </a:spcBef>
              <a:buNone/>
            </a:pPr>
            <a:r>
              <a:rPr lang="en-GB" sz="2000" dirty="0">
                <a:solidFill>
                  <a:prstClr val="black"/>
                </a:solidFill>
                <a:latin typeface="Comic Sans MS" panose="030F0702030302020204" pitchFamily="66" charset="0"/>
              </a:rPr>
              <a:t>A Legal High is a substance that produces a similar effects to illegal  drugs. These new substances are not yet controlled under the Misuse of Drugs Act (1971) and there is often not enough research about them to know about their effects on the human body.</a:t>
            </a:r>
          </a:p>
          <a:p>
            <a:pPr marL="0" lvl="0" indent="0">
              <a:lnSpc>
                <a:spcPct val="150000"/>
              </a:lnSpc>
              <a:spcBef>
                <a:spcPts val="0"/>
              </a:spcBef>
              <a:buNone/>
            </a:pPr>
            <a:endParaRPr lang="en-GB" sz="2000" dirty="0">
              <a:solidFill>
                <a:prstClr val="black"/>
              </a:solidFill>
              <a:latin typeface="Comic Sans MS" panose="030F0702030302020204" pitchFamily="66" charset="0"/>
            </a:endParaRPr>
          </a:p>
          <a:p>
            <a:pPr marL="0" lvl="0" indent="0">
              <a:lnSpc>
                <a:spcPct val="150000"/>
              </a:lnSpc>
              <a:spcBef>
                <a:spcPts val="0"/>
              </a:spcBef>
              <a:buNone/>
            </a:pPr>
            <a:r>
              <a:rPr lang="en-GB" sz="2000" dirty="0">
                <a:solidFill>
                  <a:prstClr val="black"/>
                </a:solidFill>
                <a:latin typeface="Comic Sans MS" panose="030F0702030302020204" pitchFamily="66" charset="0"/>
              </a:rPr>
              <a:t>In recent months more and more research is being carried out on ‘legal highs’ to see what their dangers are, and to see whether they should be made illegal. Legal highs cannot be sold for human consumption so they are often sold as different products  (such as plant food) to get around the law.</a:t>
            </a:r>
          </a:p>
          <a:p>
            <a:pPr marL="0" lvl="0" indent="0">
              <a:lnSpc>
                <a:spcPct val="150000"/>
              </a:lnSpc>
              <a:spcBef>
                <a:spcPts val="0"/>
              </a:spcBef>
              <a:buNone/>
            </a:pPr>
            <a:endParaRPr lang="en-GB" sz="2000" dirty="0">
              <a:solidFill>
                <a:prstClr val="black"/>
              </a:solidFill>
              <a:latin typeface="Comic Sans MS" panose="030F0702030302020204" pitchFamily="66" charset="0"/>
            </a:endParaRPr>
          </a:p>
          <a:p>
            <a:pPr marL="0" lvl="0" indent="0">
              <a:lnSpc>
                <a:spcPct val="150000"/>
              </a:lnSpc>
              <a:spcBef>
                <a:spcPts val="0"/>
              </a:spcBef>
              <a:buNone/>
            </a:pPr>
            <a:r>
              <a:rPr lang="en-GB" sz="2000" dirty="0">
                <a:solidFill>
                  <a:prstClr val="black"/>
                </a:solidFill>
                <a:latin typeface="Comic Sans MS" panose="030F0702030302020204" pitchFamily="66" charset="0"/>
              </a:rPr>
              <a:t>Just because a substance is sold as ‘legal’ it does not mean that it is safe, you can never really be sure if the legal high that you have bought or been given will cause you harm.</a:t>
            </a:r>
          </a:p>
          <a:p>
            <a:pPr marL="0" indent="0">
              <a:buNone/>
            </a:pPr>
            <a:endParaRPr lang="en-GB" dirty="0"/>
          </a:p>
        </p:txBody>
      </p:sp>
    </p:spTree>
    <p:extLst>
      <p:ext uri="{BB962C8B-B14F-4D97-AF65-F5344CB8AC3E}">
        <p14:creationId xmlns:p14="http://schemas.microsoft.com/office/powerpoint/2010/main" val="312961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0688" y="395536"/>
            <a:ext cx="5688632" cy="1512168"/>
          </a:xfrm>
          <a:prstGeom prst="round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600" dirty="0" smtClean="0">
                <a:latin typeface="Comic Sans MS" panose="030F0702030302020204" pitchFamily="66" charset="0"/>
              </a:rPr>
              <a:t>Workstation 1 Success Criteria</a:t>
            </a:r>
            <a:endParaRPr lang="en-GB" sz="3600" dirty="0">
              <a:latin typeface="Comic Sans MS" panose="030F0702030302020204" pitchFamily="66" charset="0"/>
            </a:endParaRPr>
          </a:p>
        </p:txBody>
      </p:sp>
      <p:sp>
        <p:nvSpPr>
          <p:cNvPr id="3" name="Content Placeholder 2"/>
          <p:cNvSpPr>
            <a:spLocks noGrp="1"/>
          </p:cNvSpPr>
          <p:nvPr>
            <p:ph idx="1"/>
          </p:nvPr>
        </p:nvSpPr>
        <p:spPr>
          <a:xfrm>
            <a:off x="378904" y="2356199"/>
            <a:ext cx="6172200" cy="6758879"/>
          </a:xfrm>
        </p:spPr>
        <p:txBody>
          <a:bodyPr>
            <a:normAutofit fontScale="92500" lnSpcReduction="20000"/>
          </a:bodyPr>
          <a:lstStyle/>
          <a:p>
            <a:pPr marL="514350" indent="-514350">
              <a:buFont typeface="+mj-lt"/>
              <a:buAutoNum type="arabicPeriod"/>
            </a:pPr>
            <a:r>
              <a:rPr lang="en-GB" dirty="0" smtClean="0">
                <a:latin typeface="Comic Sans MS" panose="030F0702030302020204" pitchFamily="66" charset="0"/>
              </a:rPr>
              <a:t>Your task is to read through the information cards as a team</a:t>
            </a:r>
          </a:p>
          <a:p>
            <a:pPr marL="514350" indent="-514350">
              <a:buFont typeface="+mj-lt"/>
              <a:buAutoNum type="arabicPeriod"/>
            </a:pPr>
            <a:endParaRPr lang="en-GB" dirty="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You then need to identify the information for each aspect of the worksheet </a:t>
            </a:r>
          </a:p>
          <a:p>
            <a:pPr marL="514350" indent="-514350">
              <a:buFont typeface="+mj-lt"/>
              <a:buAutoNum type="arabicPeriod"/>
            </a:pPr>
            <a:endParaRPr lang="en-GB" dirty="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You do not need to copy the information just summarise it into your own words</a:t>
            </a:r>
          </a:p>
          <a:p>
            <a:pPr marL="514350" indent="-514350">
              <a:buFont typeface="+mj-lt"/>
              <a:buAutoNum type="arabicPeriod"/>
            </a:pPr>
            <a:endParaRPr lang="en-GB" dirty="0">
              <a:latin typeface="Comic Sans MS" panose="030F0702030302020204" pitchFamily="66" charset="0"/>
            </a:endParaRPr>
          </a:p>
          <a:p>
            <a:pPr marL="514350" indent="-514350">
              <a:buFont typeface="+mj-lt"/>
              <a:buAutoNum type="arabicPeriod"/>
            </a:pPr>
            <a:r>
              <a:rPr lang="en-GB" dirty="0" smtClean="0">
                <a:latin typeface="Comic Sans MS" panose="030F0702030302020204" pitchFamily="66" charset="0"/>
              </a:rPr>
              <a:t>It is important to support each other and work as a team as you only have 5 minutes!</a:t>
            </a:r>
          </a:p>
          <a:p>
            <a:endParaRPr lang="en-GB" dirty="0"/>
          </a:p>
        </p:txBody>
      </p:sp>
    </p:spTree>
    <p:extLst>
      <p:ext uri="{BB962C8B-B14F-4D97-AF65-F5344CB8AC3E}">
        <p14:creationId xmlns:p14="http://schemas.microsoft.com/office/powerpoint/2010/main" val="346197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8088518"/>
              </p:ext>
            </p:extLst>
          </p:nvPr>
        </p:nvGraphicFramePr>
        <p:xfrm>
          <a:off x="116632" y="179511"/>
          <a:ext cx="6624736" cy="8784978"/>
        </p:xfrm>
        <a:graphic>
          <a:graphicData uri="http://schemas.openxmlformats.org/drawingml/2006/table">
            <a:tbl>
              <a:tblPr firstRow="1" bandRow="1">
                <a:tableStyleId>{5940675A-B579-460E-94D1-54222C63F5DA}</a:tableStyleId>
              </a:tblPr>
              <a:tblGrid>
                <a:gridCol w="2184243">
                  <a:extLst>
                    <a:ext uri="{9D8B030D-6E8A-4147-A177-3AD203B41FA5}">
                      <a16:colId xmlns:a16="http://schemas.microsoft.com/office/drawing/2014/main" val="20000"/>
                    </a:ext>
                  </a:extLst>
                </a:gridCol>
                <a:gridCol w="2184243">
                  <a:extLst>
                    <a:ext uri="{9D8B030D-6E8A-4147-A177-3AD203B41FA5}">
                      <a16:colId xmlns:a16="http://schemas.microsoft.com/office/drawing/2014/main" val="20001"/>
                    </a:ext>
                  </a:extLst>
                </a:gridCol>
                <a:gridCol w="2256250">
                  <a:extLst>
                    <a:ext uri="{9D8B030D-6E8A-4147-A177-3AD203B41FA5}">
                      <a16:colId xmlns:a16="http://schemas.microsoft.com/office/drawing/2014/main" val="20002"/>
                    </a:ext>
                  </a:extLst>
                </a:gridCol>
              </a:tblGrid>
              <a:tr h="3010572">
                <a:tc>
                  <a:txBody>
                    <a:bodyPr/>
                    <a:lstStyle/>
                    <a:p>
                      <a:endParaRPr lang="en-GB" sz="2000" dirty="0" smtClean="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Taking Legal high</a:t>
                      </a:r>
                      <a:r>
                        <a:rPr lang="en-GB" sz="2000" baseline="0" dirty="0" smtClean="0">
                          <a:latin typeface="Comic Sans MS" panose="030F0702030302020204" pitchFamily="66" charset="0"/>
                        </a:rPr>
                        <a:t>s can lead to blotchy and discoloured skin.</a:t>
                      </a:r>
                      <a:endParaRPr lang="en-GB" sz="2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dirty="0" smtClean="0">
                        <a:latin typeface="Comic Sans MS" panose="030F0702030302020204" pitchFamily="66" charset="0"/>
                      </a:endParaRPr>
                    </a:p>
                    <a:p>
                      <a:endParaRPr lang="en-GB" sz="2000" dirty="0" smtClean="0">
                        <a:latin typeface="Comic Sans MS" panose="030F0702030302020204" pitchFamily="66" charset="0"/>
                      </a:endParaRPr>
                    </a:p>
                    <a:p>
                      <a:r>
                        <a:rPr lang="en-GB" sz="2000" dirty="0" smtClean="0">
                          <a:latin typeface="Comic Sans MS" panose="030F0702030302020204" pitchFamily="66" charset="0"/>
                        </a:rPr>
                        <a:t>Legal</a:t>
                      </a:r>
                      <a:r>
                        <a:rPr lang="en-GB" sz="2000" baseline="0" dirty="0" smtClean="0">
                          <a:latin typeface="Comic Sans MS" panose="030F0702030302020204" pitchFamily="66" charset="0"/>
                        </a:rPr>
                        <a:t> highs have been known to cause extensive brain damage.</a:t>
                      </a:r>
                      <a:endParaRPr lang="en-GB" sz="2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tcPr>
                </a:tc>
                <a:tc>
                  <a:txBody>
                    <a:bodyPr/>
                    <a:lstStyle/>
                    <a:p>
                      <a:endParaRPr lang="en-GB"/>
                    </a:p>
                  </a:txBody>
                  <a:tcPr/>
                </a:tc>
                <a:extLst>
                  <a:ext uri="{0D108BD9-81ED-4DB2-BD59-A6C34878D82A}">
                    <a16:rowId xmlns:a16="http://schemas.microsoft.com/office/drawing/2014/main" val="10000"/>
                  </a:ext>
                </a:extLst>
              </a:tr>
              <a:tr h="2887203">
                <a:tc>
                  <a:txBody>
                    <a:bodyPr/>
                    <a:lstStyle/>
                    <a:p>
                      <a:endParaRPr lang="en-GB" sz="2000" dirty="0" smtClean="0">
                        <a:latin typeface="Comic Sans MS" panose="030F0702030302020204" pitchFamily="66" charset="0"/>
                      </a:endParaRPr>
                    </a:p>
                    <a:p>
                      <a:r>
                        <a:rPr lang="en-GB" sz="2000" dirty="0" smtClean="0">
                          <a:latin typeface="Comic Sans MS" panose="030F0702030302020204" pitchFamily="66" charset="0"/>
                        </a:rPr>
                        <a:t>Legal</a:t>
                      </a:r>
                      <a:r>
                        <a:rPr lang="en-GB" sz="2000" baseline="0" dirty="0" smtClean="0">
                          <a:latin typeface="Comic Sans MS" panose="030F0702030302020204" pitchFamily="66" charset="0"/>
                        </a:rPr>
                        <a:t> highs can cause the heart rate to speed up or slow down, which can cause heart rate or possibly stroke.</a:t>
                      </a:r>
                      <a:endParaRPr lang="en-GB" sz="2000" dirty="0">
                        <a:latin typeface="Comic Sans MS" panose="030F0702030302020204" pitchFamily="66" charset="0"/>
                      </a:endParaRPr>
                    </a:p>
                  </a:txBody>
                  <a:tcPr>
                    <a:lnT w="12700" cap="flat" cmpd="sng" algn="ctr">
                      <a:solidFill>
                        <a:schemeClr val="tx1"/>
                      </a:solidFill>
                      <a:prstDash val="solid"/>
                      <a:round/>
                      <a:headEnd type="none" w="med" len="med"/>
                      <a:tailEnd type="none" w="med" len="med"/>
                    </a:lnT>
                  </a:tcPr>
                </a:tc>
                <a:tc>
                  <a:txBody>
                    <a:bodyPr/>
                    <a:lstStyle/>
                    <a:p>
                      <a:endParaRPr lang="en-GB" sz="2000" dirty="0" smtClean="0">
                        <a:latin typeface="Comic Sans MS" panose="030F0702030302020204" pitchFamily="66" charset="0"/>
                      </a:endParaRPr>
                    </a:p>
                    <a:p>
                      <a:r>
                        <a:rPr lang="en-GB" sz="2000" dirty="0" smtClean="0">
                          <a:latin typeface="Comic Sans MS" panose="030F0702030302020204" pitchFamily="66" charset="0"/>
                        </a:rPr>
                        <a:t>Smoking Legal</a:t>
                      </a:r>
                      <a:r>
                        <a:rPr lang="en-GB" sz="2000" baseline="0" dirty="0" smtClean="0">
                          <a:latin typeface="Comic Sans MS" panose="030F0702030302020204" pitchFamily="66" charset="0"/>
                        </a:rPr>
                        <a:t> highs can cause multiple lung problems, including bleeding lungs. </a:t>
                      </a:r>
                      <a:endParaRPr lang="en-GB" sz="2000" dirty="0">
                        <a:latin typeface="Comic Sans MS" panose="030F0702030302020204" pitchFamily="66" charset="0"/>
                      </a:endParaRPr>
                    </a:p>
                  </a:txBody>
                  <a:tcPr/>
                </a:tc>
                <a:tc>
                  <a:txBody>
                    <a:bodyPr/>
                    <a:lstStyle/>
                    <a:p>
                      <a:r>
                        <a:rPr lang="en-GB" sz="1800" b="0" i="0" kern="1200" dirty="0" smtClean="0">
                          <a:solidFill>
                            <a:schemeClr val="tx1"/>
                          </a:solidFill>
                          <a:effectLst/>
                          <a:latin typeface="Comic Sans MS" panose="030F0702030302020204" pitchFamily="66" charset="0"/>
                          <a:ea typeface="+mn-ea"/>
                          <a:cs typeface="+mn-cs"/>
                        </a:rPr>
                        <a:t>Hallucinogenic ‘legal highs’ act like LSD, magic mushrooms</a:t>
                      </a:r>
                      <a:r>
                        <a:rPr lang="en-GB" sz="1800" b="0" i="0" kern="1200" baseline="0" dirty="0" smtClean="0">
                          <a:solidFill>
                            <a:schemeClr val="tx1"/>
                          </a:solidFill>
                          <a:effectLst/>
                          <a:latin typeface="Comic Sans MS" panose="030F0702030302020204" pitchFamily="66" charset="0"/>
                          <a:ea typeface="+mn-ea"/>
                          <a:cs typeface="+mn-cs"/>
                        </a:rPr>
                        <a:t> and </a:t>
                      </a:r>
                      <a:r>
                        <a:rPr lang="en-GB" sz="1800" b="0" i="0" kern="1200" dirty="0" smtClean="0">
                          <a:solidFill>
                            <a:schemeClr val="tx1"/>
                          </a:solidFill>
                          <a:effectLst/>
                          <a:latin typeface="Comic Sans MS" panose="030F0702030302020204" pitchFamily="66" charset="0"/>
                          <a:ea typeface="+mn-ea"/>
                          <a:cs typeface="+mn-cs"/>
                        </a:rPr>
                        <a:t>ketamine They can make you hallucinate (seeing and/or hearing things that aren’t there). </a:t>
                      </a:r>
                      <a:endParaRPr lang="en-GB" b="0" dirty="0">
                        <a:latin typeface="Comic Sans MS" panose="030F0702030302020204" pitchFamily="66" charset="0"/>
                      </a:endParaRPr>
                    </a:p>
                  </a:txBody>
                  <a:tcPr/>
                </a:tc>
                <a:extLst>
                  <a:ext uri="{0D108BD9-81ED-4DB2-BD59-A6C34878D82A}">
                    <a16:rowId xmlns:a16="http://schemas.microsoft.com/office/drawing/2014/main" val="10001"/>
                  </a:ext>
                </a:extLst>
              </a:tr>
              <a:tr h="2887203">
                <a:tc>
                  <a:txBody>
                    <a:bodyPr/>
                    <a:lstStyle/>
                    <a:p>
                      <a:endParaRPr lang="en-GB" sz="2000" dirty="0" smtClean="0">
                        <a:latin typeface="Comic Sans MS" panose="030F0702030302020204" pitchFamily="66" charset="0"/>
                      </a:endParaRPr>
                    </a:p>
                    <a:p>
                      <a:r>
                        <a:rPr lang="en-GB" sz="2000" dirty="0" smtClean="0">
                          <a:latin typeface="Comic Sans MS" panose="030F0702030302020204" pitchFamily="66" charset="0"/>
                        </a:rPr>
                        <a:t>An addiction to Legal highs can be very expensive</a:t>
                      </a:r>
                      <a:r>
                        <a:rPr lang="en-GB" sz="2000" baseline="0" dirty="0" smtClean="0">
                          <a:latin typeface="Comic Sans MS" panose="030F0702030302020204" pitchFamily="66" charset="0"/>
                        </a:rPr>
                        <a:t>, with an average spend of £60 a day.</a:t>
                      </a:r>
                      <a:endParaRPr lang="en-GB" sz="2000" dirty="0">
                        <a:latin typeface="Comic Sans MS" panose="030F0702030302020204" pitchFamily="66" charset="0"/>
                      </a:endParaRPr>
                    </a:p>
                  </a:txBody>
                  <a:tcPr/>
                </a:tc>
                <a:tc>
                  <a:txBody>
                    <a:bodyPr/>
                    <a:lstStyle/>
                    <a:p>
                      <a:endParaRPr lang="en-GB" sz="2000" b="0" i="0" kern="1200" dirty="0" smtClean="0">
                        <a:solidFill>
                          <a:schemeClr val="tx1"/>
                        </a:solidFill>
                        <a:effectLst/>
                        <a:latin typeface="Comic Sans MS" panose="030F0702030302020204" pitchFamily="66" charset="0"/>
                        <a:ea typeface="+mn-ea"/>
                        <a:cs typeface="+mn-cs"/>
                      </a:endParaRPr>
                    </a:p>
                    <a:p>
                      <a:r>
                        <a:rPr lang="en-GB" sz="2000" b="0" i="0" kern="1200" dirty="0" smtClean="0">
                          <a:solidFill>
                            <a:schemeClr val="tx1"/>
                          </a:solidFill>
                          <a:effectLst/>
                          <a:latin typeface="Comic Sans MS" panose="030F0702030302020204" pitchFamily="66" charset="0"/>
                          <a:ea typeface="+mn-ea"/>
                          <a:cs typeface="+mn-cs"/>
                        </a:rPr>
                        <a:t>Stimulant ‘legal highs’ act like amphetamines (‘speed’), they can make you feel energised, fast-thinking, and very chatty.</a:t>
                      </a:r>
                      <a:endParaRPr lang="en-GB" sz="2000" b="0" dirty="0">
                        <a:latin typeface="Comic Sans MS" panose="030F0702030302020204" pitchFamily="66" charset="0"/>
                      </a:endParaRPr>
                    </a:p>
                  </a:txBody>
                  <a:tcPr/>
                </a:tc>
                <a:tc>
                  <a:txBody>
                    <a:bodyPr/>
                    <a:lstStyle/>
                    <a:p>
                      <a:r>
                        <a:rPr lang="en-GB" dirty="0" smtClean="0"/>
                        <a:t/>
                      </a:r>
                      <a:br>
                        <a:rPr lang="en-GB" dirty="0" smtClean="0"/>
                      </a:br>
                      <a:r>
                        <a:rPr lang="en-GB" sz="2000" b="0" i="0" kern="1200" dirty="0" smtClean="0">
                          <a:solidFill>
                            <a:schemeClr val="tx1"/>
                          </a:solidFill>
                          <a:effectLst/>
                          <a:latin typeface="Comic Sans MS" panose="030F0702030302020204" pitchFamily="66" charset="0"/>
                          <a:ea typeface="+mn-ea"/>
                          <a:cs typeface="+mn-cs"/>
                        </a:rPr>
                        <a:t>Sedative ‘legal highs’ act similarly to cannabis, they can make you feel euphoric, relaxed or sleepy</a:t>
                      </a:r>
                      <a:endParaRPr lang="en-GB" sz="2000" b="0" dirty="0">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726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672" y="-252536"/>
            <a:ext cx="5829300" cy="1960033"/>
          </a:xfrm>
        </p:spPr>
        <p:txBody>
          <a:bodyPr>
            <a:normAutofit/>
          </a:bodyPr>
          <a:lstStyle/>
          <a:p>
            <a:r>
              <a:rPr lang="en-GB" sz="3200" dirty="0" smtClean="0">
                <a:latin typeface="Comic Sans MS" panose="030F0702030302020204" pitchFamily="66" charset="0"/>
              </a:rPr>
              <a:t>The Effects of Legal Highs on a Person</a:t>
            </a:r>
            <a:endParaRPr lang="en-GB" sz="3200" dirty="0">
              <a:latin typeface="Comic Sans MS" panose="030F0702030302020204" pitchFamily="66" charset="0"/>
            </a:endParaRPr>
          </a:p>
        </p:txBody>
      </p:sp>
      <p:pic>
        <p:nvPicPr>
          <p:cNvPr id="4" name="Picture 2" descr="http://cliparts.co/cliparts/yck/A57/yckA57Bqi.png"/>
          <p:cNvPicPr>
            <a:picLocks noChangeAspect="1" noChangeArrowheads="1"/>
          </p:cNvPicPr>
          <p:nvPr/>
        </p:nvPicPr>
        <p:blipFill rotWithShape="1">
          <a:blip r:embed="rId2">
            <a:extLst>
              <a:ext uri="{28A0092B-C50C-407E-A947-70E740481C1C}">
                <a14:useLocalDpi xmlns:a14="http://schemas.microsoft.com/office/drawing/2010/main" val="0"/>
              </a:ext>
            </a:extLst>
          </a:blip>
          <a:srcRect l="2999" t="1735" r="3001" b="1670"/>
          <a:stretch/>
        </p:blipFill>
        <p:spPr bwMode="auto">
          <a:xfrm>
            <a:off x="1124744" y="1475656"/>
            <a:ext cx="4476750" cy="73677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5588" y="3347864"/>
            <a:ext cx="567507" cy="56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941168" y="2411760"/>
            <a:ext cx="1800200"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Heart</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6" name="Rounded Rectangle 5"/>
          <p:cNvSpPr/>
          <p:nvPr/>
        </p:nvSpPr>
        <p:spPr>
          <a:xfrm>
            <a:off x="116632" y="2947541"/>
            <a:ext cx="1800200"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Lungs</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7" name="Rounded Rectangle 6"/>
          <p:cNvSpPr/>
          <p:nvPr/>
        </p:nvSpPr>
        <p:spPr>
          <a:xfrm>
            <a:off x="332656" y="6084168"/>
            <a:ext cx="1800200"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Skin</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5630" y="4920361"/>
            <a:ext cx="683357" cy="47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4941168" y="5868144"/>
            <a:ext cx="1800200"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The Wallet</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10" name="Flowchart: Punched Tape 9"/>
          <p:cNvSpPr/>
          <p:nvPr/>
        </p:nvSpPr>
        <p:spPr>
          <a:xfrm>
            <a:off x="4449180" y="7640490"/>
            <a:ext cx="2344588" cy="1175072"/>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smtClean="0">
              <a:solidFill>
                <a:srgbClr val="FF6600"/>
              </a:solidFill>
              <a:latin typeface="Comic Sans MS" panose="030F0702030302020204" pitchFamily="66" charset="0"/>
              <a:sym typeface="Wingdings" panose="05000000000000000000" pitchFamily="2" charset="2"/>
            </a:endParaRPr>
          </a:p>
          <a:p>
            <a:r>
              <a:rPr lang="en-GB" sz="1100" dirty="0" smtClean="0">
                <a:solidFill>
                  <a:srgbClr val="FF6600"/>
                </a:solidFill>
                <a:latin typeface="Comic Sans MS" panose="030F0702030302020204" pitchFamily="66" charset="0"/>
                <a:sym typeface="Wingdings" panose="05000000000000000000" pitchFamily="2" charset="2"/>
              </a:rPr>
              <a:t>Stretch </a:t>
            </a:r>
            <a:r>
              <a:rPr lang="en-GB" sz="1100" dirty="0">
                <a:solidFill>
                  <a:srgbClr val="FF6600"/>
                </a:solidFill>
                <a:latin typeface="Comic Sans MS" panose="030F0702030302020204" pitchFamily="66" charset="0"/>
                <a:sym typeface="Wingdings" panose="05000000000000000000" pitchFamily="2" charset="2"/>
              </a:rPr>
              <a:t> I can </a:t>
            </a:r>
            <a:r>
              <a:rPr lang="en-GB" sz="1100" u="sng" dirty="0">
                <a:solidFill>
                  <a:srgbClr val="FF6600"/>
                </a:solidFill>
                <a:latin typeface="Comic Sans MS" panose="030F0702030302020204" pitchFamily="66" charset="0"/>
                <a:sym typeface="Wingdings" panose="05000000000000000000" pitchFamily="2" charset="2"/>
              </a:rPr>
              <a:t>classify</a:t>
            </a:r>
            <a:r>
              <a:rPr lang="en-GB" sz="1100"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3409222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672" y="-252536"/>
            <a:ext cx="5829300" cy="1960033"/>
          </a:xfrm>
        </p:spPr>
        <p:txBody>
          <a:bodyPr>
            <a:normAutofit/>
          </a:bodyPr>
          <a:lstStyle/>
          <a:p>
            <a:r>
              <a:rPr lang="en-GB" sz="3200" dirty="0" smtClean="0">
                <a:latin typeface="Comic Sans MS" panose="030F0702030302020204" pitchFamily="66" charset="0"/>
              </a:rPr>
              <a:t>The Effects of Legal Highs on the Brain</a:t>
            </a:r>
            <a:endParaRPr lang="en-GB" sz="32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36" y="2771801"/>
            <a:ext cx="475252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52636" y="1579389"/>
            <a:ext cx="2196244"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Stimulants</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5" name="Rounded Rectangle 4"/>
          <p:cNvSpPr/>
          <p:nvPr/>
        </p:nvSpPr>
        <p:spPr>
          <a:xfrm>
            <a:off x="334699" y="7020272"/>
            <a:ext cx="2196244"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Sedatives</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6" name="Rounded Rectangle 5"/>
          <p:cNvSpPr/>
          <p:nvPr/>
        </p:nvSpPr>
        <p:spPr>
          <a:xfrm>
            <a:off x="4221088" y="5940152"/>
            <a:ext cx="2196244"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Hallucinogenic</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7" name="Rounded Rectangle 6"/>
          <p:cNvSpPr/>
          <p:nvPr/>
        </p:nvSpPr>
        <p:spPr>
          <a:xfrm>
            <a:off x="4509120" y="1579389"/>
            <a:ext cx="2196244" cy="136815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omic Sans MS" panose="030F0702030302020204" pitchFamily="66" charset="0"/>
              </a:rPr>
              <a:t>Brain </a:t>
            </a:r>
            <a:r>
              <a:rPr lang="en-GB" sz="1400" dirty="0" err="1" smtClean="0">
                <a:solidFill>
                  <a:schemeClr val="tx1"/>
                </a:solidFill>
                <a:latin typeface="Comic Sans MS" panose="030F0702030302020204" pitchFamily="66" charset="0"/>
              </a:rPr>
              <a:t>Damge</a:t>
            </a: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a:solidFill>
                <a:schemeClr val="tx1"/>
              </a:solidFill>
              <a:latin typeface="Comic Sans MS" panose="030F0702030302020204" pitchFamily="66" charset="0"/>
            </a:endParaRPr>
          </a:p>
        </p:txBody>
      </p:sp>
      <p:sp>
        <p:nvSpPr>
          <p:cNvPr id="8" name="Flowchart: Punched Tape 7"/>
          <p:cNvSpPr/>
          <p:nvPr/>
        </p:nvSpPr>
        <p:spPr>
          <a:xfrm>
            <a:off x="4254778" y="7640490"/>
            <a:ext cx="2344588" cy="1175072"/>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smtClean="0">
              <a:solidFill>
                <a:srgbClr val="FF6600"/>
              </a:solidFill>
              <a:latin typeface="Comic Sans MS" panose="030F0702030302020204" pitchFamily="66" charset="0"/>
              <a:sym typeface="Wingdings" panose="05000000000000000000" pitchFamily="2" charset="2"/>
            </a:endParaRPr>
          </a:p>
          <a:p>
            <a:r>
              <a:rPr lang="en-GB" sz="1100" dirty="0" smtClean="0">
                <a:solidFill>
                  <a:srgbClr val="FF6600"/>
                </a:solidFill>
                <a:latin typeface="Comic Sans MS" panose="030F0702030302020204" pitchFamily="66" charset="0"/>
                <a:sym typeface="Wingdings" panose="05000000000000000000" pitchFamily="2" charset="2"/>
              </a:rPr>
              <a:t>Stretch </a:t>
            </a:r>
            <a:r>
              <a:rPr lang="en-GB" sz="1100" dirty="0">
                <a:solidFill>
                  <a:srgbClr val="FF6600"/>
                </a:solidFill>
                <a:latin typeface="Comic Sans MS" panose="030F0702030302020204" pitchFamily="66" charset="0"/>
                <a:sym typeface="Wingdings" panose="05000000000000000000" pitchFamily="2" charset="2"/>
              </a:rPr>
              <a:t> I can </a:t>
            </a:r>
            <a:r>
              <a:rPr lang="en-GB" sz="1100" u="sng" dirty="0">
                <a:solidFill>
                  <a:srgbClr val="FF6600"/>
                </a:solidFill>
                <a:latin typeface="Comic Sans MS" panose="030F0702030302020204" pitchFamily="66" charset="0"/>
                <a:sym typeface="Wingdings" panose="05000000000000000000" pitchFamily="2" charset="2"/>
              </a:rPr>
              <a:t>classify</a:t>
            </a:r>
            <a:r>
              <a:rPr lang="en-GB" sz="1100"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172440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1520"/>
            <a:ext cx="6877683" cy="862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07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656" y="395536"/>
            <a:ext cx="6172200" cy="1152128"/>
          </a:xfrm>
          <a:scene3d>
            <a:camera prst="orthographicFront"/>
            <a:lightRig rig="threePt" dir="t"/>
          </a:scene3d>
          <a:sp3d>
            <a:bevelT prst="relaxedInset"/>
          </a:sp3d>
        </p:spPr>
        <p:txBody>
          <a:bodyPr>
            <a:noAutofit/>
          </a:bodyPr>
          <a:lstStyle/>
          <a:p>
            <a:pPr marL="0" indent="0" algn="ctr">
              <a:buNone/>
            </a:pPr>
            <a:r>
              <a:rPr lang="en-GB" sz="3600" u="sng" dirty="0" smtClean="0">
                <a:solidFill>
                  <a:srgbClr val="00B0F0"/>
                </a:solidFill>
                <a:latin typeface="Comic Sans MS" panose="030F0702030302020204" pitchFamily="66" charset="0"/>
              </a:rPr>
              <a:t>Workstation 2</a:t>
            </a:r>
          </a:p>
          <a:p>
            <a:pPr marL="0" indent="0" algn="ctr">
              <a:buNone/>
            </a:pPr>
            <a:r>
              <a:rPr lang="en-GB" dirty="0" smtClean="0">
                <a:solidFill>
                  <a:srgbClr val="00B0F0"/>
                </a:solidFill>
                <a:latin typeface="Comic Sans MS" panose="030F0702030302020204" pitchFamily="66" charset="0"/>
              </a:rPr>
              <a:t>Discuss the images and mind-map the risks of Legal highs as a group!</a:t>
            </a:r>
            <a:endParaRPr lang="en-GB" dirty="0">
              <a:solidFill>
                <a:srgbClr val="00B0F0"/>
              </a:solidFill>
              <a:latin typeface="Comic Sans MS" panose="030F0702030302020204" pitchFamily="66" charset="0"/>
            </a:endParaRPr>
          </a:p>
        </p:txBody>
      </p:sp>
      <p:sp>
        <p:nvSpPr>
          <p:cNvPr id="5" name="Cloud 4"/>
          <p:cNvSpPr/>
          <p:nvPr/>
        </p:nvSpPr>
        <p:spPr>
          <a:xfrm>
            <a:off x="1412776" y="3707904"/>
            <a:ext cx="3816424" cy="3024336"/>
          </a:xfrm>
          <a:prstGeom prst="clou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latin typeface="Comic Sans MS" panose="030F0702030302020204" pitchFamily="66" charset="0"/>
              </a:rPr>
              <a:t>The Risks of Legal Highs</a:t>
            </a:r>
            <a:endParaRPr lang="en-GB" sz="3600" dirty="0">
              <a:solidFill>
                <a:schemeClr val="tx1"/>
              </a:solidFill>
              <a:latin typeface="Comic Sans MS" panose="030F0702030302020204" pitchFamily="66" charset="0"/>
            </a:endParaRPr>
          </a:p>
        </p:txBody>
      </p:sp>
      <p:sp>
        <p:nvSpPr>
          <p:cNvPr id="6" name="Flowchart: Punched Tape 5"/>
          <p:cNvSpPr/>
          <p:nvPr/>
        </p:nvSpPr>
        <p:spPr>
          <a:xfrm>
            <a:off x="4293096" y="7812360"/>
            <a:ext cx="2344588" cy="1175072"/>
          </a:xfrm>
          <a:prstGeom prst="flowChartPunchedTape">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smtClean="0">
              <a:solidFill>
                <a:srgbClr val="FF6600"/>
              </a:solidFill>
              <a:latin typeface="Comic Sans MS" panose="030F0702030302020204" pitchFamily="66" charset="0"/>
              <a:sym typeface="Wingdings" panose="05000000000000000000" pitchFamily="2" charset="2"/>
            </a:endParaRPr>
          </a:p>
          <a:p>
            <a:r>
              <a:rPr lang="en-GB" sz="1100" dirty="0" smtClean="0">
                <a:solidFill>
                  <a:srgbClr val="FF6600"/>
                </a:solidFill>
                <a:latin typeface="Comic Sans MS" panose="030F0702030302020204" pitchFamily="66" charset="0"/>
                <a:sym typeface="Wingdings" panose="05000000000000000000" pitchFamily="2" charset="2"/>
              </a:rPr>
              <a:t>Stretch </a:t>
            </a:r>
            <a:r>
              <a:rPr lang="en-GB" sz="1100" dirty="0">
                <a:solidFill>
                  <a:srgbClr val="FF6600"/>
                </a:solidFill>
                <a:latin typeface="Comic Sans MS" panose="030F0702030302020204" pitchFamily="66" charset="0"/>
                <a:sym typeface="Wingdings" panose="05000000000000000000" pitchFamily="2" charset="2"/>
              </a:rPr>
              <a:t> I can </a:t>
            </a:r>
            <a:r>
              <a:rPr lang="en-GB" sz="1100" u="sng" dirty="0">
                <a:solidFill>
                  <a:srgbClr val="FF6600"/>
                </a:solidFill>
                <a:latin typeface="Comic Sans MS" panose="030F0702030302020204" pitchFamily="66" charset="0"/>
                <a:sym typeface="Wingdings" panose="05000000000000000000" pitchFamily="2" charset="2"/>
              </a:rPr>
              <a:t>classify</a:t>
            </a:r>
            <a:r>
              <a:rPr lang="en-GB" sz="1100" dirty="0">
                <a:solidFill>
                  <a:srgbClr val="FF6600"/>
                </a:solidFill>
                <a:latin typeface="Comic Sans MS" panose="030F0702030302020204" pitchFamily="66" charset="0"/>
                <a:sym typeface="Wingdings" panose="05000000000000000000" pitchFamily="2" charset="2"/>
              </a:rPr>
              <a:t> the effects, the risks and the laws associated with Legal Highs (Level 5-6)</a:t>
            </a:r>
          </a:p>
        </p:txBody>
      </p:sp>
    </p:spTree>
    <p:extLst>
      <p:ext uri="{BB962C8B-B14F-4D97-AF65-F5344CB8AC3E}">
        <p14:creationId xmlns:p14="http://schemas.microsoft.com/office/powerpoint/2010/main" val="129321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03726"/>
            <a:ext cx="3429000" cy="374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3623045" cy="2555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778" b="12222"/>
          <a:stretch/>
        </p:blipFill>
        <p:spPr bwMode="auto">
          <a:xfrm>
            <a:off x="9922" y="22498"/>
            <a:ext cx="3707110" cy="253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 y="2555776"/>
            <a:ext cx="341907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8285" y="2555776"/>
            <a:ext cx="3623760" cy="6588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565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844</Words>
  <Application>Microsoft Office PowerPoint</Application>
  <PresentationFormat>On-screen Show (4:3)</PresentationFormat>
  <Paragraphs>139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Wingdings</vt:lpstr>
      <vt:lpstr>Office Theme</vt:lpstr>
      <vt:lpstr>PowerPoint Presentation</vt:lpstr>
      <vt:lpstr>PowerPoint Presentation</vt:lpstr>
      <vt:lpstr>Workstation 1 Success Criteria</vt:lpstr>
      <vt:lpstr>PowerPoint Presentation</vt:lpstr>
      <vt:lpstr>The Effects of Legal Highs on a Person</vt:lpstr>
      <vt:lpstr>The Effects of Legal Highs on the Brain</vt:lpstr>
      <vt:lpstr>PowerPoint Presentation</vt:lpstr>
      <vt:lpstr>PowerPoint Presentation</vt:lpstr>
      <vt:lpstr>PowerPoint Presentation</vt:lpstr>
      <vt:lpstr>PowerPoint Presentation</vt:lpstr>
      <vt:lpstr>PowerPoint Presentation</vt:lpstr>
      <vt:lpstr>PowerPoint Presentation</vt:lpstr>
      <vt:lpstr>Workstation 3  The Laws Associated with Legal Highs</vt:lpstr>
      <vt:lpstr>PowerPoint Presentation</vt:lpstr>
      <vt:lpstr>PowerPoint Presentation</vt:lpstr>
      <vt:lpstr> How has Dean’s addiction to Spice affected his life? &gt; &gt; &gt; &gt; </vt:lpstr>
      <vt:lpstr>Extension  Dean’s Addiction to Spice Using the ideas that we discussed complete your table about Dean’s lifestyle now that he is addicted to Spice.</vt:lpstr>
      <vt:lpstr>Self-Assessment Success Criteria An introduction to ‘Legal Highs’</vt:lpstr>
    </vt:vector>
  </TitlesOfParts>
  <Company>Cheddar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Legal Highs on a Person</dc:title>
  <dc:creator>Daisy Lewis</dc:creator>
  <cp:lastModifiedBy>Gibson, K</cp:lastModifiedBy>
  <cp:revision>19</cp:revision>
  <cp:lastPrinted>2016-05-18T11:30:26Z</cp:lastPrinted>
  <dcterms:created xsi:type="dcterms:W3CDTF">2016-05-17T10:32:23Z</dcterms:created>
  <dcterms:modified xsi:type="dcterms:W3CDTF">2019-07-18T10:04:42Z</dcterms:modified>
</cp:coreProperties>
</file>