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70" r:id="rId2"/>
    <p:sldId id="371" r:id="rId3"/>
    <p:sldId id="365" r:id="rId4"/>
    <p:sldId id="372" r:id="rId5"/>
    <p:sldId id="373" r:id="rId6"/>
    <p:sldId id="345" r:id="rId7"/>
    <p:sldId id="347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86559" autoAdjust="0"/>
  </p:normalViewPr>
  <p:slideViewPr>
    <p:cSldViewPr>
      <p:cViewPr varScale="1">
        <p:scale>
          <a:sx n="79" d="100"/>
          <a:sy n="79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A3DE2-04B5-48D1-8E89-4CDCBF119AD1}" type="datetimeFigureOut">
              <a:rPr lang="en-GB" smtClean="0"/>
              <a:pPr/>
              <a:t>12/12/2019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AEDE6-3499-4DB0-ACD0-942253AEB9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74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F3091-057C-4101-A803-6030F0E26358}" type="datetimeFigureOut">
              <a:rPr lang="en-GB" smtClean="0"/>
              <a:pPr/>
              <a:t>12/12/2019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F7891-0F1C-4A10-ABD6-3E8DB0D11D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55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F7891-0F1C-4A10-ABD6-3E8DB0D11DB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F7891-0F1C-4A10-ABD6-3E8DB0D11DB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CB11EE-BADD-4A51-955C-446D922C7244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486420-7511-4093-8815-475984856153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12/12/2019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12/12/2019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12/12/2019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7928C-D4A4-4BA4-B9D0-0A4B85FE73F3}" type="datetimeFigureOut">
              <a:rPr lang="en-GB" smtClean="0"/>
              <a:pPr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XXGF_V8_7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10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80928"/>
            <a:ext cx="9144000" cy="407707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sz="2400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00B050"/>
                </a:solidFill>
              </a:rPr>
              <a:t>Challenge: Write down which one you think is most important and why.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0" y="908720"/>
            <a:ext cx="9144000" cy="105273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en-US" sz="1600" b="1" dirty="0">
                <a:solidFill>
                  <a:schemeClr val="tx2"/>
                </a:solidFill>
              </a:rPr>
              <a:t>Learning Objective: </a:t>
            </a:r>
            <a:r>
              <a:rPr lang="en-GB" sz="1600" b="1" dirty="0"/>
              <a:t>To understand what rights and responsibilities are.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700808"/>
            <a:ext cx="1939796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600" b="1" dirty="0"/>
              <a:t>I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>
                <a:solidFill>
                  <a:schemeClr val="tx1"/>
                </a:solidFill>
              </a:rPr>
              <a:t>can</a:t>
            </a:r>
            <a:r>
              <a:rPr lang="en-GB" sz="1600" b="1" dirty="0">
                <a:solidFill>
                  <a:srgbClr val="FF0000"/>
                </a:solidFill>
              </a:rPr>
              <a:t> list </a:t>
            </a:r>
            <a:r>
              <a:rPr lang="en-GB" sz="1600" b="1" dirty="0">
                <a:solidFill>
                  <a:schemeClr val="tx1"/>
                </a:solidFill>
              </a:rPr>
              <a:t>some rights and responsibilities.</a:t>
            </a:r>
          </a:p>
          <a:p>
            <a:pPr>
              <a:defRPr/>
            </a:pPr>
            <a:endParaRPr lang="en-GB" sz="16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5816" y="1700808"/>
            <a:ext cx="237626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en-GB" sz="1600" b="1" dirty="0"/>
              <a:t>I can </a:t>
            </a:r>
            <a:r>
              <a:rPr lang="en-GB" sz="1600" b="1" dirty="0">
                <a:solidFill>
                  <a:srgbClr val="FF0000"/>
                </a:solidFill>
              </a:rPr>
              <a:t>describe</a:t>
            </a:r>
            <a:r>
              <a:rPr lang="en-GB" sz="1600" b="1" dirty="0">
                <a:solidFill>
                  <a:schemeClr val="tx1"/>
                </a:solidFill>
              </a:rPr>
              <a:t> why rights and responsibilities are important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24128" y="1772816"/>
            <a:ext cx="2592288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600" b="1" dirty="0"/>
              <a:t>I can </a:t>
            </a:r>
            <a:r>
              <a:rPr lang="en-GB" sz="1600" b="1" dirty="0">
                <a:solidFill>
                  <a:srgbClr val="FF0000"/>
                </a:solidFill>
              </a:rPr>
              <a:t>explain </a:t>
            </a:r>
            <a:r>
              <a:rPr lang="en-GB" sz="1600" b="1" dirty="0">
                <a:solidFill>
                  <a:schemeClr val="tx1"/>
                </a:solidFill>
              </a:rPr>
              <a:t>why rights and responsibilities are important.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5004048" y="0"/>
            <a:ext cx="4139952" cy="509141"/>
          </a:xfrm>
        </p:spPr>
        <p:txBody>
          <a:bodyPr/>
          <a:lstStyle/>
          <a:p>
            <a:fld id="{BA92FACC-1BAD-4701-8204-E013AE0B1723}" type="datetime2">
              <a:rPr lang="en-GB" sz="2000" b="1" u="sng" smtClean="0">
                <a:solidFill>
                  <a:schemeClr val="tx1"/>
                </a:solidFill>
              </a:rPr>
              <a:pPr/>
              <a:t>Thursday, 12 December 2019</a:t>
            </a:fld>
            <a:endParaRPr lang="en-GB" sz="2000" b="1" u="sng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38134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/>
              <a:t>Unit Title: The Rights of Children and Bullying</a:t>
            </a:r>
          </a:p>
          <a:p>
            <a:pPr algn="ctr"/>
            <a:r>
              <a:rPr lang="en-GB" sz="2400" b="1" u="sng" dirty="0"/>
              <a:t>Today’s title: Review Lesson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9512" y="2852936"/>
            <a:ext cx="8604448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600" b="1" dirty="0"/>
              <a:t>Starter: Can you guess what the rights are?</a:t>
            </a:r>
          </a:p>
        </p:txBody>
      </p:sp>
      <p:sp>
        <p:nvSpPr>
          <p:cNvPr id="12296" name="AutoShape 8" descr="data:image/jpeg;base64,/9j/4AAQSkZJRgABAQAAAQABAAD/2wCEAAkGBxQTEhUUExQUFRUXGBoYGBcYGBkaGRcYFx8YGRccGhgYHCggHBolHRcZITIhJSorLy4uGB8zODMsNygtLiwBCgoKDg0OGxAQGywkICYtLzc0LCwsLCw0LDAsLCwsLCwsLCwsLCwsLCwsLCwsLCw0LCwsLCwsLCwsLCwsLCwsLP/AABEIAPQAzwMBEQACEQEDEQH/xAAbAAEAAgMBAQAAAAAAAAAAAAAABgcDBAUBAv/EAEwQAAECAwQFBwcICQMDBQAAAAECAwAEEQUSITEGE0FRYQciMnGBkaEUQlJykrHBFiNDYoKywtEzNFNUc5Oi0vBjs+EVJHQlNYOj4v/EABsBAAEFAQEAAAAAAAAAAAAAAAABAwQFBgIH/8QAPhEAAgECAgUKBAQFBAMBAAAAAAECAxEEIQUSMUFREyIyYXGBkaGx0QbB4fAUM1JTFSNikvE0QkNyFqLCJP/aAAwDAQACEQMRAD8AvGABAAgAQAIANeanW2xVxxCPWUB745lKMdrFSb2HHmtMZVGS1LO5CT71UHjDUsTTW87VKTOVMafp+jZJ4qUB4AH3w08WtyO1R4s5z+nMweilpPYSe8qp4Q28VPdY6VGJoO6VTavpiOpKB7k1ht4io951ycDSdtp89J93+YoDuBjh1Zve/EcjRb6Mb9xqOWmfOePa5+ZhNZ8R+OCrvZTl/a/YwGdR+0T7Q/OOdY7/AAGK/al/awmfQMnU+2PzguJ+BxP7cv7WbDVqEdF4jqcPwMda0lvG3hKq203/AGv2Nxm3JgdF932yfeTHSqzW9jMqVtsfI3WdLJtP0teCkoPjSsdrEVFvG+TizfY07fHSQ0rqCknvqR4R2sXPekI6KOlL6fIP6RlY9VQV77sOLFrejh0XuZ1pXS2VX9JcO5YI8aU8YdWIpvecunJHXl5lCxVCkrG9JBHeIeTT2HDTRlhRBAAgAQAIAEACADRtG12WB864lJ9HNR6kjGOJ1Iw2s6UW9hF7Q092MtV+s4fwp/MRFli/0rxHVR4kcndJJl3pOqSNyOYP6cT2mI8q05bWOKnFHCmJ9tJN5Yrt2ntpDLaLGho3FVuhB24vJeZou24kdFJPXgITWLWl8OVX+ZNLsz9jVcttZyCR4mEuyxp/D2Gj0nJ99vT3NZdpOnNZ7KD3QXZOhorBw2U135+tzAt9RzUo9ZMIS4UacOjFLsSMcA4IAPDCiPYYo7GBCAIAMqJlYyWodRMA1KhSn0op9qRsItZ4eeT1gH3iAiz0XhJ7YLuuvQ2mrfWOklJ7xBmQqmgaD6EmvP78TcZt5B6QUnxH5+ELcr6uga0ehJPy915nRlLQSSC25RWyhor84E+BWVsFXo/mQdvFeKyJBI6VTTf0l8bnBe8el4w9HEVI7/EhOnFkjs/TxBwebKPrJ5w7RmOysSY4tf7kNOi9xKJG0GnheaWlY4HEdYzHbEmM4yzTGnFrabMdCCABABANKtKXdatlo3EpN0qHSJHSx82hqMMcM4gVq8tZxiSKdNWuyET1oIbqXFgE44mqj2ZmG6WHq1nzIt9f1Op1YU1znY2tB3ET83qQlYbShTilYA4FKQBgcyodgMTpaMdOGtUl3L3I8cYpu0UcvTpaUzjrTVQ02QgAEmpAF8mpxN6vdFXXSU2lsR6FoPCwhhYVJRWs872z25eRHYaLsQAIAEACABAAgA8MKI9hijsYEACABAAgAQAIAEIBNeTJCH5lTD9SlTZKOcQUrSQcMfRvYcIfoQjKWrIzmn8NGNFVoJJp55bnx77GHSC0USs49LOBQDagErzqlQC0k0AxooZCJ70VOUFOm79Ty+noY38bGMtWasbEhPgkLZcxHnIVQjuxEV86VSjLnJpkmM4TWTuWBodpK485qXqKN0lK8iSKYEDA4VNcMolYevKT1ZDVSmkromMSxkxzDwQhSzklJUeoCphG7K4qVykLUnCEOOnpUUrrUan3mKyhDlasY8X/AJJVSWpBvgitya4nE742iVskZ1u+bLg5CJQIZm5lWV5LddwbSVq++nuitx880idg4OWzeyvp2ZLri3FZrUpZ61Ek++Mo3d3PZKVNU6cYLYkl4GGEHBAAgAQAIAEACADwwoj2GKOxgQAIAEACABAAgAQAdnQyd1M9LObA4lJ9VfMV4KMd0pas0yFpKlyuEqR6vTNeh3eXWQuTjLwydap9po4n2VoHZGqwUrwa4M8nxUc0yu5R8trSseaQcNtNkSatNVIOD3oYpzcJKSLVsKc1b7TlcAoVP1VYK/pJjG024TV+JoZZxLhi2IZw9NJm5KOb1UQPtHH+msMYiVqbHKavIpLS1+6xd9NQHYOd7wI60RT1q+twXrl7nGPlalbiyGRpSmLusJPkujhUcFOtrVh/rquIPsqT3RQ6RqdN93yNLoKhymKpR67+GfyKrjPnqQgA9KTuzgEUk8kzyAUQAIAEACADwwoj2GKOxgQAIAEACABAAgAQgAGmUAMtTlfR5RZkrNAZKQo8EvIx/quRptHzvLtR5LpCjycpQ/S2il4tSqJ9YT1+XbO4XT9nD4RkdIU9TETXf45l/hZ61KL+8i8rGmdaw0vapCSeumPjWJdOWtFMakrOxGOUmY5jLe9Sl+yKD75iNi3kkO0Vm2Uxpk9VaEbkk+0afhiz0NC1OU+L9P8AJB0jLnKJHTwzi5K9bS9OUxPk9mS0snChbb+y0g/EJjK4+d12s3PwvRviXL9MfWy9LlcaNyodmENkVCiB3kDvxitirySNRpqvOjhHOErO62ffAumV0Fk0eYT1qp9ykWiwtNbjz+pja9Tpzb7W36kA5VbHQw42W03UFIoMTjiDn1J74h4qmoSVtho/hev/ADJ03vV/D/JAoimyEACABAAgA8MKI9hiIjoYEACABCgIAEACACwuS2SamStp5N4AEpxIpincfrHuh7DwjOTjIx3xBrUsQqkHa69L/Q85TtGWZUNllNAqpNabMCBQDDnCFxFKNNqw5oHHVqtdwqSbVt7vw+p2G0+U6NOJOJbbWf5C9Yn+lIiy0dPoeHyKfT9HVxVRLfZ+XuUlGhMqS3Q16ra0+ioHsUP/AMmM9pmFqkZ8V6f5LbR8rwceDLr0BmL0oE+gtSe/n/ihjCu9Ow/VXOI7yhvVmUp9Fsd5KifCkR8U+fbqHKK5pTmkjt6YXwokdgFfGsaLRsNXDR68/MqMZK9Zn1opKa2dlW87z7dfVCgVeAMSqrtBvqGaSvNFn8tczVyWb9FK1+0UgfcMZPGvNI9H+FadoVJ8Wl4X9zn8k9l6yZ1hGDYr2jLxIP2TDWFhrVL8Dn4nxOUKC7X6L5lpG1f+9Evs1RUfXJFB7IJ7YsOU/manUZHV5tyNcrklflUr9AkdhF78HjDGNjeKZaaDrcnjYdbt45fMgegmjrc6tSFm6QCoHE5XcKBQ3nGIdCkqkrGi07pHE4SpFUpWTXBbbvimSid5M0BxptskpVeUtZBASE3eJrW9lw64flg+ckmUlP4gxiu3K+XBeOSM1oaES63GmGCk4KU6qqSUhJRTBNKHEim3sMLLDRclGPeR6WlsXBuo5u/W3v6thvWjI2ZIXUOoKlEVzNaY44FKdh44R3KFCllIZi8XjJPV1pPvfuRHTUSjjbapNPSNFVqSCSKYknjkYi1+TdnTLfQtStQxLVZtJRbad1s6jv6KaCsts+UTWV29TEUTStSRiMNgx37g/Sw0dXXmQ9I6Zr4mbjF2jwXz4+hv2Q5Zs6tTCGbpANMaE06lHHbQ7jHcORqPVSINSliMOozldX2Ean9E0ys+2gi8y6UjsKhXqIFRhwO2gYnR1KiT2MsXpOpXwrhKT1ou6fFbM/L7RJrc5PJdSBqkhJvC8VEUCMbxrSuGESKmFjbmkKjpPE05X134t+Ww8s3Qaz3EEIXrCOkUlGB2YXThhtr1wkMPSksncSekcXraznLxZAtKtFBKzSUHFtWI2VBrTqxBFOHGItWm6crF/gtL1amGqX6cVdPqvv7CUuaC2e1QOzACsDTbjvTUkQ+8PTj0pFS9NY6WyXkvYw2hyYtrb1kq6F7Rx6jUgnhh1wPC3V4O4/Q+IMTCX8znLst6fU5nJehTM/q1YHEf0r+IEN4Z2qpEnTlWGIw9OtDZn8siU8sUvelUK9FRHfRX4IkYxc1MrdBz1cZH73M0+R8h2SmWDlfNep1AT+EwuClZPtJnxNT/AJ8JcY28H9SjygjA4EYEcRnGrMK9p3tDnaOqT6SPEEfAmKnTEL0VLg/UnaPlabXUXNyavfpkeoodt4H3CKjCPaiwrLYzgaXu3px7gQn2UpHvrDGId6jHKfRRUE+5edcVvWo95Ma+hHVpRjwS9Cgqu85PrZKeSWWv2oxuQHFnsQoDxUI4xTtSZ3h1zzvcrUxetAp9BtCe+q/xxksW71O49S+G4auCvxbfy+RPuTKy9TKXyMVmvYmo+9ePaIlYSGrC/Ex2lMT+IxMp7r5dm7yOBZqplVpiYUy6G1LpUoVgFVTjhgAlQ9mGIObra9n4Dk3h/wAGoJ8+7b7Lce7zJvpfK6yTeTuTe9jnHwBHbEyvHWpsr6M3CaktxXfJA0RMuDclQ7igfGIOC6b7DTfEtRTdKS3xv4ks5TLYVLywCDRThIr9UUqO0qT2ViVi6jjGy3lNovCrE4mNN7PtkJ5NdJUMOqDxNFild2RGG4Y4DfwiJhqqhLMu9P6M1NWrRjaKVnbd1vt4+JZVr2HLTyApVFYUS4kg4btoOO/LHKJ86UKqv5mao4irQlrQbTK9n9BjKzDRvXmVrCa7McKEbDidp69kQZ4ZwkuFy7qabniMNKlUS1tz71fx6vAsvSOUW7LONtjnKAAFQPOFc+FYsKsXKDSM/BpSuyIaN6MMWavXTEwkLoeaDU4giu84E5DtiLTpRovWmyzx2kauNaTWS2JGppHpdLzLzDbVSpDlQo04VGHqjPdlHNWtGckluZzHR2Ip0ZVZxtHr8Nm3eTXS6vkb1PRHdUV8Il1/y2V9PpIrzkZfJedBJNUKzNdrf/MQsG+e+z2ND8R04wqQ1Ullu7WdDleSoKl1JFVDIbyD/wAx3jNqImhuTc5qo7RcXd+BzrI0CdeTrpp3VopexNBTOt2ooOJI6obhhpSWtJ2Q9U0tGlzMLBJcWrt+P1J3oc1LoQtuXdU6EqBUTWgJFMCQK9HjEugoJNRdylrSlKWtJbSJ2ikNW2gjALUn+rV18Vq74jS5uI7ywg3LASXCS81L2RI+UuXvyK/qkHvBT+KJGLV6ZG0fPUxMJda9SGciExR6Zb9JCFewSPxwzg3zmjSfE0L06cuDa8f8FbaWy2rnppG592nUVqKfAiNXSd4RfUed1VabPjRxykw3xqO8H40iLpGOthpd3qO4N2rIuLk8dpMqHpNnvBSfdWM7hXz+4uK3ROFbrtX31f6jh7Ao0hmS1qjXX8ztZR7ip42xmyxeQtis+4rYmXV3qW2B4AxDxr/lpdZKwvSZs6QSqpm2HUpxOsSntSEoHiO4GMrVWvWaXE9FjiPwuho8ZKy722/K5aNv2mmQlQpKQbt1CQdtBjXsSe2J9WaowyMfh6MsRVVOO1v1IUjlVWpQSGkgk0Fa0qftRF/Gy4F3V+HK9KnKpKUbJXyb3dxZjag42DmlaQesKH5GLBWaM9sZAeT6zy1OzKT5oUPFAr23SYg4WGrUkixxuI5WlSXCNvN28rGLlmV82yPW96PyhMd/tJ3w2v8A9nc/Qi2jmiip2WUpsgONnAZEhRXtywpkd+YiPToupFtbiyx2lamCx80s4u113Lw+8jt6H2XaLEwlNFhF4X7wISU1Faki6cK7Sd0O0YVYzKvSWJwFeGtSg4z7revyXWS7lDtJDUtQqAUVJKd4ukG9Tsp2xKxU1GFt5V4ShOvVUIK7Z17KtBE0wFJPSTRQSaFJIxFRiDuPUYdhNVI3QxODhKzWwqnSLQadLxCbziCcDsPE029fec4r54eonsuaPR2lsLh6fOhzuKtn47D4c0OVJrl1rKb6iapqCRsxHbsrtxhJUpQauN4jTMsTCpTaydrdVmnt6y19KE1lHvUJ7sfhFhW/LZn4dJFacjyaTLg3BY8UxBwn5ncaT4ilrcnLiiX6boT5RJldLl8hVcqXm614UrEjE214X+9hn6TerKxvadyDr8opDNb1QSBmQAct9CQeyHMTCUoWidYWpCnVjKauk9hyOS2yH5dtwPIKb12lagkgrJwOPnDMQ1hISje6JelcTTxFfXp7MvQ5unydXaMu5vumvVeP4BDeJyqpi4R3w1aPUn4SS+ZNNLmb0m8Pq3vZIV8Il11emyupu0kyqOSFdy0Sk7Wlp7ilX4YhYR8/uNr8QfzMEpLin4p+5HOVNm7as0N5Qr2m2yfGsavCu9Jfe881xH5jI9Zi6PNn66feIMTHWozXU/QSg7VIvrRb+hjl2ca3G+D7Cj8IyWHdqiL6p0Tg225zX1cHD94x1QWtXiv6l6iVHam31fIrSNkZ0tbkCb+dm1bkND2i4fwxAx2yPeTMLvOZM2+qWnplxsc/XukKNDQXlDAEEZE98ZaU3Go5Liz0mWifxmGoqU7JQWVt9ld7TDb2mL823cdNQMR0RTf0UisJUrTmrSO8DoCGFrKqp3tut1dpHm10IO4g90NF5UgpwcXvVvEmEvyjTSEpQkgJSAkCiDQAUGJRuh9YmolZGY/8Wpv/AJPL6mJnT2YQ4t1NAtyl40TjdwGFyg7IRV5ptraxf/F4NW5Ty+ppaQaVuzaQl7G7keaKVoT0UiuQjmpVlU6RM0foOODrKrGd+q31MFiaSvyuDSyBuG3rGRzOY2wkKkodFjuO0LQxc3Ubal97v8HbXylThFL3bRHwRDv4qrxK1fC1O+dTy+pGLTtR19V5xRUeJJ9+cMuTk7svMFo6hhF/LWfF7TPY+kD8satLI7fDiOBqIWE5QfNYxjtEYfF86StLivn936zvq5UJulMK76Jr9yH/AMTU4lKvhmF/zPL6keXpG8t4POErUMRU7dhxrlDLk27t5lg9DUVQdKGV7Xe15Z9R3ZjlKmlpUhVClQKSKIxBFDkiHXiKjVmyAvhqC/5PL6nIsPShyVWtbQopZOOBoFUNMUndnDcJyg7xJmL0OsTGClPopLZttv2m1bWm78ykJcxpik80UOG5IrllHU6s59IZofD9OlNScrrhbbu4nRszlLmWkBB5wAoKgHxOPeTHccRUirEet8NpyvTnl1r79Ea6+UWaLutriAUgYUAOeF2mwbK4Zxzy9S+tc7Xw3T1La+fZ9fma9p6bOzBSXUhRRW6eaKVpXopFco5nUlPpCx+HYxvapt6vqbj/AClTS0qSqhSoEEURiDgfMjt4io1Zs5/8ah+55fUwcnExW1WVAUCi5hXe2v4wYf8AMRL0rR1NGyg3eyjn2NGHlqbpaZPpMtq+8n8MavB/l955pilziDsKopJ3EHxiRNXi11DEHaSZbFiOXX0Hde+6oRi6TtJGinsONbB+Zd9RXuMO4T/UQ/7L1OK/5UuxleRsTPFvcgCP1079QO7XfnFfj/8Ab3/Im4TYyD2wqsw8d7iz3qMZOfSfaex4VWoQX9K9DTjkfEACABAAgAQAIAEAHhhRHsMUdjAgAQAIAEACABAAgAQASHk9VS0Zb16d6VD4w5Q/MRW6XV8FU7Pmjf5dE/8AqLfGWR/uPRq8F+W+32PLMV0kV3EsilqSaqLB6/cYw8dppXsOfbKfmXh9RfgDD+EyxEP+y9Ruv+VLsZXcbEzxcnIF+jm/Wb9y4rsdtROwuxle2j+lc9dXvMZSW1nslD8qPYvQ145HRAAgAQAIAEACABAB9IbKq3QT1An3QqOZyUVmzApJBoRQ7jHQwmnmjyFFEACABAAgAQAIAEAHe0E/9wlf4ohyj+Yiv0r/AKOp2HV5dv19r/xk/wC47GqwX5b7fY8pxXTXYVxEwjFqyKarSOv3GMPDaaV7DXt1rCYT/EH3hD1F6teL/qXqcVFem11fIrKNkZ0t/kAX+ujdqD364fCK/HLo9/yJuE2Mglqpo+6Nzix/UYycukz2TDO9GD6l6GrHI8b7FiTK0hSJd9STiFJaWQeogUMdqnJ5pPwI08bhoPVlUinwcl7mT5Ozf7rM/wAlz+2F5Kf6X4HP8Qwn7sP7l7j5Ozf7rM/yXP7YOSn+l+AfxDCfuw/uXuPk7N/usz/Jc/tg5Kf6X4B/EMJ+7D+5e4+Ts3+6zP8AJc/tg5Kf6X4B/EML+7D+5e5IbP0IDaQ5Pu6kEVSyiinlDjmEdteNIdVBRV6jt1bykxvxFCLcMMtZ8Xs935d51mp+WZ/VpNlNMlujWL68TzT1GOuUjHoRXfmZ6tjsXX/MqPsWS8jKrS2b2OhI3JQig70mD8RU4kLk47wNLJk4LUhwbltoI8AIPxE9+Yqgk7xy7DVfRITGD8qGFftJfm0628qd5g16culG3WvYsKGk8ZReU9ZcJZ+e3zOFaugT6aLlSJtknBTfSSdy0Zg/4aQkqD2xzRoMJp3D1VarzJdezuZzfkfPfur3smOeSqfpZM/imD/cj4j5Hz37q97Bg5Kp+lh/FMH+5HxPPkhPfur/ALBg5Kp+li/xPB/uR8R8kJ791f8AYMJyVT9LD+J4T9yPiPkjPfur/sGDkp/pYfxPCfuR8Tz5Iz37q/7Bg5Kf6WH8Twn7kfE7ehWjM23PS63Jd5CErqVKQQBQHMw5SpzU02iDpLH4aeFnGE021suYuXVX/qLfCWR/uPRqMF+W+32PNsV0kV8wKqSN5A7zEmbtFvqI8FeSRbujrV6ZbTvvfdUYxdFXml97DRT6Jj0iZpMvp3uL7lEn4wtTm1G+sI5xKkIpG1vczZavIE7R2bTvQ0fZKx+KIGO2R7yZhd5FNJUUm5kbn3R3LVGTqZTfaz2HAu+FpP8Apj6I79gaOLY/7maaolIBabXT5xxXRvIreuJFVEGlaAb4dhTcefJdhR6X0xT5N0cPO8nta3LfZ7LvYb79pvLUVKdcJP1iO4DADgIRzk82zJ6q4GPy1z9o57avzhNaXENVcB5a5+0c9tX5wa0uIaq4HqZt0kAOOEnAAKVUk5AY5wa0uLCyJE5NmRRdKy5NKGNVFSWAdlCaFf8AmXSkOTpK17y9Bu2v2HJkLMdmSpxSrqAauPOHAdpzPDqyhqMJVM34s7clHI2jNybGDbRmFem7gjsRtHX3x1rUo7FftObSe12Pi2Z0vS7KyhtB1jiaNpuigDZGFTvMFSWtBPt+QsVaTM4tXUsS6Syy6lSFEhaamuscGCtmULymrGKsn/kTVu3mfCWpOYwQTKunIKN5pR3Xs0+A4GC1OezmvyDnR6zU/wC4kXqdBW0HFDifcpPiOBjjn0pfeZ1zZoyT7QWgvsFQSCA61eJLSjkRvbOw7MupZK61o964fQRZOzOVrlekrvMNXZ3ZDXK9JXeYLsLIa9XpK7zBdhZDXq9JXeYLsLI916vSV3mC74hZDXq9JXeYLviFkY3OcaqxO84++F1nxEsj5uDcO6DWfELIkOgrVZxB9FK1eF38UPYZXqI4q9E804Zuziz6QSrwCfekwmJVqjCk+aU7ajV15wblq7iajwjWYaevRhLqRRV46tSS6yc8h0xdtBadi2FjtCm1DwBhvGr+X3jmF6TOy9KJFuP1AJTfeQkit5wNaxGHAm92Rl2rV34+R6JKvNaEi48En2a1n7d5pOOFRKlEqUcSTiSTtJhm98zMHkIAgAQAd+wEBlpc2sAlJuMpO1wjFXUkfHaIfpc2LqPu7Rueb1Tih285ecvKqqq6HnKqaqx3w1e7uxy2WR3bfWp5AUwQZZsCjaMC1xcRnXPnYj4vVW5K8eit3DtG4WTz2kdiOOHRf/VGv4rv3Wodf5a7X8jldJi0v0Ut/DV/uuQk+jHs+YR2s50NnRJbKd1kupE1gwB806ekhYyS2M1jgMqd0mDvC09m5+3EallK8dpxbLnyy4FgXk4pWk5LQekkjiPGkMwnqu45JXR921JBpyiDVtYC2zvQrEdoxHZC1I6ry2bhIu6NGGzoQAIAEACABAAgAl3JuzV51fooCfbNfwRLwi5zYzWeSMnKTL89lzelSD9kgj7x7oXFxzTCi9qKX0rZuzBPpJCvw/hi80VPWw6XBtfP5lXjo2q34nQ5MpvVWpKqJoFLKDx1iVIA9pQiXiVekxmg7TRL+VIrYtJDzZKVltCwoekkqT24JGHGMnirxq3R6b8PqFfASpTV1dq3U7P5mOzLYZm1aosoZfWKoWlZDa3KjmatWCCoVAxpWg2xwpRnlazK/SGg5Yam6tKTlFbrZpcb77dmzMxuIKSUqBSRgQcCDxBjh5ZMoj5rCXAFUFxTv6VHV6mWGTLYvfxF85R9x7TD9fm2hwQ1TzvI+51plllhpxu8tadataTRxF/oAVwNACCk4YbM4WSjGKi1ntBXbbRoFhxmjzLl5AODqMLvBac0ngcDxhuzjzovv9zq6eTMt5mYzusPelky4frD6NXEYZ5R1zZ9T8n7CZx60fFphKGm2Q4la0rWpdypSm8EAC9SijzTlCTsoqNxY5u5lTKeUNNJaUlTraFAtHBR5611QTgrBWVa4QurrxSjtW4S+q3cx6tpjp3XnfQBq0g/XUOmfqjDOpMJaMNub8vqLnLqPkNOzJLjigEJwLi8EIHopA27kpEFpTzeziF1HJGees9nyYPMFarjhbcKsCagFKgkHmp2DbzscoWUI6mtHiIpPWsz4UdZJD0pdyn/AMbuI/rHjB0qfY/J/UNku05EMnYAqaAVJwAGZOwCADdtRySll6p918upCb6W0IISogEpvKUK0rD0oU45Sbv1E/DaLxOIpqpCyT2Xf0NL/r1m7p49jI+JhP5XX5EpaAxf6oefsSTQ2Tk5/WlCJhIbuiq1oxKr2V1Oy74iHqNKnUvtK/SGDqYLVUpJt32dRVc9pK5rF6spCL6rmAJuVN2pOeFIvI6Kw9ldPxM9LHVb5HS0ZnnXisuKqBQAUSMTXcOHjFfpPD0aCiqas3feyVg6tSpdyZcHJ1L0YWv010HUkAe8qhjCK0Wx6s87G1p3KX5UkZtqC+zonwUT2R1iY3p34HNJ2kUhpkxVKF7iUntxHu8YkaGqWlKHHPw/yMaQhzVIjUlNFpxDqc21pWOtBCh4iL9q6aKyLs0y5uWRgLalZhOKecmu8LAWjwSrvjJY6OxnofwrW51SnxSfhk/VFWxXmyO81pjOpSE69RAwF5KFGnrKSSe+HlXqLeVk9DYGctZ013XXkmfXy1nf23/1tf2QcvU4+hz/AATAft+b9zesLSyccmWG1PVSt1tJFxvEKUAfM4x1CtUckr7+oj4vRGCp4epONPNRb2vcu07lv/OTrgO1253UR8I6q86o+0xEMoH3pg5Wcd3C6kcAEp+NYK7vUYU+ijmSk2ttV5Cik0odxG0KBwI4GG4ycXdHbSe03J9pCmUPpTq1KWpBQMUG6EkqTXFIqql3HsyjuSTipLI5V72MjbDLTaFvJU6twFSWwq4EoqQFKUATUkGgGwQJRik5K99wl23ZGK0JVFxDzN4IUSgpUalCwASLwzBBqD3wkoqylHZ6Cpu9mfTMs22hDjtXC4CW2k1AoklNVqzpUHmpxwzEKoxik3nfd7g227ITDUzMEHVOEDBKUtqCEDckAUAgaqT3PwBasd51rPsp5uVmw62UJUhK01IzbJVlWu6HY05KEtZfaOHJOSsaGjoSpE0hailGoLiiBeIDSkqrTbtwjiik1JPh6DmpKc4xjtbt4nCf0hkEdBuZfP1lIaQfZClRzemtl35F7S0BiJdOUY9l37I0X9NnRXydpmX3KSCtwDb844TTsAhOVa6KS++JZUdA4eGdRuXbkvBe5GHHColSiSSSSSakk4kknMw2XSSirLYfMApa+hS/JLEmpnzlB1aOsJ1aB7YPfFpo+ne3WzCfEla+Jt+mK88/milAI0xiybaLMXWAdqyVdmQ91e2MvpWprYhrgrfMu8FDVpX4l66OymqlmkZEJBPrK5yvEmHKUdWCQk3eTZuTTAcQpCslJKT1EUMdyV1ZiJ2dyjbekCW3WiOcmo+0g/mIgYSpyNeMnudn6Mfrw5Sm0V1GwM+XTKr8t0cTkVy6adXk5p3lrH7UZ/SVLpeJqvh3E8niqb483x2edisIoT00QAIAOho+6ETUuo5JebUexaTHdN2mn1ojY2LnhqkVvjL0ZOtIPm510nY7f76L+MP1ebUfaeaQzgfemDdJx3cq6ocQUp+NYK6tUYU+ijUlrOJSHHFBpo5KIqV02NozUeOAG0xwoZXeS+9grluQnJsLSlppBDaSSmpvLUpVKlRGGSRgBQcc4WUrrVSyBK2bM7Uyy62hDyltqbBSlxKb4KCSQlSag1BJoRvhVKMklLK28SzTujHaE2goQyyFatJKipVLziyACaDIACgG7OElJWUY7PUVJ3uzak7aUWAxrlyxTW482AcyTRxJFSKk4pIPXDkK3N1b26/ceoyhTqa04Ka4P5fUh+kS7QYVR999SFYocS6tTSx9RVadmBG6G58otrfibDBfgK8dajCOW6yuu33OryfAiXtB1VT82hup2lwkHHu746pZQmys+IpJclTXW/Q6tk4S88s5CUcT2rFB7oWlsk+opcKr4mkv6l5MrCI56EIUBAAhALQ5TF+SWPLSeAU4UBQ4NgOOH+Zd740mjqVmupHlOlcTytWc/wBTfhu8rFPNNlSgkZkgDrOAi1lJRi5PYinjFyaSLW0bs0LeZZA5tQD6qBVXgD3xjU3Vq3e93+ZorKELLcXHFoRBABW2nshq5i+Oi6K/aTQK/Ce0xXYqFp34kqlK6sU5bspq3lDYecnqV+RqOyNNga3LUIy3rJ933cpcVT1KrRYvIZaYKpmTXilxOsSN9OY4O1JR7JhvHU7pS7h7B1HF5bVmRC2JAsPusqzbWpPWAcD2ih7YyU46snE9iwtdV6Maq3pM045Hz6QgkgAEkmgAxJJyAG+FEbSV2TGy7GTKUceCVTOaGsClncpzYXNyMhmd0PKPJ5vbw4dvX1GR0rprlb0cO+bvlx6l1de/dlt7+lI1gZmRk62Ar+IjBQ+H2TDlbnWnxXmZmnleJ8zVsNKQyotX30NhsleLdEk3Td89VN+GO2CVSLSdsxVB3fA01NLdBfmHAhvIuuZH6raRio581OHVHGq5c6Ty4v5D1GjOrPk6Ubvgvnw7TiT2lpRzZIFobXlULy6Y9SE/VTnTEmEdXVyhl17/AKGswWgKcFrYjnPhuXu+vy3nSRO+US6H1NoQ4XHG1lAIC7iWlBV2tArnmtKQretFStnf2KHSmDhhMRydNuzSee67at5GG3LaXKNMCXCUOOtqWp7EuDnrRdRXBAonEgVMLrakVq7Xv7yVofR9HEKVSrnZ2tu2J58TBZ+kDMxzZi6w8fpgKNOH/UQkfNknzk4YmoGcJeM9uT47u/gOY7Qkqd54fNfp3rse/s29p1tY4xVpxCVtLFS2uim3AclJIw6lpO7dC3lDJ7OBRQlKEtaLaku5r74H269LtyoYlkrSFul1wLNSk0ASkKpzk7tvNxxMLKcdTVjxHMRiauJqKdW10rZGvbz2ossg4Lm3AANurZNSfaw6lCF6NLtfkifoSi6mL190F5vJfPwK6hg2ggAQAd/QSy/KJ5hFKpCr6vVb5xrwJAT2w5RjrTSK/SuI5DCTlvtZdry+ptcs9r66f1QPNl0BH21c9Z7igdaY1eDhq078TynEyvKxHdE5S89fOSBX7RwHxPZEbS1bUo6i2y9FtHcBT1qmtwLo5OZDFx8jL5tPgVfh8YpsJDbIsa0txOYmjAgA4emNm66WVQVWjnp406Q7RXtpDGIhrQ7BynK0ikNLJK+2HBmjP1Tn3Gh7470TiNSpyb2S9fr7DeOpa0NZbjhaL2uZSbZmBk2sFQG1B5rg6ykntpGhqw14OJV05askyxuV2zAHm5pFCh5IBIyKkjmmvFFKeqYyOMp2lrcT0z4YxevRlQe2Oa7H7P1IfZNjuzBIbTzU9NajdbQN6lnAdWZ2AxFjBy2F5i8bRwsdaq7cFvfYvtcSVyLTUoPmOe9kZhQpdrmGUno4YXzzjjlDqah0dvH2MZpDSlbGPV6MP08e17+zZ2mAmGysO/o+sPNrk1kArN9lR81wDEdRHx2mH6VpJ033do3PJ6xzZEpafGvbvJSqi0HPDA9dM6ZHthuNoy5yO3msjl8oFnvh0PKcL8uv9C4OglOxu6MEEUyoK0JzqAteMr617rd7G00FisNOjydNKM1tW99d9r+WzgRKI5fEvsP9RR/5D33JeHl+Wu1+iMV8Q/6tf9F6yNLTfoyn8FX+67Cz2R7Pmyb8PflT/wC3yRF44NAWNoZJuNSqnJwnyZYOpYV0lrON9BOLY4jOtcqVkU1qwvPZuX3sMhp2vQnUUKavNbZcOp8X6Htj2cX3QgYDNatiEDpE/wCZ0hqnBzlYpJOyIzpxbaZmY+bwYaAaZH1U5q+0ceq7uhas1KWWxbDb6JwX4WglLpPN+3d63I9DZZiABABZvJiymUlJq0XRglJSjeQjFQB+su6kcUxYYGk5O/HIx/xNi1eNFbs327vL1Kjm5lTi1uLNVrUpajvUolSj3kxqUrKyMDJ3dyc6OWeUNJSBVayCRtvKoEj3DrjKY+vy1d22LJffWy9wtLk6auXjY0gGGUNDzRid6jio95MSacNSKiNyd3c3Y7ORAAgAqjS6yAy+pNPm3KqSNlD0k9hw6iIrKsXTqXXaiVBqcbMqe0LOU26WwCramgqSk5Zf5gY1WHxMatFVW7ceplJVoShUcErlnWPawXZjcpOMFxTauZVVBcT+jqU4ggEooKc0ZgmKLH16M5NQz9y70dVxGFevF6rtbjkYZibUoBPNShPRbQAlCepI28TUnfFbKTeQ9Ocpyc5ttve8zClJJAAJJyAxJ6hCHJtPyaWRemXEsClQg851XU0MR1quiO9S3SdvXwJOGwdfEu1KN+vYvE4loaUkAolEllJwLhNX1jisdAZc1FOJMcurbKGXXvNVgdA0qXPrc+XDcu7f2vwRJLLtJFpICVFKJ5IpjgmZCfAOU2fDoupqsv6vX6lFpXRMsHJ1KavTf/r9OD8c9vkpPuyxW0tAUg4OMuCqVdhyPEcM45jOVN2fgypTaanF2a2NGpM6OSL+LLypRZ+jdF9v7KxiB63dBqUpbHbtL7DfEVemtWtHX61k/b0MirIMrKttqcacJedWFNKvJulLKRjQY1SYJQ1IJXTzezuIOk8dDGV1UgmkopZ9rfXxFqaNGabll+US7KEtqSrWK51dY4cEAY4EbRHXJ60Yu6X+R7RulKeEpzi4ttu+XYt/0EjZsjKEKSFTjwyU4LrKTvDeaj11G6kF6cNmb8jjFaYxOIWrHmR6tvj7WNhDcxPPVqVq2qOCEJ9yRw28Y5SnVkVWUEcrSvSJpppUnJqvBX6d8fSkeYg/s/fxBJKznGMdSHe+JptEaKlGSxFdZ7o8Ot9fDh27INDJpRAAgAzyMop1xDaBVa1BKRxJoOyBJt2RxVqRpQc5bErk65WZ5MrLS1mMnBKUrd4gdCvFS7yzxSnfGn0fQUVrcMvc8n0lipVqkpy2yd/ZfIr/AEdkNa6Kjmo5yuPojtPgDDmkcTyNHLa8l82RcHR5SpnsRcWgNlax0vKHNby4rP5DHtTGewtO8tbgW9WVlYsWLAjCABAAgA42lVkeUMED9InnI69o6iMOum6Ga1PXj1ndOWqyqHTdBJBwBrhjhspn2RWxTk1ElNpK5xflQzeAou7UVVdGAriQK1NBjTCsWsdD1n0mkQ3j6d7JMmWkzDMilpZQuaS6KpXfuN5AjogqNQQRzhUdUQK1NUdqv5F7orALH63P1bbrXb8yKTOl8wQUtXJdJwIZTdJ63DVZ9qGHWluy7Pu5qsPoPB0ndx1n/Vn5bPI4KlEkkkknEk5kneYaLZJJWR5AKepUQQQSCMQRmDCiNJqzJlZunF5IbnmvKEjAOpNHkjryXszpxJiQq91aor9e8zmN+Hac254d6r4bvp59iOszKSj+MtON1/Zv/Nq6qkUUeoQvJwl0JeORna+j8XQ6dN24rNeWzvM50SmvNQlY3pWiniRC/h6m5EFzS25Hh0VfTi5qmhvccSB4Vg/Dz32XedRlrO0U32I1H37Pl8XZgzCh9HLiqT1uE0p1EGDVpx6Tv2e5YUNFYyt/t1Vxll5bfIjmkGmjr6NS0lMvL/sm81euvNXgN9Y5nWbWqslwNHgdD0cM9d86XF7uxbiMQ0W4gAQAIALB5NJBDDb1pzGDbKVBHFVKKKa5nEIG8qI2RNwVFzlfwMt8SY9QgsPF7c32bl8/DiVzbFouTcw48vFx1daDGlcEpHACiR1CNVFRpwtuR55Jucu0m2jtkFKUMoFXFkV4qPHcN+4VjKYuu8TWutmxdn3mXlCkqNO3iXXZFnpYaQ0nzRifSUcSe0xLpwUI6qGpSu7m5HZyIAEACABABX+ndiXFeUIHNUeeB5qz53Ur39cQMTSs9ZEilO+TKf0msvVq1iRzFHH6qvyP5xd6MxnKw5OXSXmvoVuNw+pLXjsZNuTy0UT8muy5hQC0grllnZSpp1pJOG1BIyTHOkcKprWW/wBeJN0PpCWFrRmt21cVvRDp2UW04ptwFK0EpUNxHw4xmGmnZnrFKrCrBTg7pmCEHBAAgAQAIAFYBHsMMd2GBCgIAEACABAB0LAshc2+hhvNRxOxKR0lHgB+W2OoQc5aqI2LxUMNSdWe7zfAkHKnbqE6uzZXBiWoHKec6NhpndqSd6idqY1OBw6px1vD76zynH4uVeo5Sebeft3HC0Vsv6ZY9Qe9XwHbwiDpXGf8MO/29xzA4f8A5Jd3uXLoHYlxPlCxzlDmA7EnzutXu64g4alZa7JVWd8kTCJYyIAEACABAAgAxzDCVpKFgFKhQg7QYRpNWYJ2Kl0psDUrU0sXm1g3SfOT/cMPA7Yrmp0KilF9jJXNqRsytZll2TfSpCilSVBbaxwy/Ij4GNPhsRDE0r+K+/Ipa1KVCfoWJbyEWrJi0GEgPtC7NNDPmjpDeAMQdqeKaRR6RwjhLWX+V9DafDWl1F/h6j5r2dT4dj9e0gMVBuxAAgAQAIAPDCiPYYo7GBAAgAQAIAAFYA2FhOvCxZGuH/UJpOAzLDe89XiqmYSYu9HYO/Ol3+3ued6f0ty89SD5q2db4+31K/sKyy+u8qtwGqic1HOld52n84n4/GLDwtHpPZ1dfsZ/C4d1pXlsLY0O0f167yhRlGY2KIySOG/hhtjPUaTqS1pbPUt6k9VWRZwEWJFEACABAAgAQAIAEAGjbFlomGi2vrSralWwiOKlNTVmdRk4u6Kg0ksIgqYeFCMUqHgpJ3f8iIVKrUwtW6/yh+cI1oWZFNH7YfsubCwKpycR5rrf57Qdh4VB0sZU8XSvH/DKe08POzJFphYjdxM9Jc6Uexw+hWc0qHmiuHA4bq5nGYV0ZbMvT6HpegdLrFQ5Ko+ev/Ze63+PEicQjRiABAAgA8MKI9hijsYEACABAAgAm+i8g1JMf9SnE1p+qsnpOrzSqhyG0HZQq9GthgcI6sr/AH2+xk/iDS6hF4em/wDs/wD59/DiRFxb9ozK3nVVKjVStiE+ahA2ADADtO0xe4jEU8JTy27lxMNSpTxE89hYGi+jxeUGmxdbT0leiPio4++M1z8RUcpPtZcc2lGyLZk5VLSEtoFEpFAP827axYxioqyIzd3dmaFEEACABAAgAQAIAEACADmW/YqJlu6rBQxQvak/EHaIaq0lUVmdQm4sqLSKwTUsvJuqGIUPBSTtSf8AMRhEo16mFqXXeuI9UpwrRszhaNW65Zjymnka2VewdbzC0nC+iuF8DZtGB2EaH+VjaV47fTqZWwnVwlVO9rbH80b2lWjoZCZiXVrZR3FtwY3a+YrcoYjHcdoIjM4nDSoys9h6fofS8MdTs8prauPWvmtxHIjF0IAEAHhhRHsMUdjAgAQAIAJZo1YbTbRn5/myyDzEedML2JSNow7aHYCRMwmElWl1ffkZzTemo4WLpU3zt74fX02nItSfftWZLrnMbTzUJHQaR6Kd6jhU7eAAAvq1engqdtre7j9DAQhPEzu9n35kw0Z0eLpDTIuoT0lbEjed6ju28Blnm6mJqOUnn6FolGlGyLYsyz0MNhtsUA27VHaSdpifCCgrIjyk27s246EEACABAAgAQAIAEACABAAgA51t2M3MourFCOisZpPxG8bYbqU1NWZ1GTi8iqNJNHyglp9NQcUqGR4pO/h3xChOrhqmtHb5MflGFaNmcCx7Uds1Sm3E+USTuDjZyNcLya9FwUHBVBtAKbyFWjjoWeUuH3tXmiBF1sFUU4PLit335mfSHR9KGxNSi9dJryWOk0T5jgzBBwqe3HOhxWFlQlnsPSND6ap42KhLKfr1r5ojsRC9EAHhhRHsMUdjAgAQASqxbEaYZE7aFUs5tMj9JMqzFBsRx3bhiZuEwcqz6jNaZ05HDJ0qT5298Pr6dppz779puh5/5tlIo00nBKEbEoHYKrpjQUwAAtq+Lp4SPJ085enb7GHhRniJa89nr98SX6M6NqfIS2LjScCqmA4Der/DxpFGdeblJ9rLBuNONkWjZ0ghhsNtiiR3k7STtMWEIKCsiM227s2o6EEACABAAgAQAIAEACABAAgAQAIANa0JBt5BQ4kKSe8HeDsMcygpKzFTad0VppLouuXqaaxk4XqZA7Fj45HhlFfUpTpPWj48CTGamrMikhr5FanJWi2l4Oyy8UOJyIodtMjmOIJBsqOPhWjyeI/u9/u3YRXQnRlylF93sZZyxWppCpizqkJxelVfpmDwGa0cR+YELF4CVJ60c197DaaH+IoVkqWIdpcePbwfl2EXiuNWeGFEewxR2MH02gqICQSSaAAVJJyAG0wCNpK72Etl7NZs+6ubQH5tVCzJDG7uW+RkPq+/G7Z4XA3XKVcoriY7S/xBf+ThfHj2e/hxMDss7MumYnV6xw5I8xsbEgZUG7tNSaw5iNIpLk8PkuO9/fj2GbpYW716ub4cCc6N6JKeot6qGswMlLH4U8c92+IVLDuWcthInUSyRYcuwlCQhCQlIFABkInpJKyI7dzJCiCABAAgAQAIAEACABAAgAQAIAEACABAB4pIIocQcxABDNINCwarlqA5ls4A+qdnUcOqIdXC74eA/CruZAJmRUh0LSVsTCMlp5qxwUDgpJ3HAiOaGLqUOa81wfy4C1KManO38TLOMNTh+eCJWaOTycJaYJ9Pay4TtOBJzJNA5UoUsRzqLs+D+8+1d6LjRunK2DtTr86HHevvg+5kVtWzXZdZbeQULGw7RvBGBHERWyi4u0jcUMRSxFPlKUrr78D2xLEemllLScEiq1qN1DafSWo4AYE78DSHadOU3aKImLxtHCw16rt1b32EplFNyouyNFukUVOrTgmuBEs2c/4isDsvA4T4qjhs586XD3e7s29hiMfpPEY56sebDhx9/Q8smyCpZDSVuOrNVLUby1HaVrPvOER6teriJWfclsRChThSWXiWNo9oghqi3qOOZgeYk8K9I8T3bYfpYZRzlmxudVvJEpiSNCABAAgAQAIAEACABAAgAQAIAEACABAAgAQAIAEAHPtexmphNHE4jJQwUnqO7gcIbqUozWZ1GbjsK/tzRN5ipA1re9IxA+sn4io6og1MPKGazJEailtOZLzaS2GH0B5jYgmim+LS80bOb0cKUFTBy7mrVFf18R/D1amGnr0Jar8n2o+Zyb1iUtJQltlJ5jKOjXYVbXF4DnKriKikI68rasMl1e5xUcqs+UqvWfFnfsTQ112inqtI3eeew9Htx4R3Tw0pZyyQ1KqlsJ5Z1nNsJuNJCRt3k7ycyYnQhGCsiO5N7TajoQQAIAEACABAAgAQAIAEACABAAgAQAIAEACABAAgAQAIAEAEb0o0eYW2t27cWBWqcL3rClD158Yj1qMGnLeOwm07G7YdgMMAKQmqyOmrFWO7YOykd06MYZo5lNyOvDpwIAEACABAAgAQAIAEACABAAg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3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573016"/>
            <a:ext cx="1584176" cy="2114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/>
          </p:cNvPicPr>
          <p:nvPr/>
        </p:nvPicPr>
        <p:blipFill>
          <a:blip r:embed="rId4" cstate="print"/>
          <a:srcRect t="18024"/>
          <a:stretch>
            <a:fillRect/>
          </a:stretch>
        </p:blipFill>
        <p:spPr bwMode="auto">
          <a:xfrm>
            <a:off x="3491880" y="3573016"/>
            <a:ext cx="2430245" cy="196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3501008"/>
            <a:ext cx="16637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0" y="3717032"/>
            <a:ext cx="53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71800" y="3717032"/>
            <a:ext cx="53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00192" y="3573016"/>
            <a:ext cx="53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173917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80928"/>
            <a:ext cx="9144000" cy="407707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</p:txBody>
      </p:sp>
      <p:sp>
        <p:nvSpPr>
          <p:cNvPr id="4" name="Right Arrow 3"/>
          <p:cNvSpPr/>
          <p:nvPr/>
        </p:nvSpPr>
        <p:spPr>
          <a:xfrm>
            <a:off x="0" y="908720"/>
            <a:ext cx="9144000" cy="105273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en-US" sz="1600" b="1" dirty="0">
                <a:solidFill>
                  <a:schemeClr val="tx2"/>
                </a:solidFill>
              </a:rPr>
              <a:t>Learning Objective: </a:t>
            </a:r>
            <a:r>
              <a:rPr lang="en-GB" sz="1600" b="1" dirty="0"/>
              <a:t>To understand what rights and responsibilities are.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700808"/>
            <a:ext cx="1939796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600" b="1" dirty="0"/>
              <a:t>I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>
                <a:solidFill>
                  <a:schemeClr val="tx1"/>
                </a:solidFill>
              </a:rPr>
              <a:t>can</a:t>
            </a:r>
            <a:r>
              <a:rPr lang="en-GB" sz="1600" b="1" dirty="0">
                <a:solidFill>
                  <a:srgbClr val="FF0000"/>
                </a:solidFill>
              </a:rPr>
              <a:t> list </a:t>
            </a:r>
            <a:r>
              <a:rPr lang="en-GB" sz="1600" b="1" dirty="0">
                <a:solidFill>
                  <a:schemeClr val="tx1"/>
                </a:solidFill>
              </a:rPr>
              <a:t>some rights and responsibilities.</a:t>
            </a:r>
          </a:p>
          <a:p>
            <a:pPr>
              <a:defRPr/>
            </a:pPr>
            <a:endParaRPr lang="en-GB" sz="16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5816" y="1700808"/>
            <a:ext cx="237626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en-GB" sz="1600" b="1" dirty="0"/>
              <a:t>I can </a:t>
            </a:r>
            <a:r>
              <a:rPr lang="en-GB" sz="1600" b="1" dirty="0">
                <a:solidFill>
                  <a:srgbClr val="FF0000"/>
                </a:solidFill>
              </a:rPr>
              <a:t>describe</a:t>
            </a:r>
            <a:r>
              <a:rPr lang="en-GB" sz="1600" b="1" dirty="0">
                <a:solidFill>
                  <a:schemeClr val="tx1"/>
                </a:solidFill>
              </a:rPr>
              <a:t> why rights and responsibilities are important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24128" y="1772816"/>
            <a:ext cx="2592288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600" b="1" dirty="0"/>
              <a:t>I can </a:t>
            </a:r>
            <a:r>
              <a:rPr lang="en-GB" sz="1600" b="1" dirty="0">
                <a:solidFill>
                  <a:srgbClr val="FF0000"/>
                </a:solidFill>
              </a:rPr>
              <a:t>explain </a:t>
            </a:r>
            <a:r>
              <a:rPr lang="en-GB" sz="1600" b="1" dirty="0">
                <a:solidFill>
                  <a:schemeClr val="tx1"/>
                </a:solidFill>
              </a:rPr>
              <a:t>why rights and responsibilities are important.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5642248" y="0"/>
            <a:ext cx="3501752" cy="509141"/>
          </a:xfrm>
        </p:spPr>
        <p:txBody>
          <a:bodyPr/>
          <a:lstStyle/>
          <a:p>
            <a:fld id="{BA92FACC-1BAD-4701-8204-E013AE0B1723}" type="datetime2">
              <a:rPr lang="en-GB" sz="2000" b="1" u="sng" smtClean="0">
                <a:solidFill>
                  <a:schemeClr val="tx1"/>
                </a:solidFill>
              </a:rPr>
              <a:pPr/>
              <a:t>Thursday, 12 December 2019</a:t>
            </a:fld>
            <a:endParaRPr lang="en-GB" sz="2000" b="1" u="sng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60648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/>
              <a:t>Unit Title: The Rights of Children and Bullying</a:t>
            </a:r>
          </a:p>
          <a:p>
            <a:pPr algn="ctr"/>
            <a:r>
              <a:rPr lang="en-GB" sz="2400" b="1" u="sng" dirty="0"/>
              <a:t>Today’s title: Rights and Responsibilities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9512" y="2852936"/>
            <a:ext cx="8604448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600" b="1" dirty="0"/>
              <a:t>Copy the keywords</a:t>
            </a:r>
          </a:p>
        </p:txBody>
      </p:sp>
      <p:sp>
        <p:nvSpPr>
          <p:cNvPr id="12296" name="AutoShape 8" descr="data:image/jpeg;base64,/9j/4AAQSkZJRgABAQAAAQABAAD/2wCEAAkGBxQTEhUUExQUFRUXGBoYGBcYGBkaGRcYFx8YGRccGhgYHCggHBolHRcZITIhJSorLy4uGB8zODMsNygtLiwBCgoKDg0OGxAQGywkICYtLzc0LCwsLCw0LDAsLCwsLCwsLCwsLCwsLCwsLCwsLCw0LCwsLCwsLCwsLCwsLCwsLP/AABEIAPQAzwMBEQACEQEDEQH/xAAbAAEAAgMBAQAAAAAAAAAAAAAABgcDBAUBAv/EAEwQAAECAwQFBwcICQMDBQAAAAECAwAEEQUSITEGE0FRYQciMnGBkaEUQlJykrHBFiNDYoKywtEzNFNUc5Oi0vBjs+EVJHQlNYOj4v/EABsBAAEFAQEAAAAAAAAAAAAAAAABAwQFBgIH/8QAPhEAAgECAgUKBAQFBAMBAAAAAAECAxEEIQUSMUFREyIyYXGBkaGx0QbB4fAUM1JTFSNikvE0QkNyFqLCJP/aAAwDAQACEQMRAD8AvGABAAgAQAIANeanW2xVxxCPWUB745lKMdrFSb2HHmtMZVGS1LO5CT71UHjDUsTTW87VKTOVMafp+jZJ4qUB4AH3w08WtyO1R4s5z+nMweilpPYSe8qp4Q28VPdY6VGJoO6VTavpiOpKB7k1ht4io951ycDSdtp89J93+YoDuBjh1Zve/EcjRb6Mb9xqOWmfOePa5+ZhNZ8R+OCrvZTl/a/YwGdR+0T7Q/OOdY7/AAGK/al/awmfQMnU+2PzguJ+BxP7cv7WbDVqEdF4jqcPwMda0lvG3hKq203/AGv2Nxm3JgdF932yfeTHSqzW9jMqVtsfI3WdLJtP0teCkoPjSsdrEVFvG+TizfY07fHSQ0rqCknvqR4R2sXPekI6KOlL6fIP6RlY9VQV77sOLFrejh0XuZ1pXS2VX9JcO5YI8aU8YdWIpvecunJHXl5lCxVCkrG9JBHeIeTT2HDTRlhRBAAgAQAIAEACADRtG12WB864lJ9HNR6kjGOJ1Iw2s6UW9hF7Q092MtV+s4fwp/MRFli/0rxHVR4kcndJJl3pOqSNyOYP6cT2mI8q05bWOKnFHCmJ9tJN5Yrt2ntpDLaLGho3FVuhB24vJeZou24kdFJPXgITWLWl8OVX+ZNLsz9jVcttZyCR4mEuyxp/D2Gj0nJ99vT3NZdpOnNZ7KD3QXZOhorBw2U135+tzAt9RzUo9ZMIS4UacOjFLsSMcA4IAPDCiPYYo7GBCAIAMqJlYyWodRMA1KhSn0op9qRsItZ4eeT1gH3iAiz0XhJ7YLuuvQ2mrfWOklJ7xBmQqmgaD6EmvP78TcZt5B6QUnxH5+ELcr6uga0ehJPy915nRlLQSSC25RWyhor84E+BWVsFXo/mQdvFeKyJBI6VTTf0l8bnBe8el4w9HEVI7/EhOnFkjs/TxBwebKPrJ5w7RmOysSY4tf7kNOi9xKJG0GnheaWlY4HEdYzHbEmM4yzTGnFrabMdCCABABANKtKXdatlo3EpN0qHSJHSx82hqMMcM4gVq8tZxiSKdNWuyET1oIbqXFgE44mqj2ZmG6WHq1nzIt9f1Op1YU1znY2tB3ET83qQlYbShTilYA4FKQBgcyodgMTpaMdOGtUl3L3I8cYpu0UcvTpaUzjrTVQ02QgAEmpAF8mpxN6vdFXXSU2lsR6FoPCwhhYVJRWs872z25eRHYaLsQAIAEACABAAgA8MKI9hijsYEACABAAgAQAIAEIBNeTJCH5lTD9SlTZKOcQUrSQcMfRvYcIfoQjKWrIzmn8NGNFVoJJp55bnx77GHSC0USs49LOBQDagErzqlQC0k0AxooZCJ70VOUFOm79Ty+noY38bGMtWasbEhPgkLZcxHnIVQjuxEV86VSjLnJpkmM4TWTuWBodpK485qXqKN0lK8iSKYEDA4VNcMolYevKT1ZDVSmkromMSxkxzDwQhSzklJUeoCphG7K4qVykLUnCEOOnpUUrrUan3mKyhDlasY8X/AJJVSWpBvgitya4nE742iVskZ1u+bLg5CJQIZm5lWV5LddwbSVq++nuitx880idg4OWzeyvp2ZLri3FZrUpZ61Ek++Mo3d3PZKVNU6cYLYkl4GGEHBAAgAQAIAEACADwwoj2GKOxgQAIAEACABAAgAQAdnQyd1M9LObA4lJ9VfMV4KMd0pas0yFpKlyuEqR6vTNeh3eXWQuTjLwydap9po4n2VoHZGqwUrwa4M8nxUc0yu5R8trSseaQcNtNkSatNVIOD3oYpzcJKSLVsKc1b7TlcAoVP1VYK/pJjG024TV+JoZZxLhi2IZw9NJm5KOb1UQPtHH+msMYiVqbHKavIpLS1+6xd9NQHYOd7wI60RT1q+twXrl7nGPlalbiyGRpSmLusJPkujhUcFOtrVh/rquIPsqT3RQ6RqdN93yNLoKhymKpR67+GfyKrjPnqQgA9KTuzgEUk8kzyAUQAIAEACADwwoj2GKOxgQAIAEACABAAgAQgAGmUAMtTlfR5RZkrNAZKQo8EvIx/quRptHzvLtR5LpCjycpQ/S2il4tSqJ9YT1+XbO4XT9nD4RkdIU9TETXf45l/hZ61KL+8i8rGmdaw0vapCSeumPjWJdOWtFMakrOxGOUmY5jLe9Sl+yKD75iNi3kkO0Vm2Uxpk9VaEbkk+0afhiz0NC1OU+L9P8AJB0jLnKJHTwzi5K9bS9OUxPk9mS0snChbb+y0g/EJjK4+d12s3PwvRviXL9MfWy9LlcaNyodmENkVCiB3kDvxitirySNRpqvOjhHOErO62ffAumV0Fk0eYT1qp9ykWiwtNbjz+pja9Tpzb7W36kA5VbHQw42W03UFIoMTjiDn1J74h4qmoSVtho/hev/ADJ03vV/D/JAoimyEACABAAgA8MKI9hiIjoYEACABCgIAEACACwuS2SamStp5N4AEpxIpincfrHuh7DwjOTjIx3xBrUsQqkHa69L/Q85TtGWZUNllNAqpNabMCBQDDnCFxFKNNqw5oHHVqtdwqSbVt7vw+p2G0+U6NOJOJbbWf5C9Yn+lIiy0dPoeHyKfT9HVxVRLfZ+XuUlGhMqS3Q16ra0+ioHsUP/AMmM9pmFqkZ8V6f5LbR8rwceDLr0BmL0oE+gtSe/n/ihjCu9Ow/VXOI7yhvVmUp9Fsd5KifCkR8U+fbqHKK5pTmkjt6YXwokdgFfGsaLRsNXDR68/MqMZK9Zn1opKa2dlW87z7dfVCgVeAMSqrtBvqGaSvNFn8tczVyWb9FK1+0UgfcMZPGvNI9H+FadoVJ8Wl4X9zn8k9l6yZ1hGDYr2jLxIP2TDWFhrVL8Dn4nxOUKC7X6L5lpG1f+9Evs1RUfXJFB7IJ7YsOU/manUZHV5tyNcrklflUr9AkdhF78HjDGNjeKZaaDrcnjYdbt45fMgegmjrc6tSFm6QCoHE5XcKBQ3nGIdCkqkrGi07pHE4SpFUpWTXBbbvimSid5M0BxptskpVeUtZBASE3eJrW9lw64flg+ckmUlP4gxiu3K+XBeOSM1oaES63GmGCk4KU6qqSUhJRTBNKHEim3sMLLDRclGPeR6WlsXBuo5u/W3v6thvWjI2ZIXUOoKlEVzNaY44FKdh44R3KFCllIZi8XjJPV1pPvfuRHTUSjjbapNPSNFVqSCSKYknjkYi1+TdnTLfQtStQxLVZtJRbad1s6jv6KaCsts+UTWV29TEUTStSRiMNgx37g/Sw0dXXmQ9I6Zr4mbjF2jwXz4+hv2Q5Zs6tTCGbpANMaE06lHHbQ7jHcORqPVSINSliMOozldX2Ean9E0ys+2gi8y6UjsKhXqIFRhwO2gYnR1KiT2MsXpOpXwrhKT1ou6fFbM/L7RJrc5PJdSBqkhJvC8VEUCMbxrSuGESKmFjbmkKjpPE05X134t+Ww8s3Qaz3EEIXrCOkUlGB2YXThhtr1wkMPSksncSekcXraznLxZAtKtFBKzSUHFtWI2VBrTqxBFOHGItWm6crF/gtL1amGqX6cVdPqvv7CUuaC2e1QOzACsDTbjvTUkQ+8PTj0pFS9NY6WyXkvYw2hyYtrb1kq6F7Rx6jUgnhh1wPC3V4O4/Q+IMTCX8znLst6fU5nJehTM/q1YHEf0r+IEN4Z2qpEnTlWGIw9OtDZn8siU8sUvelUK9FRHfRX4IkYxc1MrdBz1cZH73M0+R8h2SmWDlfNep1AT+EwuClZPtJnxNT/AJ8JcY28H9SjygjA4EYEcRnGrMK9p3tDnaOqT6SPEEfAmKnTEL0VLg/UnaPlabXUXNyavfpkeoodt4H3CKjCPaiwrLYzgaXu3px7gQn2UpHvrDGId6jHKfRRUE+5edcVvWo95Ma+hHVpRjwS9Cgqu85PrZKeSWWv2oxuQHFnsQoDxUI4xTtSZ3h1zzvcrUxetAp9BtCe+q/xxksW71O49S+G4auCvxbfy+RPuTKy9TKXyMVmvYmo+9ePaIlYSGrC/Ex2lMT+IxMp7r5dm7yOBZqplVpiYUy6G1LpUoVgFVTjhgAlQ9mGIObra9n4Dk3h/wAGoJ8+7b7Lce7zJvpfK6yTeTuTe9jnHwBHbEyvHWpsr6M3CaktxXfJA0RMuDclQ7igfGIOC6b7DTfEtRTdKS3xv4ks5TLYVLywCDRThIr9UUqO0qT2ViVi6jjGy3lNovCrE4mNN7PtkJ5NdJUMOqDxNFild2RGG4Y4DfwiJhqqhLMu9P6M1NWrRjaKVnbd1vt4+JZVr2HLTyApVFYUS4kg4btoOO/LHKJ86UKqv5mao4irQlrQbTK9n9BjKzDRvXmVrCa7McKEbDidp69kQZ4ZwkuFy7qabniMNKlUS1tz71fx6vAsvSOUW7LONtjnKAAFQPOFc+FYsKsXKDSM/BpSuyIaN6MMWavXTEwkLoeaDU4giu84E5DtiLTpRovWmyzx2kauNaTWS2JGppHpdLzLzDbVSpDlQo04VGHqjPdlHNWtGckluZzHR2Ip0ZVZxtHr8Nm3eTXS6vkb1PRHdUV8Il1/y2V9PpIrzkZfJedBJNUKzNdrf/MQsG+e+z2ND8R04wqQ1Ullu7WdDleSoKl1JFVDIbyD/wAx3jNqImhuTc5qo7RcXd+BzrI0CdeTrpp3VopexNBTOt2ooOJI6obhhpSWtJ2Q9U0tGlzMLBJcWrt+P1J3oc1LoQtuXdU6EqBUTWgJFMCQK9HjEugoJNRdylrSlKWtJbSJ2ikNW2gjALUn+rV18Vq74jS5uI7ywg3LASXCS81L2RI+UuXvyK/qkHvBT+KJGLV6ZG0fPUxMJda9SGciExR6Zb9JCFewSPxwzg3zmjSfE0L06cuDa8f8FbaWy2rnppG592nUVqKfAiNXSd4RfUed1VabPjRxykw3xqO8H40iLpGOthpd3qO4N2rIuLk8dpMqHpNnvBSfdWM7hXz+4uK3ROFbrtX31f6jh7Ao0hmS1qjXX8ztZR7ip42xmyxeQtis+4rYmXV3qW2B4AxDxr/lpdZKwvSZs6QSqpm2HUpxOsSntSEoHiO4GMrVWvWaXE9FjiPwuho8ZKy722/K5aNv2mmQlQpKQbt1CQdtBjXsSe2J9WaowyMfh6MsRVVOO1v1IUjlVWpQSGkgk0Fa0qftRF/Gy4F3V+HK9KnKpKUbJXyb3dxZjag42DmlaQesKH5GLBWaM9sZAeT6zy1OzKT5oUPFAr23SYg4WGrUkixxuI5WlSXCNvN28rGLlmV82yPW96PyhMd/tJ3w2v8A9nc/Qi2jmiip2WUpsgONnAZEhRXtywpkd+YiPToupFtbiyx2lamCx80s4u113Lw+8jt6H2XaLEwlNFhF4X7wISU1Faki6cK7Sd0O0YVYzKvSWJwFeGtSg4z7revyXWS7lDtJDUtQqAUVJKd4ukG9Tsp2xKxU1GFt5V4ShOvVUIK7Z17KtBE0wFJPSTRQSaFJIxFRiDuPUYdhNVI3QxODhKzWwqnSLQadLxCbziCcDsPE029fec4r54eonsuaPR2lsLh6fOhzuKtn47D4c0OVJrl1rKb6iapqCRsxHbsrtxhJUpQauN4jTMsTCpTaydrdVmnt6y19KE1lHvUJ7sfhFhW/LZn4dJFacjyaTLg3BY8UxBwn5ncaT4ilrcnLiiX6boT5RJldLl8hVcqXm614UrEjE214X+9hn6TerKxvadyDr8opDNb1QSBmQAct9CQeyHMTCUoWidYWpCnVjKauk9hyOS2yH5dtwPIKb12lagkgrJwOPnDMQ1hISje6JelcTTxFfXp7MvQ5unydXaMu5vumvVeP4BDeJyqpi4R3w1aPUn4SS+ZNNLmb0m8Pq3vZIV8Il11emyupu0kyqOSFdy0Sk7Wlp7ilX4YhYR8/uNr8QfzMEpLin4p+5HOVNm7as0N5Qr2m2yfGsavCu9Jfe881xH5jI9Zi6PNn66feIMTHWozXU/QSg7VIvrRb+hjl2ca3G+D7Cj8IyWHdqiL6p0Tg225zX1cHD94x1QWtXiv6l6iVHam31fIrSNkZ0tbkCb+dm1bkND2i4fwxAx2yPeTMLvOZM2+qWnplxsc/XukKNDQXlDAEEZE98ZaU3Go5Liz0mWifxmGoqU7JQWVt9ld7TDb2mL823cdNQMR0RTf0UisJUrTmrSO8DoCGFrKqp3tut1dpHm10IO4g90NF5UgpwcXvVvEmEvyjTSEpQkgJSAkCiDQAUGJRuh9YmolZGY/8Wpv/AJPL6mJnT2YQ4t1NAtyl40TjdwGFyg7IRV5ptraxf/F4NW5Ty+ppaQaVuzaQl7G7keaKVoT0UiuQjmpVlU6RM0foOODrKrGd+q31MFiaSvyuDSyBuG3rGRzOY2wkKkodFjuO0LQxc3Ubal97v8HbXylThFL3bRHwRDv4qrxK1fC1O+dTy+pGLTtR19V5xRUeJJ9+cMuTk7svMFo6hhF/LWfF7TPY+kD8satLI7fDiOBqIWE5QfNYxjtEYfF86StLivn936zvq5UJulMK76Jr9yH/AMTU4lKvhmF/zPL6keXpG8t4POErUMRU7dhxrlDLk27t5lg9DUVQdKGV7Xe15Z9R3ZjlKmlpUhVClQKSKIxBFDkiHXiKjVmyAvhqC/5PL6nIsPShyVWtbQopZOOBoFUNMUndnDcJyg7xJmL0OsTGClPopLZttv2m1bWm78ykJcxpik80UOG5IrllHU6s59IZofD9OlNScrrhbbu4nRszlLmWkBB5wAoKgHxOPeTHccRUirEet8NpyvTnl1r79Ea6+UWaLutriAUgYUAOeF2mwbK4Zxzy9S+tc7Xw3T1La+fZ9fma9p6bOzBSXUhRRW6eaKVpXopFco5nUlPpCx+HYxvapt6vqbj/AClTS0qSqhSoEEURiDgfMjt4io1Zs5/8ah+55fUwcnExW1WVAUCi5hXe2v4wYf8AMRL0rR1NGyg3eyjn2NGHlqbpaZPpMtq+8n8MavB/l955pilziDsKopJ3EHxiRNXi11DEHaSZbFiOXX0Hde+6oRi6TtJGinsONbB+Zd9RXuMO4T/UQ/7L1OK/5UuxleRsTPFvcgCP1079QO7XfnFfj/8Ab3/Im4TYyD2wqsw8d7iz3qMZOfSfaex4VWoQX9K9DTjkfEACABAAgAQAIAEAHhhRHsMUdjAgAQAIAEACABAAgAQASHk9VS0Zb16d6VD4w5Q/MRW6XV8FU7Pmjf5dE/8AqLfGWR/uPRq8F+W+32PLMV0kV3EsilqSaqLB6/cYw8dppXsOfbKfmXh9RfgDD+EyxEP+y9Ruv+VLsZXcbEzxcnIF+jm/Wb9y4rsdtROwuxle2j+lc9dXvMZSW1nslD8qPYvQ145HRAAgAQAIAEACABAB9IbKq3QT1An3QqOZyUVmzApJBoRQ7jHQwmnmjyFFEACABAAgAQAIAEAHe0E/9wlf4ohyj+Yiv0r/AKOp2HV5dv19r/xk/wC47GqwX5b7fY8pxXTXYVxEwjFqyKarSOv3GMPDaaV7DXt1rCYT/EH3hD1F6teL/qXqcVFem11fIrKNkZ0t/kAX+ujdqD364fCK/HLo9/yJuE2Mglqpo+6Nzix/UYycukz2TDO9GD6l6GrHI8b7FiTK0hSJd9STiFJaWQeogUMdqnJ5pPwI08bhoPVlUinwcl7mT5Ozf7rM/wAlz+2F5Kf6X4HP8Qwn7sP7l7j5Ozf7rM/yXP7YOSn+l+AfxDCfuw/uXuPk7N/usz/Jc/tg5Kf6X4B/EMJ+7D+5e4+Ts3+6zP8AJc/tg5Kf6X4B/EML+7D+5e5IbP0IDaQ5Pu6kEVSyiinlDjmEdteNIdVBRV6jt1bykxvxFCLcMMtZ8Xs935d51mp+WZ/VpNlNMlujWL68TzT1GOuUjHoRXfmZ6tjsXX/MqPsWS8jKrS2b2OhI3JQig70mD8RU4kLk47wNLJk4LUhwbltoI8AIPxE9+Yqgk7xy7DVfRITGD8qGFftJfm0628qd5g16culG3WvYsKGk8ZReU9ZcJZ+e3zOFaugT6aLlSJtknBTfSSdy0Zg/4aQkqD2xzRoMJp3D1VarzJdezuZzfkfPfur3smOeSqfpZM/imD/cj4j5Hz37q97Bg5Kp+lh/FMH+5HxPPkhPfur/ALBg5Kp+li/xPB/uR8R8kJ791f8AYMJyVT9LD+J4T9yPiPkjPfur/sGDkp/pYfxPCfuR8Tz5Iz37q/7Bg5Kf6WH8Twn7kfE7ehWjM23PS63Jd5CErqVKQQBQHMw5SpzU02iDpLH4aeFnGE021suYuXVX/qLfCWR/uPRqMF+W+32PNsV0kV8wKqSN5A7zEmbtFvqI8FeSRbujrV6ZbTvvfdUYxdFXml97DRT6Jj0iZpMvp3uL7lEn4wtTm1G+sI5xKkIpG1vczZavIE7R2bTvQ0fZKx+KIGO2R7yZhd5FNJUUm5kbn3R3LVGTqZTfaz2HAu+FpP8Apj6I79gaOLY/7maaolIBabXT5xxXRvIreuJFVEGlaAb4dhTcefJdhR6X0xT5N0cPO8nta3LfZ7LvYb79pvLUVKdcJP1iO4DADgIRzk82zJ6q4GPy1z9o57avzhNaXENVcB5a5+0c9tX5wa0uIaq4HqZt0kAOOEnAAKVUk5AY5wa0uLCyJE5NmRRdKy5NKGNVFSWAdlCaFf8AmXSkOTpK17y9Bu2v2HJkLMdmSpxSrqAauPOHAdpzPDqyhqMJVM34s7clHI2jNybGDbRmFem7gjsRtHX3x1rUo7FftObSe12Pi2Z0vS7KyhtB1jiaNpuigDZGFTvMFSWtBPt+QsVaTM4tXUsS6Syy6lSFEhaamuscGCtmULymrGKsn/kTVu3mfCWpOYwQTKunIKN5pR3Xs0+A4GC1OezmvyDnR6zU/wC4kXqdBW0HFDifcpPiOBjjn0pfeZ1zZoyT7QWgvsFQSCA61eJLSjkRvbOw7MupZK61o964fQRZOzOVrlekrvMNXZ3ZDXK9JXeYLsLIa9XpK7zBdhZDXq9JXeYLsLI916vSV3mC74hZDXq9JXeYLviFkY3OcaqxO84++F1nxEsj5uDcO6DWfELIkOgrVZxB9FK1eF38UPYZXqI4q9E804Zuziz6QSrwCfekwmJVqjCk+aU7ajV15wblq7iajwjWYaevRhLqRRV46tSS6yc8h0xdtBadi2FjtCm1DwBhvGr+X3jmF6TOy9KJFuP1AJTfeQkit5wNaxGHAm92Rl2rV34+R6JKvNaEi48En2a1n7d5pOOFRKlEqUcSTiSTtJhm98zMHkIAgAQAd+wEBlpc2sAlJuMpO1wjFXUkfHaIfpc2LqPu7Rueb1Tih285ecvKqqq6HnKqaqx3w1e7uxy2WR3bfWp5AUwQZZsCjaMC1xcRnXPnYj4vVW5K8eit3DtG4WTz2kdiOOHRf/VGv4rv3Wodf5a7X8jldJi0v0Ut/DV/uuQk+jHs+YR2s50NnRJbKd1kupE1gwB806ekhYyS2M1jgMqd0mDvC09m5+3EallK8dpxbLnyy4FgXk4pWk5LQekkjiPGkMwnqu45JXR921JBpyiDVtYC2zvQrEdoxHZC1I6ry2bhIu6NGGzoQAIAEACABAAgAl3JuzV51fooCfbNfwRLwi5zYzWeSMnKTL89lzelSD9kgj7x7oXFxzTCi9qKX0rZuzBPpJCvw/hi80VPWw6XBtfP5lXjo2q34nQ5MpvVWpKqJoFLKDx1iVIA9pQiXiVekxmg7TRL+VIrYtJDzZKVltCwoekkqT24JGHGMnirxq3R6b8PqFfASpTV1dq3U7P5mOzLYZm1aosoZfWKoWlZDa3KjmatWCCoVAxpWg2xwpRnlazK/SGg5Yam6tKTlFbrZpcb77dmzMxuIKSUqBSRgQcCDxBjh5ZMoj5rCXAFUFxTv6VHV6mWGTLYvfxF85R9x7TD9fm2hwQ1TzvI+51plllhpxu8tadataTRxF/oAVwNACCk4YbM4WSjGKi1ntBXbbRoFhxmjzLl5AODqMLvBac0ngcDxhuzjzovv9zq6eTMt5mYzusPelky4frD6NXEYZ5R1zZ9T8n7CZx60fFphKGm2Q4la0rWpdypSm8EAC9SijzTlCTsoqNxY5u5lTKeUNNJaUlTraFAtHBR5611QTgrBWVa4QurrxSjtW4S+q3cx6tpjp3XnfQBq0g/XUOmfqjDOpMJaMNub8vqLnLqPkNOzJLjigEJwLi8EIHopA27kpEFpTzeziF1HJGees9nyYPMFarjhbcKsCagFKgkHmp2DbzscoWUI6mtHiIpPWsz4UdZJD0pdyn/AMbuI/rHjB0qfY/J/UNku05EMnYAqaAVJwAGZOwCADdtRySll6p918upCb6W0IISogEpvKUK0rD0oU45Sbv1E/DaLxOIpqpCyT2Xf0NL/r1m7p49jI+JhP5XX5EpaAxf6oefsSTQ2Tk5/WlCJhIbuiq1oxKr2V1Oy74iHqNKnUvtK/SGDqYLVUpJt32dRVc9pK5rF6spCL6rmAJuVN2pOeFIvI6Kw9ldPxM9LHVb5HS0ZnnXisuKqBQAUSMTXcOHjFfpPD0aCiqas3feyVg6tSpdyZcHJ1L0YWv010HUkAe8qhjCK0Wx6s87G1p3KX5UkZtqC+zonwUT2R1iY3p34HNJ2kUhpkxVKF7iUntxHu8YkaGqWlKHHPw/yMaQhzVIjUlNFpxDqc21pWOtBCh4iL9q6aKyLs0y5uWRgLalZhOKecmu8LAWjwSrvjJY6OxnofwrW51SnxSfhk/VFWxXmyO81pjOpSE69RAwF5KFGnrKSSe+HlXqLeVk9DYGctZ013XXkmfXy1nf23/1tf2QcvU4+hz/AATAft+b9zesLSyccmWG1PVSt1tJFxvEKUAfM4x1CtUckr7+oj4vRGCp4epONPNRb2vcu07lv/OTrgO1253UR8I6q86o+0xEMoH3pg5Wcd3C6kcAEp+NYK7vUYU+ijmSk2ttV5Cik0odxG0KBwI4GG4ycXdHbSe03J9pCmUPpTq1KWpBQMUG6EkqTXFIqql3HsyjuSTipLI5V72MjbDLTaFvJU6twFSWwq4EoqQFKUATUkGgGwQJRik5K99wl23ZGK0JVFxDzN4IUSgpUalCwASLwzBBqD3wkoqylHZ6Cpu9mfTMs22hDjtXC4CW2k1AoklNVqzpUHmpxwzEKoxik3nfd7g227ITDUzMEHVOEDBKUtqCEDckAUAgaqT3PwBasd51rPsp5uVmw62UJUhK01IzbJVlWu6HY05KEtZfaOHJOSsaGjoSpE0hailGoLiiBeIDSkqrTbtwjiik1JPh6DmpKc4xjtbt4nCf0hkEdBuZfP1lIaQfZClRzemtl35F7S0BiJdOUY9l37I0X9NnRXydpmX3KSCtwDb844TTsAhOVa6KS++JZUdA4eGdRuXbkvBe5GHHColSiSSSSSakk4kknMw2XSSirLYfMApa+hS/JLEmpnzlB1aOsJ1aB7YPfFpo+ne3WzCfEla+Jt+mK88/milAI0xiybaLMXWAdqyVdmQ91e2MvpWprYhrgrfMu8FDVpX4l66OymqlmkZEJBPrK5yvEmHKUdWCQk3eTZuTTAcQpCslJKT1EUMdyV1ZiJ2dyjbekCW3WiOcmo+0g/mIgYSpyNeMnudn6Mfrw5Sm0V1GwM+XTKr8t0cTkVy6adXk5p3lrH7UZ/SVLpeJqvh3E8niqb483x2edisIoT00QAIAOho+6ETUuo5JebUexaTHdN2mn1ojY2LnhqkVvjL0ZOtIPm510nY7f76L+MP1ebUfaeaQzgfemDdJx3cq6ocQUp+NYK6tUYU+ijUlrOJSHHFBpo5KIqV02NozUeOAG0xwoZXeS+9grluQnJsLSlppBDaSSmpvLUpVKlRGGSRgBQcc4WUrrVSyBK2bM7Uyy62hDyltqbBSlxKb4KCSQlSag1BJoRvhVKMklLK28SzTujHaE2goQyyFatJKipVLziyACaDIACgG7OElJWUY7PUVJ3uzak7aUWAxrlyxTW482AcyTRxJFSKk4pIPXDkK3N1b26/ceoyhTqa04Ka4P5fUh+kS7QYVR999SFYocS6tTSx9RVadmBG6G58otrfibDBfgK8dajCOW6yuu33OryfAiXtB1VT82hup2lwkHHu746pZQmys+IpJclTXW/Q6tk4S88s5CUcT2rFB7oWlsk+opcKr4mkv6l5MrCI56EIUBAAhALQ5TF+SWPLSeAU4UBQ4NgOOH+Zd740mjqVmupHlOlcTytWc/wBTfhu8rFPNNlSgkZkgDrOAi1lJRi5PYinjFyaSLW0bs0LeZZA5tQD6qBVXgD3xjU3Vq3e93+ZorKELLcXHFoRBABW2nshq5i+Oi6K/aTQK/Ce0xXYqFp34kqlK6sU5bspq3lDYecnqV+RqOyNNga3LUIy3rJ933cpcVT1KrRYvIZaYKpmTXilxOsSN9OY4O1JR7JhvHU7pS7h7B1HF5bVmRC2JAsPusqzbWpPWAcD2ih7YyU46snE9iwtdV6Maq3pM045Hz6QgkgAEkmgAxJJyAG+FEbSV2TGy7GTKUceCVTOaGsClncpzYXNyMhmd0PKPJ5vbw4dvX1GR0rprlb0cO+bvlx6l1de/dlt7+lI1gZmRk62Ar+IjBQ+H2TDlbnWnxXmZmnleJ8zVsNKQyotX30NhsleLdEk3Td89VN+GO2CVSLSdsxVB3fA01NLdBfmHAhvIuuZH6raRio581OHVHGq5c6Ty4v5D1GjOrPk6Ubvgvnw7TiT2lpRzZIFobXlULy6Y9SE/VTnTEmEdXVyhl17/AKGswWgKcFrYjnPhuXu+vy3nSRO+US6H1NoQ4XHG1lAIC7iWlBV2tArnmtKQretFStnf2KHSmDhhMRydNuzSee67at5GG3LaXKNMCXCUOOtqWp7EuDnrRdRXBAonEgVMLrakVq7Xv7yVofR9HEKVSrnZ2tu2J58TBZ+kDMxzZi6w8fpgKNOH/UQkfNknzk4YmoGcJeM9uT47u/gOY7Qkqd54fNfp3rse/s29p1tY4xVpxCVtLFS2uim3AclJIw6lpO7dC3lDJ7OBRQlKEtaLaku5r74H269LtyoYlkrSFul1wLNSk0ASkKpzk7tvNxxMLKcdTVjxHMRiauJqKdW10rZGvbz2ossg4Lm3AANurZNSfaw6lCF6NLtfkifoSi6mL190F5vJfPwK6hg2ggAQAd/QSy/KJ5hFKpCr6vVb5xrwJAT2w5RjrTSK/SuI5DCTlvtZdry+ptcs9r66f1QPNl0BH21c9Z7igdaY1eDhq078TynEyvKxHdE5S89fOSBX7RwHxPZEbS1bUo6i2y9FtHcBT1qmtwLo5OZDFx8jL5tPgVfh8YpsJDbIsa0txOYmjAgA4emNm66WVQVWjnp406Q7RXtpDGIhrQ7BynK0ikNLJK+2HBmjP1Tn3Gh7470TiNSpyb2S9fr7DeOpa0NZbjhaL2uZSbZmBk2sFQG1B5rg6ykntpGhqw14OJV05askyxuV2zAHm5pFCh5IBIyKkjmmvFFKeqYyOMp2lrcT0z4YxevRlQe2Oa7H7P1IfZNjuzBIbTzU9NajdbQN6lnAdWZ2AxFjBy2F5i8bRwsdaq7cFvfYvtcSVyLTUoPmOe9kZhQpdrmGUno4YXzzjjlDqah0dvH2MZpDSlbGPV6MP08e17+zZ2mAmGysO/o+sPNrk1kArN9lR81wDEdRHx2mH6VpJ033do3PJ6xzZEpafGvbvJSqi0HPDA9dM6ZHthuNoy5yO3msjl8oFnvh0PKcL8uv9C4OglOxu6MEEUyoK0JzqAteMr617rd7G00FisNOjydNKM1tW99d9r+WzgRKI5fEvsP9RR/5D33JeHl+Wu1+iMV8Q/6tf9F6yNLTfoyn8FX+67Cz2R7Pmyb8PflT/wC3yRF44NAWNoZJuNSqnJwnyZYOpYV0lrON9BOLY4jOtcqVkU1qwvPZuX3sMhp2vQnUUKavNbZcOp8X6Htj2cX3QgYDNatiEDpE/wCZ0hqnBzlYpJOyIzpxbaZmY+bwYaAaZH1U5q+0ceq7uhas1KWWxbDb6JwX4WglLpPN+3d63I9DZZiABABZvJiymUlJq0XRglJSjeQjFQB+su6kcUxYYGk5O/HIx/xNi1eNFbs327vL1Kjm5lTi1uLNVrUpajvUolSj3kxqUrKyMDJ3dyc6OWeUNJSBVayCRtvKoEj3DrjKY+vy1d22LJffWy9wtLk6auXjY0gGGUNDzRid6jio95MSacNSKiNyd3c3Y7ORAAgAqjS6yAy+pNPm3KqSNlD0k9hw6iIrKsXTqXXaiVBqcbMqe0LOU26WwCramgqSk5Zf5gY1WHxMatFVW7ceplJVoShUcErlnWPawXZjcpOMFxTauZVVBcT+jqU4ggEooKc0ZgmKLH16M5NQz9y70dVxGFevF6rtbjkYZibUoBPNShPRbQAlCepI28TUnfFbKTeQ9Ocpyc5ttve8zClJJAAJJyAxJ6hCHJtPyaWRemXEsClQg851XU0MR1quiO9S3SdvXwJOGwdfEu1KN+vYvE4loaUkAolEllJwLhNX1jisdAZc1FOJMcurbKGXXvNVgdA0qXPrc+XDcu7f2vwRJLLtJFpICVFKJ5IpjgmZCfAOU2fDoupqsv6vX6lFpXRMsHJ1KavTf/r9OD8c9vkpPuyxW0tAUg4OMuCqVdhyPEcM45jOVN2fgypTaanF2a2NGpM6OSL+LLypRZ+jdF9v7KxiB63dBqUpbHbtL7DfEVemtWtHX61k/b0MirIMrKttqcacJedWFNKvJulLKRjQY1SYJQ1IJXTzezuIOk8dDGV1UgmkopZ9rfXxFqaNGabll+US7KEtqSrWK51dY4cEAY4EbRHXJ60Yu6X+R7RulKeEpzi4ttu+XYt/0EjZsjKEKSFTjwyU4LrKTvDeaj11G6kF6cNmb8jjFaYxOIWrHmR6tvj7WNhDcxPPVqVq2qOCEJ9yRw28Y5SnVkVWUEcrSvSJpppUnJqvBX6d8fSkeYg/s/fxBJKznGMdSHe+JptEaKlGSxFdZ7o8Ot9fDh27INDJpRAAgAzyMop1xDaBVa1BKRxJoOyBJt2RxVqRpQc5bErk65WZ5MrLS1mMnBKUrd4gdCvFS7yzxSnfGn0fQUVrcMvc8n0lipVqkpy2yd/ZfIr/AEdkNa6Kjmo5yuPojtPgDDmkcTyNHLa8l82RcHR5SpnsRcWgNlax0vKHNby4rP5DHtTGewtO8tbgW9WVlYsWLAjCABAAgA42lVkeUMED9InnI69o6iMOum6Ga1PXj1ndOWqyqHTdBJBwBrhjhspn2RWxTk1ElNpK5xflQzeAou7UVVdGAriQK1NBjTCsWsdD1n0mkQ3j6d7JMmWkzDMilpZQuaS6KpXfuN5AjogqNQQRzhUdUQK1NUdqv5F7orALH63P1bbrXb8yKTOl8wQUtXJdJwIZTdJ63DVZ9qGHWluy7Pu5qsPoPB0ndx1n/Vn5bPI4KlEkkkknEk5kneYaLZJJWR5AKepUQQQSCMQRmDCiNJqzJlZunF5IbnmvKEjAOpNHkjryXszpxJiQq91aor9e8zmN+Hac254d6r4bvp59iOszKSj+MtON1/Zv/Nq6qkUUeoQvJwl0JeORna+j8XQ6dN24rNeWzvM50SmvNQlY3pWiniRC/h6m5EFzS25Hh0VfTi5qmhvccSB4Vg/Dz32XedRlrO0U32I1H37Pl8XZgzCh9HLiqT1uE0p1EGDVpx6Tv2e5YUNFYyt/t1Vxll5bfIjmkGmjr6NS0lMvL/sm81euvNXgN9Y5nWbWqslwNHgdD0cM9d86XF7uxbiMQ0W4gAQAIALB5NJBDDb1pzGDbKVBHFVKKKa5nEIG8qI2RNwVFzlfwMt8SY9QgsPF7c32bl8/DiVzbFouTcw48vFx1daDGlcEpHACiR1CNVFRpwtuR55Jucu0m2jtkFKUMoFXFkV4qPHcN+4VjKYuu8TWutmxdn3mXlCkqNO3iXXZFnpYaQ0nzRifSUcSe0xLpwUI6qGpSu7m5HZyIAEACABABX+ndiXFeUIHNUeeB5qz53Ur39cQMTSs9ZEilO+TKf0msvVq1iRzFHH6qvyP5xd6MxnKw5OXSXmvoVuNw+pLXjsZNuTy0UT8muy5hQC0grllnZSpp1pJOG1BIyTHOkcKprWW/wBeJN0PpCWFrRmt21cVvRDp2UW04ptwFK0EpUNxHw4xmGmnZnrFKrCrBTg7pmCEHBAAgAQAIAFYBHsMMd2GBCgIAEACABAB0LAshc2+hhvNRxOxKR0lHgB+W2OoQc5aqI2LxUMNSdWe7zfAkHKnbqE6uzZXBiWoHKec6NhpndqSd6idqY1OBw6px1vD76zynH4uVeo5Sebeft3HC0Vsv6ZY9Qe9XwHbwiDpXGf8MO/29xzA4f8A5Jd3uXLoHYlxPlCxzlDmA7EnzutXu64g4alZa7JVWd8kTCJYyIAEACABAAgAxzDCVpKFgFKhQg7QYRpNWYJ2Kl0psDUrU0sXm1g3SfOT/cMPA7Yrmp0KilF9jJXNqRsytZll2TfSpCilSVBbaxwy/Ij4GNPhsRDE0r+K+/Ipa1KVCfoWJbyEWrJi0GEgPtC7NNDPmjpDeAMQdqeKaRR6RwjhLWX+V9DafDWl1F/h6j5r2dT4dj9e0gMVBuxAAgAQAIAPDCiPYYo7GBAAgAQAIAAFYA2FhOvCxZGuH/UJpOAzLDe89XiqmYSYu9HYO/Ol3+3ued6f0ty89SD5q2db4+31K/sKyy+u8qtwGqic1HOld52n84n4/GLDwtHpPZ1dfsZ/C4d1pXlsLY0O0f167yhRlGY2KIySOG/hhtjPUaTqS1pbPUt6k9VWRZwEWJFEACABAAgAQAIAEAGjbFlomGi2vrSralWwiOKlNTVmdRk4u6Kg0ksIgqYeFCMUqHgpJ3f8iIVKrUwtW6/yh+cI1oWZFNH7YfsubCwKpycR5rrf57Qdh4VB0sZU8XSvH/DKe08POzJFphYjdxM9Jc6Uexw+hWc0qHmiuHA4bq5nGYV0ZbMvT6HpegdLrFQ5Ko+ev/Ze63+PEicQjRiABAAgA8MKI9hijsYEACABAAgAm+i8g1JMf9SnE1p+qsnpOrzSqhyG0HZQq9GthgcI6sr/AH2+xk/iDS6hF4em/wDs/wD59/DiRFxb9ozK3nVVKjVStiE+ahA2ADADtO0xe4jEU8JTy27lxMNSpTxE89hYGi+jxeUGmxdbT0leiPio4++M1z8RUcpPtZcc2lGyLZk5VLSEtoFEpFAP827axYxioqyIzd3dmaFEEACABAAgAQAIAEACADmW/YqJlu6rBQxQvak/EHaIaq0lUVmdQm4sqLSKwTUsvJuqGIUPBSTtSf8AMRhEo16mFqXXeuI9UpwrRszhaNW65Zjymnka2VewdbzC0nC+iuF8DZtGB2EaH+VjaV47fTqZWwnVwlVO9rbH80b2lWjoZCZiXVrZR3FtwY3a+YrcoYjHcdoIjM4nDSoys9h6fofS8MdTs8prauPWvmtxHIjF0IAEAHhhRHsMUdjAgAQAIAJZo1YbTbRn5/myyDzEedML2JSNow7aHYCRMwmElWl1ffkZzTemo4WLpU3zt74fX02nItSfftWZLrnMbTzUJHQaR6Kd6jhU7eAAAvq1engqdtre7j9DAQhPEzu9n35kw0Z0eLpDTIuoT0lbEjed6ju28Blnm6mJqOUnn6FolGlGyLYsyz0MNhtsUA27VHaSdpifCCgrIjyk27s246EEACABAAgAQAIAEACABAAgA51t2M3MourFCOisZpPxG8bYbqU1NWZ1GTi8iqNJNHyglp9NQcUqGR4pO/h3xChOrhqmtHb5MflGFaNmcCx7Uds1Sm3E+USTuDjZyNcLya9FwUHBVBtAKbyFWjjoWeUuH3tXmiBF1sFUU4PLit335mfSHR9KGxNSi9dJryWOk0T5jgzBBwqe3HOhxWFlQlnsPSND6ap42KhLKfr1r5ojsRC9EAHhhRHsMUdjAgAQASqxbEaYZE7aFUs5tMj9JMqzFBsRx3bhiZuEwcqz6jNaZ05HDJ0qT5298Pr6dppz779puh5/5tlIo00nBKEbEoHYKrpjQUwAAtq+Lp4SPJ085enb7GHhRniJa89nr98SX6M6NqfIS2LjScCqmA4Der/DxpFGdeblJ9rLBuNONkWjZ0ghhsNtiiR3k7STtMWEIKCsiM227s2o6EEACABAAgAQAIAEACABAAgAQAIANa0JBt5BQ4kKSe8HeDsMcygpKzFTad0VppLouuXqaaxk4XqZA7Fj45HhlFfUpTpPWj48CTGamrMikhr5FanJWi2l4Oyy8UOJyIodtMjmOIJBsqOPhWjyeI/u9/u3YRXQnRlylF93sZZyxWppCpizqkJxelVfpmDwGa0cR+YELF4CVJ60c197DaaH+IoVkqWIdpcePbwfl2EXiuNWeGFEewxR2MH02gqICQSSaAAVJJyAG0wCNpK72Etl7NZs+6ubQH5tVCzJDG7uW+RkPq+/G7Z4XA3XKVcoriY7S/xBf+ThfHj2e/hxMDss7MumYnV6xw5I8xsbEgZUG7tNSaw5iNIpLk8PkuO9/fj2GbpYW716ub4cCc6N6JKeot6qGswMlLH4U8c92+IVLDuWcthInUSyRYcuwlCQhCQlIFABkInpJKyI7dzJCiCABAAgAQAIAEACABAAgAQAIAEACABAB4pIIocQcxABDNINCwarlqA5ls4A+qdnUcOqIdXC74eA/CruZAJmRUh0LSVsTCMlp5qxwUDgpJ3HAiOaGLqUOa81wfy4C1KManO38TLOMNTh+eCJWaOTycJaYJ9Pay4TtOBJzJNA5UoUsRzqLs+D+8+1d6LjRunK2DtTr86HHevvg+5kVtWzXZdZbeQULGw7RvBGBHERWyi4u0jcUMRSxFPlKUrr78D2xLEemllLScEiq1qN1DafSWo4AYE78DSHadOU3aKImLxtHCw16rt1b32EplFNyouyNFukUVOrTgmuBEs2c/4isDsvA4T4qjhs586XD3e7s29hiMfpPEY56sebDhx9/Q8smyCpZDSVuOrNVLUby1HaVrPvOER6teriJWfclsRChThSWXiWNo9oghqi3qOOZgeYk8K9I8T3bYfpYZRzlmxudVvJEpiSNCABAAgAQAIAEACABAAgAQAIAEACABAAgAQAIAEAHPtexmphNHE4jJQwUnqO7gcIbqUozWZ1GbjsK/tzRN5ipA1re9IxA+sn4io6og1MPKGazJEailtOZLzaS2GH0B5jYgmim+LS80bOb0cKUFTBy7mrVFf18R/D1amGnr0Jar8n2o+Zyb1iUtJQltlJ5jKOjXYVbXF4DnKriKikI68rasMl1e5xUcqs+UqvWfFnfsTQ112inqtI3eeew9Htx4R3Tw0pZyyQ1KqlsJ5Z1nNsJuNJCRt3k7ycyYnQhGCsiO5N7TajoQQAIAEACABAAgAQAIAEACABAAgAQAIAEACABAAgAQAIAEAEb0o0eYW2t27cWBWqcL3rClD158Yj1qMGnLeOwm07G7YdgMMAKQmqyOmrFWO7YOykd06MYZo5lNyOvDpwIAEACABAAgAQAIAEACABAAg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23528" y="3501008"/>
            <a:ext cx="882047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sz="2800" b="1" dirty="0"/>
              <a:t>Rights:</a:t>
            </a:r>
          </a:p>
          <a:p>
            <a:r>
              <a:rPr lang="en-GB" sz="2800" dirty="0"/>
              <a:t>A right is a freedom that is protected, such as the right to free speech and religion.</a:t>
            </a:r>
          </a:p>
          <a:p>
            <a:r>
              <a:rPr lang="en-GB" sz="2800" b="1" dirty="0"/>
              <a:t>Responsibilities:</a:t>
            </a:r>
          </a:p>
          <a:p>
            <a:r>
              <a:rPr lang="en-GB" sz="2800" dirty="0"/>
              <a:t>A responsibility is a duty or something you should do, such as recycling or doing your homework.</a:t>
            </a:r>
          </a:p>
        </p:txBody>
      </p:sp>
    </p:spTree>
    <p:extLst>
      <p:ext uri="{BB962C8B-B14F-4D97-AF65-F5344CB8AC3E}">
        <p14:creationId xmlns:p14="http://schemas.microsoft.com/office/powerpoint/2010/main" val="173917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/>
              <a:t>The history of human rights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4000" dirty="0"/>
              <a:t>	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196752"/>
            <a:ext cx="9144000" cy="38164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en-US" sz="4400" b="1" dirty="0">
                <a:hlinkClick r:id="rId2"/>
              </a:rPr>
              <a:t>https://www.youtube.com/watch?v=6XXGF_V8_7M</a:t>
            </a:r>
            <a:r>
              <a:rPr lang="en-US" sz="4400" b="1" dirty="0"/>
              <a:t> </a:t>
            </a:r>
            <a:endParaRPr kumimoji="0" lang="en-US" sz="4400" b="1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has Human right changed over the years.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small groups discuss how human rights have changed over the years. </a:t>
            </a:r>
          </a:p>
          <a:p>
            <a:endParaRPr lang="en-GB" dirty="0"/>
          </a:p>
          <a:p>
            <a:r>
              <a:rPr lang="en-GB" dirty="0"/>
              <a:t>Also in the video </a:t>
            </a:r>
            <a:r>
              <a:rPr lang="en-GB"/>
              <a:t>why </a:t>
            </a:r>
            <a:r>
              <a:rPr lang="en-GB" smtClean="0"/>
              <a:t>have people’s </a:t>
            </a:r>
            <a:r>
              <a:rPr lang="en-GB" dirty="0"/>
              <a:t>human rights been taken away from them.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411760" y="2286000"/>
            <a:ext cx="4674840" cy="1431032"/>
          </a:xfrm>
          <a:solidFill>
            <a:srgbClr val="FFFF00"/>
          </a:solidFill>
        </p:spPr>
        <p:txBody>
          <a:bodyPr rtlCol="0">
            <a:normAutofit fontScale="25000" lnSpcReduction="200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11200" b="1" dirty="0">
                <a:latin typeface="Arial"/>
              </a:rPr>
              <a:t>Task 1</a:t>
            </a:r>
            <a:r>
              <a:rPr lang="en-GB" sz="11200" b="1" dirty="0">
                <a:latin typeface="Arial"/>
                <a:ea typeface="+mn-ea"/>
                <a:cs typeface="+mn-cs"/>
              </a:rPr>
              <a:t>: </a:t>
            </a:r>
            <a:r>
              <a:rPr lang="en-GB" sz="11200" dirty="0">
                <a:latin typeface="Arial"/>
              </a:rPr>
              <a:t>Write down </a:t>
            </a:r>
            <a:r>
              <a:rPr lang="en-GB" sz="11200" dirty="0">
                <a:latin typeface="Arial"/>
                <a:ea typeface="+mn-ea"/>
                <a:cs typeface="+mn-cs"/>
              </a:rPr>
              <a:t>which of these things every child should be allowed to have or do.</a:t>
            </a:r>
            <a:endParaRPr lang="en-US" sz="72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8000" dirty="0">
              <a:latin typeface="Arial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2" charset="2"/>
              <a:buNone/>
              <a:defRPr/>
            </a:pPr>
            <a:endParaRPr lang="en-GB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endParaRPr lang="en-GB" dirty="0">
              <a:ea typeface="+mn-ea"/>
              <a:cs typeface="+mn-cs"/>
            </a:endParaRPr>
          </a:p>
        </p:txBody>
      </p:sp>
      <p:pic>
        <p:nvPicPr>
          <p:cNvPr id="22531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90800"/>
            <a:ext cx="1941513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495800"/>
            <a:ext cx="16637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980728"/>
            <a:ext cx="1130424" cy="111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4343400"/>
            <a:ext cx="154146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54008" y="908720"/>
            <a:ext cx="1089992" cy="112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7600" y="4343400"/>
            <a:ext cx="144780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980728"/>
            <a:ext cx="1458888" cy="107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1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15200" y="2362200"/>
            <a:ext cx="18288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11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0" y="4800600"/>
            <a:ext cx="2068513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0" name="TextBox 12"/>
          <p:cNvSpPr txBox="1">
            <a:spLocks noChangeArrowheads="1"/>
          </p:cNvSpPr>
          <p:nvPr/>
        </p:nvSpPr>
        <p:spPr bwMode="auto">
          <a:xfrm>
            <a:off x="381000" y="41910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Kill someone </a:t>
            </a:r>
          </a:p>
        </p:txBody>
      </p:sp>
      <p:sp>
        <p:nvSpPr>
          <p:cNvPr id="22541" name="TextBox 13"/>
          <p:cNvSpPr txBox="1">
            <a:spLocks noChangeArrowheads="1"/>
          </p:cNvSpPr>
          <p:nvPr/>
        </p:nvSpPr>
        <p:spPr bwMode="auto">
          <a:xfrm>
            <a:off x="3352800" y="6324600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Get married</a:t>
            </a:r>
          </a:p>
        </p:txBody>
      </p:sp>
      <p:sp>
        <p:nvSpPr>
          <p:cNvPr id="22542" name="TextBox 14"/>
          <p:cNvSpPr txBox="1">
            <a:spLocks noChangeArrowheads="1"/>
          </p:cNvSpPr>
          <p:nvPr/>
        </p:nvSpPr>
        <p:spPr bwMode="auto">
          <a:xfrm>
            <a:off x="3657600" y="18288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Vote</a:t>
            </a:r>
          </a:p>
        </p:txBody>
      </p:sp>
      <p:sp>
        <p:nvSpPr>
          <p:cNvPr id="22543" name="TextBox 15"/>
          <p:cNvSpPr txBox="1">
            <a:spLocks noChangeArrowheads="1"/>
          </p:cNvSpPr>
          <p:nvPr/>
        </p:nvSpPr>
        <p:spPr bwMode="auto">
          <a:xfrm>
            <a:off x="838200" y="64770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Drinking water</a:t>
            </a:r>
          </a:p>
        </p:txBody>
      </p:sp>
      <p:sp>
        <p:nvSpPr>
          <p:cNvPr id="22544" name="TextBox 16"/>
          <p:cNvSpPr txBox="1">
            <a:spLocks noChangeArrowheads="1"/>
          </p:cNvSpPr>
          <p:nvPr/>
        </p:nvSpPr>
        <p:spPr bwMode="auto">
          <a:xfrm>
            <a:off x="7391400" y="37338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mobile phone</a:t>
            </a:r>
          </a:p>
        </p:txBody>
      </p:sp>
      <p:sp>
        <p:nvSpPr>
          <p:cNvPr id="22545" name="TextBox 17"/>
          <p:cNvSpPr txBox="1">
            <a:spLocks noChangeArrowheads="1"/>
          </p:cNvSpPr>
          <p:nvPr/>
        </p:nvSpPr>
        <p:spPr bwMode="auto">
          <a:xfrm>
            <a:off x="5334000" y="6488113"/>
            <a:ext cx="1752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place to live</a:t>
            </a:r>
          </a:p>
        </p:txBody>
      </p:sp>
      <p:sp>
        <p:nvSpPr>
          <p:cNvPr id="22546" name="TextBox 18"/>
          <p:cNvSpPr txBox="1">
            <a:spLocks noChangeArrowheads="1"/>
          </p:cNvSpPr>
          <p:nvPr/>
        </p:nvSpPr>
        <p:spPr bwMode="auto">
          <a:xfrm>
            <a:off x="7239000" y="198884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Have a child</a:t>
            </a:r>
          </a:p>
        </p:txBody>
      </p:sp>
      <p:sp>
        <p:nvSpPr>
          <p:cNvPr id="22547" name="TextBox 19"/>
          <p:cNvSpPr txBox="1">
            <a:spLocks noChangeArrowheads="1"/>
          </p:cNvSpPr>
          <p:nvPr/>
        </p:nvSpPr>
        <p:spPr bwMode="auto">
          <a:xfrm>
            <a:off x="7467600" y="6488113"/>
            <a:ext cx="1676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Hit someone</a:t>
            </a:r>
          </a:p>
        </p:txBody>
      </p:sp>
      <p:sp>
        <p:nvSpPr>
          <p:cNvPr id="22548" name="TextBox 20"/>
          <p:cNvSpPr txBox="1">
            <a:spLocks noChangeArrowheads="1"/>
          </p:cNvSpPr>
          <p:nvPr/>
        </p:nvSpPr>
        <p:spPr bwMode="auto">
          <a:xfrm>
            <a:off x="228600" y="20574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Be treated in hospital</a:t>
            </a:r>
          </a:p>
        </p:txBody>
      </p:sp>
      <p:sp>
        <p:nvSpPr>
          <p:cNvPr id="22549" name="TextBox 21"/>
          <p:cNvSpPr txBox="1">
            <a:spLocks noChangeArrowheads="1"/>
          </p:cNvSpPr>
          <p:nvPr/>
        </p:nvSpPr>
        <p:spPr bwMode="auto">
          <a:xfrm>
            <a:off x="2483768" y="3789040"/>
            <a:ext cx="4864224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00B050"/>
                </a:solidFill>
              </a:rPr>
              <a:t>Challenge: Can you say why? Add sentences.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0"/>
            <a:ext cx="5580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/>
              <a:t>The rights of the child</a:t>
            </a:r>
          </a:p>
        </p:txBody>
      </p:sp>
      <p:sp>
        <p:nvSpPr>
          <p:cNvPr id="23" name="Date Placeholder 6"/>
          <p:cNvSpPr>
            <a:spLocks noGrp="1"/>
          </p:cNvSpPr>
          <p:nvPr>
            <p:ph type="dt" sz="half" idx="10"/>
          </p:nvPr>
        </p:nvSpPr>
        <p:spPr>
          <a:xfrm>
            <a:off x="5642248" y="0"/>
            <a:ext cx="3501752" cy="509141"/>
          </a:xfrm>
        </p:spPr>
        <p:txBody>
          <a:bodyPr/>
          <a:lstStyle/>
          <a:p>
            <a:fld id="{BA92FACC-1BAD-4701-8204-E013AE0B1723}" type="datetime2">
              <a:rPr lang="en-GB" sz="2000" b="1" u="sng" smtClean="0">
                <a:solidFill>
                  <a:schemeClr val="tx1"/>
                </a:solidFill>
              </a:rPr>
              <a:pPr/>
              <a:t>Thursday, 12 December 2019</a:t>
            </a:fld>
            <a:endParaRPr lang="en-GB" sz="20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u="sng" dirty="0"/>
              <a:t>Different types of Bullying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4038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b="1" dirty="0"/>
              <a:t>    Verbal bullying – </a:t>
            </a:r>
            <a:r>
              <a:rPr lang="en-GB" dirty="0"/>
              <a:t>name calling or making nasty comments or jokes based on sexuality, appearance, race, disability or religion.</a:t>
            </a:r>
          </a:p>
          <a:p>
            <a:endParaRPr lang="en-GB" dirty="0"/>
          </a:p>
        </p:txBody>
      </p:sp>
      <p:sp>
        <p:nvSpPr>
          <p:cNvPr id="1024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1124744"/>
            <a:ext cx="4038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b="1" dirty="0"/>
              <a:t>    Indirect bullying – </a:t>
            </a:r>
            <a:r>
              <a:rPr lang="en-GB" dirty="0"/>
              <a:t>being ignored,  dirty or intimidating looks or gestures, giving people the evil eye, made to feel like an outsider or spreading rumours.</a:t>
            </a:r>
          </a:p>
          <a:p>
            <a:endParaRPr lang="en-GB" dirty="0"/>
          </a:p>
        </p:txBody>
      </p:sp>
      <p:pic>
        <p:nvPicPr>
          <p:cNvPr id="25602" name="Picture 2" descr="Image result for mouth speak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797152"/>
            <a:ext cx="2160240" cy="1620180"/>
          </a:xfrm>
          <a:prstGeom prst="rect">
            <a:avLst/>
          </a:prstGeom>
          <a:noFill/>
        </p:spPr>
      </p:pic>
      <p:pic>
        <p:nvPicPr>
          <p:cNvPr id="25604" name="Picture 4" descr="Image result for dirty look"/>
          <p:cNvPicPr>
            <a:picLocks noChangeAspect="1" noChangeArrowheads="1"/>
          </p:cNvPicPr>
          <p:nvPr/>
        </p:nvPicPr>
        <p:blipFill>
          <a:blip r:embed="rId4" cstate="print"/>
          <a:srcRect l="19845" t="3780" r="7391" b="41411"/>
          <a:stretch>
            <a:fillRect/>
          </a:stretch>
        </p:blipFill>
        <p:spPr bwMode="auto">
          <a:xfrm>
            <a:off x="5940152" y="4293096"/>
            <a:ext cx="1872208" cy="21153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u="sng" dirty="0"/>
              <a:t>Different types of Bullying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11267" name="Content Placeholder 4"/>
          <p:cNvSpPr>
            <a:spLocks noGrp="1"/>
          </p:cNvSpPr>
          <p:nvPr>
            <p:ph sz="half" idx="1"/>
          </p:nvPr>
        </p:nvSpPr>
        <p:spPr>
          <a:xfrm>
            <a:off x="395536" y="980728"/>
            <a:ext cx="403860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GB" dirty="0"/>
              <a:t>    </a:t>
            </a:r>
            <a:r>
              <a:rPr lang="en-GB" b="1" dirty="0"/>
              <a:t>Physical bullying – </a:t>
            </a:r>
            <a:r>
              <a:rPr lang="en-GB" dirty="0"/>
              <a:t>punching, being spat at, making people do things they don't want to do, having belongings  damaged or stolen, making people feel uncomfortable or scared. </a:t>
            </a:r>
          </a:p>
          <a:p>
            <a:endParaRPr lang="en-GB" sz="2000" b="1" dirty="0"/>
          </a:p>
          <a:p>
            <a:endParaRPr lang="en-GB" dirty="0"/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980728"/>
            <a:ext cx="4499992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GB" b="1" dirty="0"/>
              <a:t>     Cyber bullying - </a:t>
            </a:r>
            <a:r>
              <a:rPr lang="en-GB" dirty="0"/>
              <a:t>sending nasty or threatening texts or e-mails, making  threatening phone calls, taking humiliating pictures or video clips and sharing them with others, or horrible comments or threats placed on Facebook.</a:t>
            </a:r>
          </a:p>
          <a:p>
            <a:endParaRPr lang="en-GB" dirty="0"/>
          </a:p>
        </p:txBody>
      </p:sp>
      <p:pic>
        <p:nvPicPr>
          <p:cNvPr id="23554" name="Picture 2" descr="Image result for pun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653136"/>
            <a:ext cx="1695450" cy="1695451"/>
          </a:xfrm>
          <a:prstGeom prst="rect">
            <a:avLst/>
          </a:prstGeom>
          <a:noFill/>
        </p:spPr>
      </p:pic>
      <p:pic>
        <p:nvPicPr>
          <p:cNvPr id="23556" name="Picture 4" descr="Image result for computer scre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869160"/>
            <a:ext cx="2160240" cy="16201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360</Words>
  <Application>Microsoft Office PowerPoint</Application>
  <PresentationFormat>On-screen Show (4:3)</PresentationFormat>
  <Paragraphs>66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Wingdings 2</vt:lpstr>
      <vt:lpstr>Office Theme</vt:lpstr>
      <vt:lpstr>PowerPoint Presentation</vt:lpstr>
      <vt:lpstr>PowerPoint Presentation</vt:lpstr>
      <vt:lpstr>The history of human rights</vt:lpstr>
      <vt:lpstr>How has Human right changed over the years. </vt:lpstr>
      <vt:lpstr>PowerPoint Presentation</vt:lpstr>
      <vt:lpstr>Different types of Bullying</vt:lpstr>
      <vt:lpstr>Different types of Bullying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our society fair?</dc:title>
  <dc:creator>Carlton</dc:creator>
  <cp:lastModifiedBy>Phillip Charlton</cp:lastModifiedBy>
  <cp:revision>208</cp:revision>
  <cp:lastPrinted>2013-01-23T17:27:03Z</cp:lastPrinted>
  <dcterms:created xsi:type="dcterms:W3CDTF">2012-02-28T04:21:16Z</dcterms:created>
  <dcterms:modified xsi:type="dcterms:W3CDTF">2019-12-12T09:26:29Z</dcterms:modified>
</cp:coreProperties>
</file>